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2" r:id="rId2"/>
    <p:sldId id="271" r:id="rId3"/>
    <p:sldId id="263" r:id="rId4"/>
    <p:sldId id="272" r:id="rId5"/>
    <p:sldId id="273" r:id="rId6"/>
    <p:sldId id="274" r:id="rId7"/>
    <p:sldId id="275" r:id="rId8"/>
    <p:sldId id="268" r:id="rId9"/>
    <p:sldId id="276" r:id="rId10"/>
    <p:sldId id="270" r:id="rId11"/>
    <p:sldId id="265" r:id="rId12"/>
    <p:sldId id="266" r:id="rId13"/>
  </p:sldIdLst>
  <p:sldSz cx="12192000" cy="6858000"/>
  <p:notesSz cx="6858000" cy="9144000"/>
  <p:embeddedFontLst>
    <p:embeddedFont>
      <p:font typeface="HY헤드라인M" panose="02030600000101010101" pitchFamily="18" charset="-127"/>
      <p:regular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DB7F"/>
    <a:srgbClr val="D9D9D9"/>
    <a:srgbClr val="82C8C6"/>
    <a:srgbClr val="90BDF4"/>
    <a:srgbClr val="B4C1CC"/>
    <a:srgbClr val="64B6EE"/>
    <a:srgbClr val="ECECEC"/>
    <a:srgbClr val="E8E8E8"/>
    <a:srgbClr val="F1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2D19-13CF-48A5-AB99-2C3CA6B83977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A705D-28F3-4E3B-8F48-69DF125A2F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5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906126"/>
          </a:xfrm>
          <a:prstGeom prst="rect">
            <a:avLst/>
          </a:prstGeom>
          <a:solidFill>
            <a:srgbClr val="82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6468176"/>
            <a:ext cx="12192000" cy="437949"/>
          </a:xfrm>
          <a:prstGeom prst="rect">
            <a:avLst/>
          </a:prstGeom>
          <a:solidFill>
            <a:schemeClr val="tx1">
              <a:lumMod val="75000"/>
              <a:lumOff val="2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 rot="5400000">
            <a:off x="131698" y="290046"/>
            <a:ext cx="885524" cy="679719"/>
            <a:chOff x="4321743" y="1414914"/>
            <a:chExt cx="2319689" cy="1761423"/>
          </a:xfrm>
        </p:grpSpPr>
        <p:sp>
          <p:nvSpPr>
            <p:cNvPr id="10" name="한쪽 모서리가 둥근 사각형 9"/>
            <p:cNvSpPr/>
            <p:nvPr/>
          </p:nvSpPr>
          <p:spPr>
            <a:xfrm>
              <a:off x="4321743" y="1414914"/>
              <a:ext cx="1905802" cy="1761423"/>
            </a:xfrm>
            <a:prstGeom prst="round1Rect">
              <a:avLst/>
            </a:prstGeom>
            <a:solidFill>
              <a:srgbClr val="F1C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398745" y="1559293"/>
              <a:ext cx="1751798" cy="16170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평행 사변형 11"/>
            <p:cNvSpPr/>
            <p:nvPr/>
          </p:nvSpPr>
          <p:spPr>
            <a:xfrm>
              <a:off x="4321743" y="1804479"/>
              <a:ext cx="2319689" cy="1371855"/>
            </a:xfrm>
            <a:prstGeom prst="parallelogram">
              <a:avLst/>
            </a:prstGeom>
            <a:solidFill>
              <a:srgbClr val="F1D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 userDrawn="1"/>
        </p:nvGrpSpPr>
        <p:grpSpPr>
          <a:xfrm>
            <a:off x="231526" y="1299410"/>
            <a:ext cx="698131" cy="760396"/>
            <a:chOff x="4350618" y="1814361"/>
            <a:chExt cx="837398" cy="924026"/>
          </a:xfrm>
        </p:grpSpPr>
        <p:sp>
          <p:nvSpPr>
            <p:cNvPr id="14" name="사다리꼴 13"/>
            <p:cNvSpPr/>
            <p:nvPr/>
          </p:nvSpPr>
          <p:spPr>
            <a:xfrm rot="10800000">
              <a:off x="4350618" y="2064615"/>
              <a:ext cx="837398" cy="673772"/>
            </a:xfrm>
            <a:prstGeom prst="trapezoid">
              <a:avLst>
                <a:gd name="adj" fmla="val 17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350619" y="1814361"/>
              <a:ext cx="837397" cy="2598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408371" y="1838423"/>
              <a:ext cx="702644" cy="17806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4408371" y="1915427"/>
              <a:ext cx="702644" cy="101063"/>
              <a:chOff x="5303521" y="-642485"/>
              <a:chExt cx="1034715" cy="267100"/>
            </a:xfrm>
          </p:grpSpPr>
          <p:sp>
            <p:nvSpPr>
              <p:cNvPr id="18" name="정오각형 17"/>
              <p:cNvSpPr/>
              <p:nvPr/>
            </p:nvSpPr>
            <p:spPr>
              <a:xfrm>
                <a:off x="5717407" y="-642485"/>
                <a:ext cx="413886" cy="267100"/>
              </a:xfrm>
              <a:prstGeom prst="pentagon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정오각형 18"/>
              <p:cNvSpPr/>
              <p:nvPr/>
            </p:nvSpPr>
            <p:spPr>
              <a:xfrm>
                <a:off x="5303521" y="-642485"/>
                <a:ext cx="413886" cy="2671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정오각형 19"/>
              <p:cNvSpPr/>
              <p:nvPr/>
            </p:nvSpPr>
            <p:spPr>
              <a:xfrm>
                <a:off x="5510464" y="-539015"/>
                <a:ext cx="413886" cy="163630"/>
              </a:xfrm>
              <a:prstGeom prst="pentagon">
                <a:avLst/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정오각형 20"/>
              <p:cNvSpPr/>
              <p:nvPr/>
            </p:nvSpPr>
            <p:spPr>
              <a:xfrm>
                <a:off x="5924350" y="-642485"/>
                <a:ext cx="413886" cy="2671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2" name="그룹 21"/>
          <p:cNvGrpSpPr/>
          <p:nvPr userDrawn="1"/>
        </p:nvGrpSpPr>
        <p:grpSpPr>
          <a:xfrm>
            <a:off x="118838" y="2420018"/>
            <a:ext cx="923506" cy="745204"/>
            <a:chOff x="4071487" y="978257"/>
            <a:chExt cx="1482290" cy="1158550"/>
          </a:xfrm>
        </p:grpSpPr>
        <p:sp>
          <p:nvSpPr>
            <p:cNvPr id="23" name="직사각형 22"/>
            <p:cNvSpPr/>
            <p:nvPr/>
          </p:nvSpPr>
          <p:spPr>
            <a:xfrm>
              <a:off x="4071487" y="978257"/>
              <a:ext cx="1482290" cy="924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133089" y="1043336"/>
              <a:ext cx="1353311" cy="775840"/>
            </a:xfrm>
            <a:prstGeom prst="rect">
              <a:avLst/>
            </a:prstGeom>
            <a:solidFill>
              <a:srgbClr val="64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740566" y="1848051"/>
              <a:ext cx="177943" cy="211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4430088" y="2040555"/>
              <a:ext cx="798897" cy="9625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/>
          <p:cNvGrpSpPr/>
          <p:nvPr userDrawn="1"/>
        </p:nvGrpSpPr>
        <p:grpSpPr>
          <a:xfrm>
            <a:off x="128463" y="6520609"/>
            <a:ext cx="277993" cy="305214"/>
            <a:chOff x="4302493" y="589273"/>
            <a:chExt cx="2271562" cy="2596960"/>
          </a:xfrm>
        </p:grpSpPr>
        <p:sp>
          <p:nvSpPr>
            <p:cNvPr id="29" name="자유형 28"/>
            <p:cNvSpPr/>
            <p:nvPr/>
          </p:nvSpPr>
          <p:spPr>
            <a:xfrm>
              <a:off x="4302493" y="960782"/>
              <a:ext cx="2271562" cy="2225451"/>
            </a:xfrm>
            <a:custGeom>
              <a:avLst/>
              <a:gdLst>
                <a:gd name="connsiteX0" fmla="*/ 817290 w 2271562"/>
                <a:gd name="connsiteY0" fmla="*/ 0 h 2225451"/>
                <a:gd name="connsiteX1" fmla="*/ 876150 w 2271562"/>
                <a:gd name="connsiteY1" fmla="*/ 235440 h 2225451"/>
                <a:gd name="connsiteX2" fmla="*/ 870272 w 2271562"/>
                <a:gd name="connsiteY2" fmla="*/ 236951 h 2225451"/>
                <a:gd name="connsiteX3" fmla="*/ 242921 w 2271562"/>
                <a:gd name="connsiteY3" fmla="*/ 1089670 h 2225451"/>
                <a:gd name="connsiteX4" fmla="*/ 1135781 w 2271562"/>
                <a:gd name="connsiteY4" fmla="*/ 1982530 h 2225451"/>
                <a:gd name="connsiteX5" fmla="*/ 2028641 w 2271562"/>
                <a:gd name="connsiteY5" fmla="*/ 1089670 h 2225451"/>
                <a:gd name="connsiteX6" fmla="*/ 1483323 w 2271562"/>
                <a:gd name="connsiteY6" fmla="*/ 266975 h 2225451"/>
                <a:gd name="connsiteX7" fmla="*/ 1478217 w 2271562"/>
                <a:gd name="connsiteY7" fmla="*/ 265107 h 2225451"/>
                <a:gd name="connsiteX8" fmla="*/ 1537410 w 2271562"/>
                <a:gd name="connsiteY8" fmla="*/ 28333 h 2225451"/>
                <a:gd name="connsiteX9" fmla="*/ 1577879 w 2271562"/>
                <a:gd name="connsiteY9" fmla="*/ 43144 h 2225451"/>
                <a:gd name="connsiteX10" fmla="*/ 2271562 w 2271562"/>
                <a:gd name="connsiteY10" fmla="*/ 1089670 h 2225451"/>
                <a:gd name="connsiteX11" fmla="*/ 1135781 w 2271562"/>
                <a:gd name="connsiteY11" fmla="*/ 2225451 h 2225451"/>
                <a:gd name="connsiteX12" fmla="*/ 0 w 2271562"/>
                <a:gd name="connsiteY12" fmla="*/ 1089670 h 2225451"/>
                <a:gd name="connsiteX13" fmla="*/ 798035 w 2271562"/>
                <a:gd name="connsiteY13" fmla="*/ 4951 h 22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71562" h="2225451">
                  <a:moveTo>
                    <a:pt x="817290" y="0"/>
                  </a:moveTo>
                  <a:lnTo>
                    <a:pt x="876150" y="235440"/>
                  </a:lnTo>
                  <a:lnTo>
                    <a:pt x="870272" y="236951"/>
                  </a:lnTo>
                  <a:cubicBezTo>
                    <a:pt x="506817" y="349998"/>
                    <a:pt x="242921" y="689016"/>
                    <a:pt x="242921" y="1089670"/>
                  </a:cubicBezTo>
                  <a:cubicBezTo>
                    <a:pt x="242921" y="1582783"/>
                    <a:pt x="642668" y="1982530"/>
                    <a:pt x="1135781" y="1982530"/>
                  </a:cubicBezTo>
                  <a:cubicBezTo>
                    <a:pt x="1628894" y="1982530"/>
                    <a:pt x="2028641" y="1582783"/>
                    <a:pt x="2028641" y="1089670"/>
                  </a:cubicBezTo>
                  <a:cubicBezTo>
                    <a:pt x="2028641" y="719835"/>
                    <a:pt x="1803784" y="402519"/>
                    <a:pt x="1483323" y="266975"/>
                  </a:cubicBezTo>
                  <a:lnTo>
                    <a:pt x="1478217" y="265107"/>
                  </a:lnTo>
                  <a:lnTo>
                    <a:pt x="1537410" y="28333"/>
                  </a:lnTo>
                  <a:lnTo>
                    <a:pt x="1577879" y="43144"/>
                  </a:lnTo>
                  <a:cubicBezTo>
                    <a:pt x="1985528" y="215565"/>
                    <a:pt x="2271562" y="619214"/>
                    <a:pt x="2271562" y="1089670"/>
                  </a:cubicBezTo>
                  <a:cubicBezTo>
                    <a:pt x="2271562" y="1716945"/>
                    <a:pt x="1763056" y="2225451"/>
                    <a:pt x="1135781" y="2225451"/>
                  </a:cubicBezTo>
                  <a:cubicBezTo>
                    <a:pt x="508506" y="2225451"/>
                    <a:pt x="0" y="1716945"/>
                    <a:pt x="0" y="1089670"/>
                  </a:cubicBezTo>
                  <a:cubicBezTo>
                    <a:pt x="0" y="580009"/>
                    <a:pt x="335694" y="148754"/>
                    <a:pt x="798035" y="49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328387" y="589273"/>
              <a:ext cx="292768" cy="986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84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3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3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59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62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4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99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76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61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61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78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4FD3-B09D-465B-8A6A-058B44EC56B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234A-4C2E-4FDE-887C-1D5282848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77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6002" y="495227"/>
            <a:ext cx="172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고 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499183" y="1260963"/>
            <a:ext cx="7561385" cy="4434987"/>
          </a:xfrm>
          <a:prstGeom prst="roundRect">
            <a:avLst/>
          </a:prstGeom>
          <a:solidFill>
            <a:srgbClr val="FFFF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99182" y="2135152"/>
            <a:ext cx="756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M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ental </a:t>
            </a:r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H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ealth 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정신건강동아리에 </a:t>
            </a:r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당신을 초대합니다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5737" y="5170082"/>
            <a:ext cx="524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M&amp;H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정신건강 동아리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579661" y="3676656"/>
            <a:ext cx="3400425" cy="9834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 o l </a:t>
            </a:r>
            <a:r>
              <a:rPr lang="en-US" altLang="ko-KR" sz="4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l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o w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자유형 1"/>
          <p:cNvSpPr/>
          <p:nvPr/>
        </p:nvSpPr>
        <p:spPr>
          <a:xfrm rot="19578218">
            <a:off x="7656480" y="4403194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21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140700" y="2083992"/>
            <a:ext cx="618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COVID-19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 사회적 </a:t>
            </a:r>
            <a:r>
              <a:rPr lang="ko-KR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거리두기</a:t>
            </a:r>
            <a:endParaRPr lang="ko-KR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140700" y="2673813"/>
            <a:ext cx="618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마음의 거리는 </a:t>
            </a:r>
            <a:r>
              <a:rPr lang="ko-KR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가깝게</a:t>
            </a:r>
          </a:p>
        </p:txBody>
      </p:sp>
      <p:sp>
        <p:nvSpPr>
          <p:cNvPr id="11" name="하트 10"/>
          <p:cNvSpPr/>
          <p:nvPr/>
        </p:nvSpPr>
        <p:spPr>
          <a:xfrm>
            <a:off x="5716987" y="3515396"/>
            <a:ext cx="1051560" cy="64854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5063655" y="3439757"/>
            <a:ext cx="742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M</a:t>
            </a:r>
            <a:endParaRPr lang="ko-KR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6663853" y="3439757"/>
            <a:ext cx="742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H</a:t>
            </a:r>
            <a:endParaRPr lang="ko-KR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140700" y="4353978"/>
            <a:ext cx="618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많은 신청 부탁드립니다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574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919784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4053274" y="1862618"/>
            <a:ext cx="4624291" cy="2644088"/>
            <a:chOff x="4053274" y="1862618"/>
            <a:chExt cx="4624291" cy="2644088"/>
          </a:xfrm>
        </p:grpSpPr>
        <p:grpSp>
          <p:nvGrpSpPr>
            <p:cNvPr id="3" name="그룹 2"/>
            <p:cNvGrpSpPr/>
            <p:nvPr/>
          </p:nvGrpSpPr>
          <p:grpSpPr>
            <a:xfrm>
              <a:off x="4053274" y="1862618"/>
              <a:ext cx="4624291" cy="2644088"/>
              <a:chOff x="1853512" y="830632"/>
              <a:chExt cx="3855309" cy="2028071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1853512" y="840258"/>
                <a:ext cx="3855309" cy="2018445"/>
                <a:chOff x="1902940" y="1120345"/>
                <a:chExt cx="8229600" cy="2018445"/>
              </a:xfrm>
              <a:effectLst>
                <a:outerShdw blurRad="241300" dist="381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" name="모서리가 둥근 직사각형 7"/>
                <p:cNvSpPr/>
                <p:nvPr/>
              </p:nvSpPr>
              <p:spPr>
                <a:xfrm>
                  <a:off x="1902940" y="1120345"/>
                  <a:ext cx="8229600" cy="2018445"/>
                </a:xfrm>
                <a:prstGeom prst="roundRect">
                  <a:avLst>
                    <a:gd name="adj" fmla="val 3952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모서리가 둥근 직사각형 8"/>
                <p:cNvSpPr/>
                <p:nvPr/>
              </p:nvSpPr>
              <p:spPr>
                <a:xfrm>
                  <a:off x="1902940" y="1120345"/>
                  <a:ext cx="8229600" cy="313039"/>
                </a:xfrm>
                <a:prstGeom prst="roundRect">
                  <a:avLst>
                    <a:gd name="adj" fmla="val 395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" name="곱셈 기호 4"/>
              <p:cNvSpPr/>
              <p:nvPr/>
            </p:nvSpPr>
            <p:spPr>
              <a:xfrm>
                <a:off x="5386130" y="830632"/>
                <a:ext cx="295217" cy="345822"/>
              </a:xfrm>
              <a:prstGeom prst="mathMultiply">
                <a:avLst>
                  <a:gd name="adj1" fmla="val 1123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뺄셈 기호 5"/>
              <p:cNvSpPr/>
              <p:nvPr/>
            </p:nvSpPr>
            <p:spPr>
              <a:xfrm>
                <a:off x="4640633" y="982277"/>
                <a:ext cx="265764" cy="127599"/>
              </a:xfrm>
              <a:prstGeom prst="mathMinus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액자 6"/>
              <p:cNvSpPr/>
              <p:nvPr/>
            </p:nvSpPr>
            <p:spPr>
              <a:xfrm>
                <a:off x="5018049" y="907940"/>
                <a:ext cx="264930" cy="191903"/>
              </a:xfrm>
              <a:prstGeom prst="fram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488005" y="2649697"/>
              <a:ext cx="20676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b="1" dirty="0"/>
                <a:t>Q&amp;A</a:t>
              </a:r>
              <a:endParaRPr lang="ko-KR" altLang="en-US" sz="5400" b="1" dirty="0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4777946" y="3792731"/>
              <a:ext cx="1210963" cy="431693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</a:rPr>
                <a:t>YES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6727755" y="3792731"/>
              <a:ext cx="1210963" cy="431693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</a:rPr>
                <a:t>NO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9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3791" y="3360628"/>
            <a:ext cx="35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THANK YOU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798484" y="2304290"/>
            <a:ext cx="894598" cy="982197"/>
            <a:chOff x="4302493" y="589273"/>
            <a:chExt cx="2271562" cy="2596960"/>
          </a:xfrm>
        </p:grpSpPr>
        <p:sp>
          <p:nvSpPr>
            <p:cNvPr id="5" name="자유형 4"/>
            <p:cNvSpPr/>
            <p:nvPr/>
          </p:nvSpPr>
          <p:spPr>
            <a:xfrm>
              <a:off x="4302493" y="960782"/>
              <a:ext cx="2271562" cy="2225451"/>
            </a:xfrm>
            <a:custGeom>
              <a:avLst/>
              <a:gdLst>
                <a:gd name="connsiteX0" fmla="*/ 817290 w 2271562"/>
                <a:gd name="connsiteY0" fmla="*/ 0 h 2225451"/>
                <a:gd name="connsiteX1" fmla="*/ 876150 w 2271562"/>
                <a:gd name="connsiteY1" fmla="*/ 235440 h 2225451"/>
                <a:gd name="connsiteX2" fmla="*/ 870272 w 2271562"/>
                <a:gd name="connsiteY2" fmla="*/ 236951 h 2225451"/>
                <a:gd name="connsiteX3" fmla="*/ 242921 w 2271562"/>
                <a:gd name="connsiteY3" fmla="*/ 1089670 h 2225451"/>
                <a:gd name="connsiteX4" fmla="*/ 1135781 w 2271562"/>
                <a:gd name="connsiteY4" fmla="*/ 1982530 h 2225451"/>
                <a:gd name="connsiteX5" fmla="*/ 2028641 w 2271562"/>
                <a:gd name="connsiteY5" fmla="*/ 1089670 h 2225451"/>
                <a:gd name="connsiteX6" fmla="*/ 1483323 w 2271562"/>
                <a:gd name="connsiteY6" fmla="*/ 266975 h 2225451"/>
                <a:gd name="connsiteX7" fmla="*/ 1478217 w 2271562"/>
                <a:gd name="connsiteY7" fmla="*/ 265107 h 2225451"/>
                <a:gd name="connsiteX8" fmla="*/ 1537410 w 2271562"/>
                <a:gd name="connsiteY8" fmla="*/ 28333 h 2225451"/>
                <a:gd name="connsiteX9" fmla="*/ 1577879 w 2271562"/>
                <a:gd name="connsiteY9" fmla="*/ 43144 h 2225451"/>
                <a:gd name="connsiteX10" fmla="*/ 2271562 w 2271562"/>
                <a:gd name="connsiteY10" fmla="*/ 1089670 h 2225451"/>
                <a:gd name="connsiteX11" fmla="*/ 1135781 w 2271562"/>
                <a:gd name="connsiteY11" fmla="*/ 2225451 h 2225451"/>
                <a:gd name="connsiteX12" fmla="*/ 0 w 2271562"/>
                <a:gd name="connsiteY12" fmla="*/ 1089670 h 2225451"/>
                <a:gd name="connsiteX13" fmla="*/ 798035 w 2271562"/>
                <a:gd name="connsiteY13" fmla="*/ 4951 h 22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71562" h="2225451">
                  <a:moveTo>
                    <a:pt x="817290" y="0"/>
                  </a:moveTo>
                  <a:lnTo>
                    <a:pt x="876150" y="235440"/>
                  </a:lnTo>
                  <a:lnTo>
                    <a:pt x="870272" y="236951"/>
                  </a:lnTo>
                  <a:cubicBezTo>
                    <a:pt x="506817" y="349998"/>
                    <a:pt x="242921" y="689016"/>
                    <a:pt x="242921" y="1089670"/>
                  </a:cubicBezTo>
                  <a:cubicBezTo>
                    <a:pt x="242921" y="1582783"/>
                    <a:pt x="642668" y="1982530"/>
                    <a:pt x="1135781" y="1982530"/>
                  </a:cubicBezTo>
                  <a:cubicBezTo>
                    <a:pt x="1628894" y="1982530"/>
                    <a:pt x="2028641" y="1582783"/>
                    <a:pt x="2028641" y="1089670"/>
                  </a:cubicBezTo>
                  <a:cubicBezTo>
                    <a:pt x="2028641" y="719835"/>
                    <a:pt x="1803784" y="402519"/>
                    <a:pt x="1483323" y="266975"/>
                  </a:cubicBezTo>
                  <a:lnTo>
                    <a:pt x="1478217" y="265107"/>
                  </a:lnTo>
                  <a:lnTo>
                    <a:pt x="1537410" y="28333"/>
                  </a:lnTo>
                  <a:lnTo>
                    <a:pt x="1577879" y="43144"/>
                  </a:lnTo>
                  <a:cubicBezTo>
                    <a:pt x="1985528" y="215565"/>
                    <a:pt x="2271562" y="619214"/>
                    <a:pt x="2271562" y="1089670"/>
                  </a:cubicBezTo>
                  <a:cubicBezTo>
                    <a:pt x="2271562" y="1716945"/>
                    <a:pt x="1763056" y="2225451"/>
                    <a:pt x="1135781" y="2225451"/>
                  </a:cubicBezTo>
                  <a:cubicBezTo>
                    <a:pt x="508506" y="2225451"/>
                    <a:pt x="0" y="1716945"/>
                    <a:pt x="0" y="1089670"/>
                  </a:cubicBezTo>
                  <a:cubicBezTo>
                    <a:pt x="0" y="580009"/>
                    <a:pt x="335694" y="148754"/>
                    <a:pt x="798035" y="49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28387" y="589273"/>
              <a:ext cx="292768" cy="986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6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6002" y="495227"/>
            <a:ext cx="172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차 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499183" y="1260963"/>
            <a:ext cx="7561385" cy="4434987"/>
          </a:xfrm>
          <a:prstGeom prst="roundRect">
            <a:avLst/>
          </a:prstGeom>
          <a:solidFill>
            <a:srgbClr val="FFFF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81423" y="2188295"/>
            <a:ext cx="305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번 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_ 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 소개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103000" y="2280628"/>
            <a:ext cx="183250" cy="1846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자유형 1"/>
          <p:cNvSpPr/>
          <p:nvPr/>
        </p:nvSpPr>
        <p:spPr>
          <a:xfrm rot="13520145">
            <a:off x="4214724" y="1971579"/>
            <a:ext cx="304801" cy="468597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481423" y="2813138"/>
            <a:ext cx="305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 번 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_ 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 임원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103000" y="2905471"/>
            <a:ext cx="183250" cy="1846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13520145">
            <a:off x="4214724" y="2596422"/>
            <a:ext cx="304801" cy="468597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481423" y="3416948"/>
            <a:ext cx="305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삼 번 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_ 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 활동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103000" y="3509281"/>
            <a:ext cx="183250" cy="1846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 rot="13520145">
            <a:off x="4214724" y="3200232"/>
            <a:ext cx="304801" cy="468597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481423" y="4035641"/>
            <a:ext cx="305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 번 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_  Q &amp; A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및 마무리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103000" y="4127974"/>
            <a:ext cx="183250" cy="1846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 rot="13520145">
            <a:off x="4214724" y="3818925"/>
            <a:ext cx="304801" cy="468597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682451" y="4788851"/>
            <a:ext cx="519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다들 집중해서 들어주세요</a:t>
            </a:r>
          </a:p>
        </p:txBody>
      </p:sp>
    </p:spTree>
    <p:extLst>
      <p:ext uri="{BB962C8B-B14F-4D97-AF65-F5344CB8AC3E}">
        <p14:creationId xmlns:p14="http://schemas.microsoft.com/office/powerpoint/2010/main" val="290607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1775792" y="1346892"/>
            <a:ext cx="381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정신건강사회복지사란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D47BA-9CB2-4E4B-A110-A655F18B0006}"/>
              </a:ext>
            </a:extLst>
          </p:cNvPr>
          <p:cNvSpPr txBox="1"/>
          <p:nvPr/>
        </p:nvSpPr>
        <p:spPr>
          <a:xfrm>
            <a:off x="2112743" y="2144041"/>
            <a:ext cx="7966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rgbClr val="FF0000"/>
                </a:solidFill>
                <a:latin typeface="+mn-ea"/>
              </a:rPr>
              <a:t>정신질환</a:t>
            </a:r>
            <a:r>
              <a:rPr lang="ko-KR" altLang="en-US" sz="2200" b="1" dirty="0">
                <a:latin typeface="+mn-ea"/>
              </a:rPr>
              <a:t>으로 인해 도움을 필요로 하는 사람들을 직접 만나 </a:t>
            </a:r>
            <a:endParaRPr lang="en-US" altLang="ko-KR" sz="2200" b="1" dirty="0">
              <a:latin typeface="+mn-ea"/>
            </a:endParaRPr>
          </a:p>
          <a:p>
            <a:pPr algn="ctr"/>
            <a:r>
              <a:rPr lang="ko-KR" altLang="en-US" sz="2200" b="1" dirty="0">
                <a:solidFill>
                  <a:srgbClr val="FF0000"/>
                </a:solidFill>
                <a:latin typeface="+mn-ea"/>
              </a:rPr>
              <a:t>사회교육</a:t>
            </a:r>
            <a:r>
              <a:rPr lang="en-US" altLang="ko-KR" sz="22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200" b="1" dirty="0" err="1">
                <a:solidFill>
                  <a:srgbClr val="FF0000"/>
                </a:solidFill>
                <a:latin typeface="+mn-ea"/>
              </a:rPr>
              <a:t>개인〮집단상담</a:t>
            </a:r>
            <a:r>
              <a:rPr lang="en-US" altLang="ko-KR" sz="22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200" b="1" dirty="0">
                <a:solidFill>
                  <a:srgbClr val="FF0000"/>
                </a:solidFill>
                <a:latin typeface="+mn-ea"/>
              </a:rPr>
              <a:t>생활훈련</a:t>
            </a:r>
            <a:r>
              <a:rPr lang="en-US" altLang="ko-KR" sz="22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200" b="1" dirty="0">
                <a:solidFill>
                  <a:srgbClr val="FF0000"/>
                </a:solidFill>
                <a:latin typeface="+mn-ea"/>
              </a:rPr>
              <a:t>직업훈련</a:t>
            </a:r>
            <a:r>
              <a:rPr lang="en-US" altLang="ko-KR" sz="22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200" b="1" dirty="0">
                <a:solidFill>
                  <a:srgbClr val="FF0000"/>
                </a:solidFill>
                <a:latin typeface="+mn-ea"/>
              </a:rPr>
              <a:t>가족교육 </a:t>
            </a:r>
            <a:endParaRPr lang="en-US" altLang="ko-KR" sz="2200" b="1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ko-KR" altLang="en-US" sz="2200" b="1" dirty="0">
                <a:latin typeface="+mn-ea"/>
              </a:rPr>
              <a:t>등을 수행하는 </a:t>
            </a:r>
            <a:r>
              <a:rPr lang="ko-KR" altLang="en-US" sz="2200" b="1" dirty="0" err="1">
                <a:latin typeface="+mn-ea"/>
              </a:rPr>
              <a:t>복지사</a:t>
            </a:r>
            <a:endParaRPr lang="ko-KR" altLang="en-US" sz="2200" b="1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4C405FA-9A68-4A53-A286-1A2034077431}"/>
              </a:ext>
            </a:extLst>
          </p:cNvPr>
          <p:cNvSpPr/>
          <p:nvPr/>
        </p:nvSpPr>
        <p:spPr>
          <a:xfrm>
            <a:off x="1489054" y="3827495"/>
            <a:ext cx="9089110" cy="1537252"/>
          </a:xfrm>
          <a:prstGeom prst="rect">
            <a:avLst/>
          </a:prstGeom>
          <a:solidFill>
            <a:srgbClr val="F1DB7F"/>
          </a:solidFill>
          <a:ln>
            <a:solidFill>
              <a:srgbClr val="F1D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사회복지사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급 자격증 소지자로서 일정한 수련기간을 거친 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+mn-ea"/>
              </a:rPr>
              <a:t>전문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 사회복지사</a:t>
            </a:r>
          </a:p>
        </p:txBody>
      </p:sp>
    </p:spTree>
    <p:extLst>
      <p:ext uri="{BB962C8B-B14F-4D97-AF65-F5344CB8AC3E}">
        <p14:creationId xmlns:p14="http://schemas.microsoft.com/office/powerpoint/2010/main" val="376633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1775792" y="1346892"/>
            <a:ext cx="381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M&amp;H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정신건강동아리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D47BA-9CB2-4E4B-A110-A655F18B0006}"/>
              </a:ext>
            </a:extLst>
          </p:cNvPr>
          <p:cNvSpPr txBox="1"/>
          <p:nvPr/>
        </p:nvSpPr>
        <p:spPr>
          <a:xfrm>
            <a:off x="2112743" y="2147778"/>
            <a:ext cx="7985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+mn-ea"/>
              </a:rPr>
              <a:t>Mental(</a:t>
            </a:r>
            <a:r>
              <a:rPr lang="ko-KR" altLang="en-US" sz="2200" b="1" dirty="0">
                <a:latin typeface="+mn-ea"/>
              </a:rPr>
              <a:t>정신</a:t>
            </a:r>
            <a:r>
              <a:rPr lang="en-US" altLang="ko-KR" sz="2200" b="1" dirty="0">
                <a:latin typeface="+mn-ea"/>
              </a:rPr>
              <a:t>) + Health(</a:t>
            </a:r>
            <a:r>
              <a:rPr lang="ko-KR" altLang="en-US" sz="2200" b="1" dirty="0">
                <a:latin typeface="+mn-ea"/>
              </a:rPr>
              <a:t>건강</a:t>
            </a:r>
            <a:r>
              <a:rPr lang="en-US" altLang="ko-KR" sz="2200" b="1" dirty="0">
                <a:latin typeface="+mn-ea"/>
              </a:rPr>
              <a:t>)</a:t>
            </a:r>
            <a:r>
              <a:rPr lang="ko-KR" altLang="en-US" sz="2200" b="1" dirty="0">
                <a:latin typeface="+mn-ea"/>
              </a:rPr>
              <a:t>의 약자</a:t>
            </a:r>
            <a:endParaRPr lang="en-US" altLang="ko-KR" sz="2200" b="1" dirty="0">
              <a:latin typeface="+mn-ea"/>
            </a:endParaRPr>
          </a:p>
          <a:p>
            <a:pPr algn="ctr"/>
            <a:r>
              <a:rPr lang="en-US" altLang="ko-KR" sz="2200" b="1" dirty="0">
                <a:latin typeface="+mn-ea"/>
              </a:rPr>
              <a:t>M&amp;H </a:t>
            </a:r>
            <a:r>
              <a:rPr lang="ko-KR" altLang="en-US" sz="2200" b="1" dirty="0">
                <a:latin typeface="+mn-ea"/>
              </a:rPr>
              <a:t>정신건강 동아리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9" y="3252037"/>
            <a:ext cx="2500716" cy="183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3D47BA-9CB2-4E4B-A110-A655F18B0006}"/>
              </a:ext>
            </a:extLst>
          </p:cNvPr>
          <p:cNvSpPr txBox="1"/>
          <p:nvPr/>
        </p:nvSpPr>
        <p:spPr>
          <a:xfrm>
            <a:off x="4467225" y="3514314"/>
            <a:ext cx="6029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+mn-ea"/>
              </a:rPr>
              <a:t>정신건강 동아리는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진로와 취업 </a:t>
            </a:r>
            <a:r>
              <a:rPr lang="ko-KR" altLang="en-US" sz="1600" b="1" dirty="0">
                <a:latin typeface="+mn-ea"/>
              </a:rPr>
              <a:t>관련한 동아리입니다</a:t>
            </a:r>
            <a:r>
              <a:rPr lang="en-US" altLang="ko-KR" sz="1600" b="1" dirty="0">
                <a:latin typeface="+mn-ea"/>
              </a:rPr>
              <a:t>. </a:t>
            </a:r>
          </a:p>
          <a:p>
            <a:pPr algn="ctr"/>
            <a:r>
              <a:rPr lang="ko-KR" altLang="en-US" sz="1600" b="1" dirty="0">
                <a:latin typeface="+mn-ea"/>
              </a:rPr>
              <a:t>다양한 </a:t>
            </a:r>
            <a:r>
              <a:rPr lang="ko-KR" altLang="en-US" sz="1600" b="1" dirty="0" err="1">
                <a:latin typeface="+mn-ea"/>
              </a:rPr>
              <a:t>대외활동과</a:t>
            </a:r>
            <a:r>
              <a:rPr lang="ko-KR" altLang="en-US" sz="1600" b="1" dirty="0">
                <a:latin typeface="+mn-ea"/>
              </a:rPr>
              <a:t> 봉사활동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외부강사 </a:t>
            </a:r>
            <a:r>
              <a:rPr lang="ko-KR" altLang="en-US" sz="1600" b="1" dirty="0" err="1">
                <a:latin typeface="+mn-ea"/>
              </a:rPr>
              <a:t>초청등을</a:t>
            </a:r>
            <a:r>
              <a:rPr lang="ko-KR" altLang="en-US" sz="1600" b="1" dirty="0">
                <a:latin typeface="+mn-ea"/>
              </a:rPr>
              <a:t> 통한 다양한 </a:t>
            </a:r>
            <a:r>
              <a:rPr lang="ko-KR" altLang="en-US" sz="1600" b="1" dirty="0" err="1">
                <a:latin typeface="+mn-ea"/>
              </a:rPr>
              <a:t>특강등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다양한 활동으로 이끌어 나가는 동아리입니다</a:t>
            </a:r>
            <a:r>
              <a:rPr lang="en-US" altLang="ko-KR" sz="1600" b="1" dirty="0">
                <a:latin typeface="+mn-ea"/>
              </a:rPr>
              <a:t>.</a:t>
            </a:r>
          </a:p>
          <a:p>
            <a:pPr algn="ctr"/>
            <a:endParaRPr lang="en-US" altLang="ko-KR" sz="1600" b="1" dirty="0">
              <a:latin typeface="+mn-ea"/>
            </a:endParaRPr>
          </a:p>
          <a:p>
            <a:pPr algn="ctr"/>
            <a:r>
              <a:rPr lang="ko-KR" altLang="en-US" sz="1600" b="1" dirty="0">
                <a:latin typeface="+mn-ea"/>
              </a:rPr>
              <a:t>다른 동아리와 달리 저희 동아리는 지도교수님의 튼튼한 지원과 열정적인 관심으로 운영되고 있습니다</a:t>
            </a:r>
            <a:r>
              <a:rPr lang="en-US" altLang="ko-KR" sz="1600" b="1" dirty="0">
                <a:latin typeface="+mn-ea"/>
              </a:rPr>
              <a:t>.</a:t>
            </a:r>
            <a:endParaRPr lang="en-US" altLang="ko-KR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59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1775791" y="1346892"/>
            <a:ext cx="421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동아리 임원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지도교수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2199038"/>
            <a:ext cx="1914792" cy="24101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2218984"/>
            <a:ext cx="421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박재연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교수님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(Park, Jae 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Yeon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2962699"/>
            <a:ext cx="421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E-mail : jaeyeonpark@daegu.ac.kr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3332031"/>
            <a:ext cx="603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</a:rPr>
              <a:t>관심분야  </a:t>
            </a:r>
            <a:r>
              <a:rPr lang="en-US" altLang="ko-KR" sz="1400" b="1" dirty="0">
                <a:latin typeface="+mj-ea"/>
                <a:ea typeface="+mj-ea"/>
              </a:rPr>
              <a:t>: </a:t>
            </a:r>
            <a:r>
              <a:rPr lang="ko-KR" altLang="en-US" sz="1400" b="1" dirty="0">
                <a:latin typeface="+mj-ea"/>
                <a:ea typeface="+mj-ea"/>
              </a:rPr>
              <a:t>청소년 상담</a:t>
            </a:r>
            <a:r>
              <a:rPr lang="en-US" altLang="ko-KR" dirty="0"/>
              <a:t>·</a:t>
            </a:r>
            <a:r>
              <a:rPr lang="ko-KR" altLang="en-US" sz="1400" b="1" dirty="0">
                <a:latin typeface="+mj-ea"/>
                <a:ea typeface="+mj-ea"/>
              </a:rPr>
              <a:t>복지</a:t>
            </a:r>
            <a:r>
              <a:rPr lang="en-US" altLang="ko-KR" sz="1400" b="1" dirty="0">
                <a:latin typeface="+mj-ea"/>
                <a:ea typeface="+mj-ea"/>
              </a:rPr>
              <a:t>, </a:t>
            </a:r>
            <a:r>
              <a:rPr lang="ko-KR" altLang="en-US" sz="1400" b="1" dirty="0">
                <a:latin typeface="+mj-ea"/>
                <a:ea typeface="+mj-ea"/>
              </a:rPr>
              <a:t>정신건강</a:t>
            </a:r>
            <a:r>
              <a:rPr lang="en-US" altLang="ko-KR" dirty="0"/>
              <a:t>·</a:t>
            </a:r>
            <a:r>
              <a:rPr lang="ko-KR" altLang="en-US" sz="1400" b="1" dirty="0">
                <a:latin typeface="+mj-ea"/>
                <a:ea typeface="+mj-ea"/>
              </a:rPr>
              <a:t>의료사회복지</a:t>
            </a:r>
            <a:r>
              <a:rPr lang="en-US" altLang="ko-KR" sz="1400" b="1" dirty="0">
                <a:latin typeface="+mj-ea"/>
                <a:ea typeface="+mj-ea"/>
              </a:rPr>
              <a:t>, </a:t>
            </a:r>
            <a:r>
              <a:rPr lang="ko-KR" altLang="en-US" sz="1400" b="1" dirty="0">
                <a:latin typeface="+mj-ea"/>
                <a:ea typeface="+mj-ea"/>
              </a:rPr>
              <a:t>가족치료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3639808"/>
            <a:ext cx="6347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</a:rPr>
              <a:t>이력 활동 </a:t>
            </a:r>
            <a:r>
              <a:rPr lang="en-US" altLang="ko-KR" sz="1400" b="1" dirty="0">
                <a:latin typeface="+mj-ea"/>
                <a:ea typeface="+mj-ea"/>
              </a:rPr>
              <a:t>:  </a:t>
            </a:r>
            <a:r>
              <a:rPr lang="ko-KR" altLang="en-US" sz="1400" b="1" dirty="0">
                <a:latin typeface="+mj-ea"/>
                <a:ea typeface="+mj-ea"/>
              </a:rPr>
              <a:t>현</a:t>
            </a:r>
            <a:r>
              <a:rPr lang="en-US" altLang="ko-KR" sz="1400" b="1" dirty="0">
                <a:latin typeface="+mj-ea"/>
                <a:ea typeface="+mj-ea"/>
              </a:rPr>
              <a:t>) </a:t>
            </a:r>
            <a:r>
              <a:rPr lang="ko-KR" altLang="en-US" sz="1400" b="1" dirty="0">
                <a:latin typeface="+mj-ea"/>
                <a:ea typeface="+mj-ea"/>
              </a:rPr>
              <a:t>대구대학교 산업복지학과</a:t>
            </a:r>
            <a:r>
              <a:rPr lang="en-US" altLang="ko-KR" sz="1400" b="1" dirty="0">
                <a:latin typeface="+mj-ea"/>
                <a:ea typeface="+mj-ea"/>
              </a:rPr>
              <a:t>, </a:t>
            </a:r>
            <a:r>
              <a:rPr lang="ko-KR" altLang="en-US" sz="1400" b="1" dirty="0">
                <a:latin typeface="+mj-ea"/>
                <a:ea typeface="+mj-ea"/>
              </a:rPr>
              <a:t>상담학과 교수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                    </a:t>
            </a:r>
            <a:r>
              <a:rPr lang="ko-KR" altLang="en-US" sz="1400" b="1" dirty="0">
                <a:latin typeface="+mj-ea"/>
                <a:ea typeface="+mj-ea"/>
              </a:rPr>
              <a:t>대구대학교 청소년정신건강연구소장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                    </a:t>
            </a:r>
            <a:r>
              <a:rPr lang="ko-KR" altLang="en-US" sz="1400" b="1" dirty="0" err="1">
                <a:latin typeface="+mj-ea"/>
                <a:ea typeface="+mj-ea"/>
              </a:rPr>
              <a:t>한국트라우마스트레스학회</a:t>
            </a:r>
            <a:r>
              <a:rPr lang="ko-KR" altLang="en-US" sz="1400" b="1" dirty="0">
                <a:latin typeface="+mj-ea"/>
                <a:ea typeface="+mj-ea"/>
              </a:rPr>
              <a:t> 이사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                    </a:t>
            </a:r>
            <a:r>
              <a:rPr lang="ko-KR" altLang="en-US" sz="1400" b="1" dirty="0">
                <a:latin typeface="+mj-ea"/>
                <a:ea typeface="+mj-ea"/>
              </a:rPr>
              <a:t>한국아동복지학회 이사</a:t>
            </a:r>
            <a:r>
              <a:rPr lang="en-US" altLang="ko-KR" sz="1400" b="1" dirty="0">
                <a:latin typeface="+mj-ea"/>
                <a:ea typeface="+mj-ea"/>
              </a:rPr>
              <a:t> </a:t>
            </a:r>
          </a:p>
          <a:p>
            <a:r>
              <a:rPr lang="en-US" altLang="ko-KR" sz="1400" b="1" dirty="0">
                <a:latin typeface="+mj-ea"/>
                <a:ea typeface="+mj-ea"/>
              </a:rPr>
              <a:t>                     </a:t>
            </a:r>
            <a:r>
              <a:rPr lang="ko-KR" altLang="en-US" sz="1400" b="1" dirty="0">
                <a:latin typeface="+mj-ea"/>
                <a:ea typeface="+mj-ea"/>
              </a:rPr>
              <a:t>한국학교사회복지학회 이사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               </a:t>
            </a:r>
            <a:r>
              <a:rPr lang="ko-KR" altLang="en-US" sz="1400" b="1" dirty="0">
                <a:latin typeface="+mj-ea"/>
                <a:ea typeface="+mj-ea"/>
              </a:rPr>
              <a:t>전</a:t>
            </a:r>
            <a:r>
              <a:rPr lang="en-US" altLang="ko-KR" sz="1400" b="1" dirty="0">
                <a:latin typeface="+mj-ea"/>
                <a:ea typeface="+mj-ea"/>
              </a:rPr>
              <a:t>) </a:t>
            </a:r>
            <a:r>
              <a:rPr lang="ko-KR" altLang="en-US" sz="1400" b="1" dirty="0" err="1">
                <a:latin typeface="+mj-ea"/>
                <a:ea typeface="+mj-ea"/>
              </a:rPr>
              <a:t>한국정신건강사회복지학회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ko-KR" altLang="en-US" sz="1400" b="1" dirty="0" err="1">
                <a:latin typeface="+mj-ea"/>
                <a:ea typeface="+mj-ea"/>
              </a:rPr>
              <a:t>학대및트라우마</a:t>
            </a:r>
            <a:r>
              <a:rPr lang="ko-KR" altLang="en-US" sz="1400" b="1" dirty="0">
                <a:latin typeface="+mj-ea"/>
                <a:ea typeface="+mj-ea"/>
              </a:rPr>
              <a:t> 분과위원장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                    </a:t>
            </a:r>
            <a:r>
              <a:rPr lang="ko-KR" altLang="en-US" sz="1400" b="1" dirty="0">
                <a:latin typeface="+mj-ea"/>
                <a:ea typeface="+mj-ea"/>
              </a:rPr>
              <a:t>포항공과대학교 상담센터 연구실장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                    </a:t>
            </a:r>
            <a:r>
              <a:rPr lang="ko-KR" altLang="en-US" sz="1400" b="1" dirty="0">
                <a:latin typeface="+mj-ea"/>
                <a:ea typeface="+mj-ea"/>
              </a:rPr>
              <a:t>여성가족부 산하 </a:t>
            </a:r>
            <a:r>
              <a:rPr lang="ko-KR" altLang="en-US" sz="1400" b="1" dirty="0" err="1">
                <a:latin typeface="+mj-ea"/>
                <a:ea typeface="+mj-ea"/>
              </a:rPr>
              <a:t>한국청소년상담복지개발원</a:t>
            </a:r>
            <a:r>
              <a:rPr lang="ko-KR" altLang="en-US" sz="1400" b="1" dirty="0">
                <a:latin typeface="+mj-ea"/>
                <a:ea typeface="+mj-ea"/>
              </a:rPr>
              <a:t> 상담연구원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                    </a:t>
            </a:r>
            <a:r>
              <a:rPr lang="ko-KR" altLang="en-US" sz="1400" b="1" dirty="0">
                <a:latin typeface="+mj-ea"/>
                <a:ea typeface="+mj-ea"/>
              </a:rPr>
              <a:t>서울성모병원 정신건강 및 의료사회복지 담당 사회복지사 </a:t>
            </a:r>
            <a:r>
              <a:rPr lang="en-US" altLang="ko-KR" sz="1400" b="1" dirty="0">
                <a:latin typeface="+mj-ea"/>
                <a:ea typeface="+mj-ea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428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1775791" y="1346892"/>
            <a:ext cx="421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동아리 임원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회장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2218984"/>
            <a:ext cx="421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김가영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(Kim, Ga Young)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2" y="2218984"/>
            <a:ext cx="1914792" cy="23902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3307274"/>
            <a:ext cx="421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</a:rPr>
              <a:t>학번</a:t>
            </a:r>
            <a:r>
              <a:rPr lang="en-US" altLang="ko-KR" sz="1400" b="1" dirty="0">
                <a:latin typeface="+mj-ea"/>
                <a:ea typeface="+mj-ea"/>
              </a:rPr>
              <a:t> : 21813822 (18</a:t>
            </a:r>
            <a:r>
              <a:rPr lang="ko-KR" altLang="en-US" sz="1400" b="1" dirty="0">
                <a:latin typeface="+mj-ea"/>
                <a:ea typeface="+mj-ea"/>
              </a:rPr>
              <a:t>학번</a:t>
            </a:r>
            <a:r>
              <a:rPr lang="en-US" altLang="ko-KR" sz="1400" b="1" dirty="0">
                <a:latin typeface="+mj-ea"/>
                <a:ea typeface="+mj-ea"/>
              </a:rPr>
              <a:t>, 3</a:t>
            </a:r>
            <a:r>
              <a:rPr lang="ko-KR" altLang="en-US" sz="1400" b="1" dirty="0">
                <a:latin typeface="+mj-ea"/>
                <a:ea typeface="+mj-ea"/>
              </a:rPr>
              <a:t>학년 </a:t>
            </a:r>
            <a:r>
              <a:rPr lang="en-US" altLang="ko-KR" sz="1400" b="1" dirty="0">
                <a:latin typeface="+mj-ea"/>
                <a:ea typeface="+mj-ea"/>
              </a:rPr>
              <a:t>2</a:t>
            </a:r>
            <a:r>
              <a:rPr lang="ko-KR" altLang="en-US" sz="1400" b="1" dirty="0">
                <a:latin typeface="+mj-ea"/>
                <a:ea typeface="+mj-ea"/>
              </a:rPr>
              <a:t>학기 재학중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3789231"/>
            <a:ext cx="603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</a:rPr>
              <a:t>한마디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ko-KR" altLang="en-US" sz="1400" b="1" dirty="0">
                <a:latin typeface="+mj-ea"/>
                <a:ea typeface="+mj-ea"/>
              </a:rPr>
              <a:t>코로나로 인해서 올해는 동아리 활동을 다양하게 하지 못해서 아쉽지만 앞으로 다양한 활동으로 동아리를 이끌어 갈 예정이니 많은 가입 부탁드립니다</a:t>
            </a:r>
            <a:r>
              <a:rPr lang="en-US" altLang="ko-KR" sz="1400" b="1" dirty="0">
                <a:latin typeface="+mj-ea"/>
                <a:ea typeface="+mj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287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1775791" y="1346892"/>
            <a:ext cx="421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동아리 임원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공동회장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2218984"/>
            <a:ext cx="421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백종민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Baek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Jong Min)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3307274"/>
            <a:ext cx="421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</a:rPr>
              <a:t>학번</a:t>
            </a:r>
            <a:r>
              <a:rPr lang="en-US" altLang="ko-KR" sz="1400" b="1" dirty="0">
                <a:latin typeface="+mj-ea"/>
                <a:ea typeface="+mj-ea"/>
              </a:rPr>
              <a:t> : 21617248 (16</a:t>
            </a:r>
            <a:r>
              <a:rPr lang="ko-KR" altLang="en-US" sz="1400" b="1" dirty="0">
                <a:latin typeface="+mj-ea"/>
                <a:ea typeface="+mj-ea"/>
              </a:rPr>
              <a:t>학번</a:t>
            </a:r>
            <a:r>
              <a:rPr lang="en-US" altLang="ko-KR" sz="1400" b="1" dirty="0">
                <a:latin typeface="+mj-ea"/>
                <a:ea typeface="+mj-ea"/>
              </a:rPr>
              <a:t>, 3</a:t>
            </a:r>
            <a:r>
              <a:rPr lang="ko-KR" altLang="en-US" sz="1400" b="1" dirty="0">
                <a:latin typeface="+mj-ea"/>
                <a:ea typeface="+mj-ea"/>
              </a:rPr>
              <a:t>학년 </a:t>
            </a:r>
            <a:r>
              <a:rPr lang="en-US" altLang="ko-KR" sz="1400" b="1" dirty="0">
                <a:latin typeface="+mj-ea"/>
                <a:ea typeface="+mj-ea"/>
              </a:rPr>
              <a:t>2</a:t>
            </a:r>
            <a:r>
              <a:rPr lang="ko-KR" altLang="en-US" sz="1400" b="1" dirty="0">
                <a:latin typeface="+mj-ea"/>
                <a:ea typeface="+mj-ea"/>
              </a:rPr>
              <a:t>학기 재학중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3977320" y="3789231"/>
            <a:ext cx="6030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</a:rPr>
              <a:t>한마디</a:t>
            </a:r>
            <a:endParaRPr lang="en-US" altLang="ko-KR" sz="1400" b="1" dirty="0">
              <a:latin typeface="+mj-ea"/>
              <a:ea typeface="+mj-ea"/>
            </a:endParaRPr>
          </a:p>
          <a:p>
            <a:r>
              <a:rPr lang="ko-KR" altLang="en-US" sz="1400" b="1" dirty="0">
                <a:latin typeface="+mj-ea"/>
                <a:ea typeface="+mj-ea"/>
              </a:rPr>
              <a:t>정신건강에 관심이 많거나 흥미가 있다면 누구든지 환영합니다</a:t>
            </a:r>
            <a:r>
              <a:rPr lang="en-US" altLang="ko-KR" sz="1400" b="1" dirty="0">
                <a:latin typeface="+mj-ea"/>
                <a:ea typeface="+mj-ea"/>
              </a:rPr>
              <a:t>!</a:t>
            </a:r>
          </a:p>
          <a:p>
            <a:r>
              <a:rPr lang="ko-KR" altLang="en-US" sz="1400" b="1" dirty="0">
                <a:latin typeface="+mj-ea"/>
                <a:ea typeface="+mj-ea"/>
              </a:rPr>
              <a:t>선배로서</a:t>
            </a:r>
            <a:r>
              <a:rPr lang="en-US" altLang="ko-KR" sz="1400" b="1" dirty="0">
                <a:latin typeface="+mj-ea"/>
                <a:ea typeface="+mj-ea"/>
              </a:rPr>
              <a:t>, </a:t>
            </a:r>
            <a:r>
              <a:rPr lang="ko-KR" altLang="en-US" sz="1400" b="1" dirty="0" err="1">
                <a:latin typeface="+mj-ea"/>
                <a:ea typeface="+mj-ea"/>
              </a:rPr>
              <a:t>회장으로서가</a:t>
            </a:r>
            <a:r>
              <a:rPr lang="ko-KR" altLang="en-US" sz="1400" b="1" dirty="0">
                <a:latin typeface="+mj-ea"/>
                <a:ea typeface="+mj-ea"/>
              </a:rPr>
              <a:t> 아닌 같은 흥미가 있는 친구로서 다가가겠습니다</a:t>
            </a:r>
            <a:r>
              <a:rPr lang="en-US" altLang="ko-KR" sz="1400" b="1" dirty="0">
                <a:latin typeface="+mj-ea"/>
                <a:ea typeface="+mj-ea"/>
              </a:rPr>
              <a:t>!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0" y="2220444"/>
            <a:ext cx="1881809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C60434D-E111-40C3-BA42-E34AC711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09530" y="2019300"/>
            <a:ext cx="4002157" cy="284424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F88B16B-2E4B-4D2C-B31B-76B51C0D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46516" y="2019299"/>
            <a:ext cx="4002157" cy="28442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9C7193-8B07-4515-ADA3-FE7AE5FD6489}"/>
              </a:ext>
            </a:extLst>
          </p:cNvPr>
          <p:cNvSpPr txBox="1"/>
          <p:nvPr/>
        </p:nvSpPr>
        <p:spPr>
          <a:xfrm>
            <a:off x="2272746" y="5094598"/>
            <a:ext cx="2875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정신건강상담센터 봉사활동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B50F7-1F33-41DB-8A3D-A4942D9089A8}"/>
              </a:ext>
            </a:extLst>
          </p:cNvPr>
          <p:cNvSpPr txBox="1"/>
          <p:nvPr/>
        </p:nvSpPr>
        <p:spPr>
          <a:xfrm>
            <a:off x="6778601" y="5092581"/>
            <a:ext cx="314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게이트키퍼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교육 듣고 말하기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1775791" y="1346892"/>
            <a:ext cx="421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동아리 활동</a:t>
            </a:r>
          </a:p>
        </p:txBody>
      </p:sp>
    </p:spTree>
    <p:extLst>
      <p:ext uri="{BB962C8B-B14F-4D97-AF65-F5344CB8AC3E}">
        <p14:creationId xmlns:p14="http://schemas.microsoft.com/office/powerpoint/2010/main" val="133456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9054" y="603788"/>
            <a:ext cx="9089110" cy="5296498"/>
            <a:chOff x="1489054" y="603788"/>
            <a:chExt cx="9089110" cy="5296498"/>
          </a:xfrm>
        </p:grpSpPr>
        <p:grpSp>
          <p:nvGrpSpPr>
            <p:cNvPr id="3" name="그룹 2"/>
            <p:cNvGrpSpPr/>
            <p:nvPr/>
          </p:nvGrpSpPr>
          <p:grpSpPr>
            <a:xfrm>
              <a:off x="1489054" y="603789"/>
              <a:ext cx="9089110" cy="5296497"/>
              <a:chOff x="1902940" y="1120345"/>
              <a:chExt cx="8229600" cy="4794422"/>
            </a:xfrm>
            <a:effectLst>
              <a:outerShdw blurRad="241300" dist="381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1902940" y="1120345"/>
                <a:ext cx="8229600" cy="4794422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1902940" y="1120345"/>
                <a:ext cx="8229600" cy="313039"/>
              </a:xfrm>
              <a:prstGeom prst="roundRect">
                <a:avLst>
                  <a:gd name="adj" fmla="val 39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곱셈 기호 3"/>
            <p:cNvSpPr/>
            <p:nvPr/>
          </p:nvSpPr>
          <p:spPr>
            <a:xfrm>
              <a:off x="10201065" y="603788"/>
              <a:ext cx="295217" cy="345822"/>
            </a:xfrm>
            <a:prstGeom prst="mathMultiply">
              <a:avLst>
                <a:gd name="adj1" fmla="val 112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뺄셈 기호 4"/>
            <p:cNvSpPr/>
            <p:nvPr/>
          </p:nvSpPr>
          <p:spPr>
            <a:xfrm>
              <a:off x="9455568" y="755433"/>
              <a:ext cx="265764" cy="127599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액자 5"/>
            <p:cNvSpPr/>
            <p:nvPr/>
          </p:nvSpPr>
          <p:spPr>
            <a:xfrm>
              <a:off x="9832984" y="681096"/>
              <a:ext cx="264930" cy="191903"/>
            </a:xfrm>
            <a:prstGeom prst="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자유형 8"/>
          <p:cNvSpPr/>
          <p:nvPr/>
        </p:nvSpPr>
        <p:spPr>
          <a:xfrm rot="19578218">
            <a:off x="10923371" y="1020560"/>
            <a:ext cx="304801" cy="527219"/>
          </a:xfrm>
          <a:custGeom>
            <a:avLst/>
            <a:gdLst>
              <a:gd name="connsiteX0" fmla="*/ 263611 w 527221"/>
              <a:gd name="connsiteY0" fmla="*/ 0 h 972064"/>
              <a:gd name="connsiteX1" fmla="*/ 527221 w 527221"/>
              <a:gd name="connsiteY1" fmla="*/ 634314 h 972064"/>
              <a:gd name="connsiteX2" fmla="*/ 304801 w 527221"/>
              <a:gd name="connsiteY2" fmla="*/ 634314 h 972064"/>
              <a:gd name="connsiteX3" fmla="*/ 304801 w 527221"/>
              <a:gd name="connsiteY3" fmla="*/ 972064 h 972064"/>
              <a:gd name="connsiteX4" fmla="*/ 222420 w 527221"/>
              <a:gd name="connsiteY4" fmla="*/ 972064 h 972064"/>
              <a:gd name="connsiteX5" fmla="*/ 222420 w 527221"/>
              <a:gd name="connsiteY5" fmla="*/ 634314 h 972064"/>
              <a:gd name="connsiteX6" fmla="*/ 0 w 527221"/>
              <a:gd name="connsiteY6" fmla="*/ 634314 h 9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21" h="972064">
                <a:moveTo>
                  <a:pt x="263611" y="0"/>
                </a:moveTo>
                <a:lnTo>
                  <a:pt x="527221" y="634314"/>
                </a:lnTo>
                <a:lnTo>
                  <a:pt x="304801" y="634314"/>
                </a:lnTo>
                <a:lnTo>
                  <a:pt x="304801" y="972064"/>
                </a:lnTo>
                <a:lnTo>
                  <a:pt x="222420" y="972064"/>
                </a:lnTo>
                <a:lnTo>
                  <a:pt x="222420" y="634314"/>
                </a:lnTo>
                <a:lnTo>
                  <a:pt x="0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C7193-8B07-4515-ADA3-FE7AE5FD6489}"/>
              </a:ext>
            </a:extLst>
          </p:cNvPr>
          <p:cNvSpPr txBox="1"/>
          <p:nvPr/>
        </p:nvSpPr>
        <p:spPr>
          <a:xfrm>
            <a:off x="1805275" y="5094598"/>
            <a:ext cx="381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현장에서 일하는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선배님들과의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만남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B50F7-1F33-41DB-8A3D-A4942D9089A8}"/>
              </a:ext>
            </a:extLst>
          </p:cNvPr>
          <p:cNvSpPr txBox="1"/>
          <p:nvPr/>
        </p:nvSpPr>
        <p:spPr>
          <a:xfrm>
            <a:off x="6778601" y="5092581"/>
            <a:ext cx="314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외부행사 참여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캠페인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박람회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31F21-2B56-464A-97D5-A44F78B45BCB}"/>
              </a:ext>
            </a:extLst>
          </p:cNvPr>
          <p:cNvSpPr txBox="1"/>
          <p:nvPr/>
        </p:nvSpPr>
        <p:spPr>
          <a:xfrm>
            <a:off x="1775791" y="1346892"/>
            <a:ext cx="421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동아리 활동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AEB5944-7B51-4C7B-B5C8-48607241C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75791" y="2019299"/>
            <a:ext cx="4002157" cy="284424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AC5810D-399B-49E4-A88C-DC7505195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25"/>
          <a:stretch/>
        </p:blipFill>
        <p:spPr>
          <a:xfrm>
            <a:off x="6346516" y="2025221"/>
            <a:ext cx="4002156" cy="2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331</Words>
  <Application>Microsoft Office PowerPoint</Application>
  <PresentationFormat>와이드스크린</PresentationFormat>
  <Paragraphs>63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chun sae mi</dc:creator>
  <cp:lastModifiedBy>OWNER</cp:lastModifiedBy>
  <cp:revision>31</cp:revision>
  <dcterms:created xsi:type="dcterms:W3CDTF">2019-02-24T13:43:47Z</dcterms:created>
  <dcterms:modified xsi:type="dcterms:W3CDTF">2020-11-11T06:21:26Z</dcterms:modified>
</cp:coreProperties>
</file>