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26" r:id="rId3"/>
    <p:sldId id="328" r:id="rId4"/>
    <p:sldId id="329" r:id="rId5"/>
    <p:sldId id="307" r:id="rId6"/>
    <p:sldId id="308" r:id="rId7"/>
    <p:sldId id="310" r:id="rId8"/>
    <p:sldId id="312" r:id="rId9"/>
    <p:sldId id="313" r:id="rId10"/>
    <p:sldId id="314" r:id="rId11"/>
    <p:sldId id="315" r:id="rId12"/>
    <p:sldId id="318" r:id="rId13"/>
    <p:sldId id="319" r:id="rId14"/>
    <p:sldId id="320" r:id="rId15"/>
    <p:sldId id="321" r:id="rId16"/>
    <p:sldId id="323" r:id="rId17"/>
    <p:sldId id="324" r:id="rId18"/>
    <p:sldId id="331" r:id="rId19"/>
    <p:sldId id="330" r:id="rId20"/>
    <p:sldId id="325" r:id="rId21"/>
  </p:sldIdLst>
  <p:sldSz cx="12192000" cy="6858000"/>
  <p:notesSz cx="6858000" cy="9144000"/>
  <p:embeddedFontLst>
    <p:embeddedFont>
      <p:font typeface="맑은 고딕" panose="020B0503020000020004" pitchFamily="50" charset="-127"/>
      <p:regular r:id="rId24"/>
      <p:bold r:id="rId25"/>
    </p:embeddedFont>
    <p:embeddedFont>
      <p:font typeface="배달의민족 주아" panose="02020603020101020101" pitchFamily="18" charset="-127"/>
      <p:regular r:id="rId2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김세진" initials="김" lastIdx="3" clrIdx="0">
    <p:extLst>
      <p:ext uri="{19B8F6BF-5375-455C-9EA6-DF929625EA0E}">
        <p15:presenceInfo xmlns:p15="http://schemas.microsoft.com/office/powerpoint/2012/main" userId="S::dndb5252@daegu.ac.kr::4254b676-235a-4b1d-9153-3a4a7027b46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958"/>
    <a:srgbClr val="F84B5C"/>
    <a:srgbClr val="9D3D28"/>
    <a:srgbClr val="FBE2E2"/>
    <a:srgbClr val="F3929F"/>
    <a:srgbClr val="B26D60"/>
    <a:srgbClr val="D68678"/>
    <a:srgbClr val="C4988E"/>
    <a:srgbClr val="A04533"/>
    <a:srgbClr val="DA31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1" autoAdjust="0"/>
    <p:restoredTop sz="96559" autoAdjust="0"/>
  </p:normalViewPr>
  <p:slideViewPr>
    <p:cSldViewPr snapToGrid="0" showGuides="1">
      <p:cViewPr varScale="1">
        <p:scale>
          <a:sx n="114" d="100"/>
          <a:sy n="114" d="100"/>
        </p:scale>
        <p:origin x="456" y="96"/>
      </p:cViewPr>
      <p:guideLst>
        <p:guide orient="horz" pos="2069"/>
        <p:guide pos="3840"/>
      </p:guideLst>
    </p:cSldViewPr>
  </p:slideViewPr>
  <p:outlineViewPr>
    <p:cViewPr>
      <p:scale>
        <a:sx n="33" d="100"/>
        <a:sy n="33" d="100"/>
      </p:scale>
      <p:origin x="0" y="-171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74" d="100"/>
        <a:sy n="174" d="100"/>
      </p:scale>
      <p:origin x="0" y="0"/>
    </p:cViewPr>
  </p:sorterViewPr>
  <p:notesViewPr>
    <p:cSldViewPr snapToGrid="0" showGuides="1">
      <p:cViewPr varScale="1">
        <p:scale>
          <a:sx n="96" d="100"/>
          <a:sy n="96" d="100"/>
        </p:scale>
        <p:origin x="364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5FD47-44FB-4273-8A1E-44747B8F9B99}" type="datetimeFigureOut">
              <a:rPr lang="ko-KR" altLang="en-US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2021-10-13</a:t>
            </a:fld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5DE54-432B-4A62-9F7B-BA2DE5063A72}" type="slidenum">
              <a:rPr lang="ko-KR" altLang="en-US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‹#›</a:t>
            </a:fld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0407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배달의민족 주아" panose="02020603020101020101" pitchFamily="18" charset="-127"/>
                <a:ea typeface="배달의민족 주아" panose="02020603020101020101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배달의민족 주아" panose="02020603020101020101" pitchFamily="18" charset="-127"/>
                <a:ea typeface="배달의민족 주아" panose="02020603020101020101" pitchFamily="18" charset="-127"/>
              </a:defRPr>
            </a:lvl1pPr>
          </a:lstStyle>
          <a:p>
            <a:fld id="{0A0A4127-3C8F-4A8F-BF74-473A84FA1B20}" type="datetimeFigureOut">
              <a:rPr lang="ko-KR" altLang="en-US" smtClean="0"/>
              <a:pPr/>
              <a:t>2021-10-13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배달의민족 주아" panose="02020603020101020101" pitchFamily="18" charset="-127"/>
                <a:ea typeface="배달의민족 주아" panose="02020603020101020101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배달의민족 주아" panose="02020603020101020101" pitchFamily="18" charset="-127"/>
                <a:ea typeface="배달의민족 주아" panose="02020603020101020101" pitchFamily="18" charset="-127"/>
              </a:defRPr>
            </a:lvl1pPr>
          </a:lstStyle>
          <a:p>
            <a:fld id="{ABBE50ED-79B9-4B32-AC50-851B8F1AA7B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534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배달의민족 주아" panose="02020603020101020101" pitchFamily="18" charset="-127"/>
        <a:ea typeface="배달의민족 주아" panose="02020603020101020101" pitchFamily="18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배달의민족 주아" panose="02020603020101020101" pitchFamily="18" charset="-127"/>
        <a:ea typeface="배달의민족 주아" panose="02020603020101020101" pitchFamily="18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배달의민족 주아" panose="02020603020101020101" pitchFamily="18" charset="-127"/>
        <a:ea typeface="배달의민족 주아" panose="02020603020101020101" pitchFamily="18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배달의민족 주아" panose="02020603020101020101" pitchFamily="18" charset="-127"/>
        <a:ea typeface="배달의민족 주아" panose="02020603020101020101" pitchFamily="18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배달의민족 주아" panose="02020603020101020101" pitchFamily="18" charset="-127"/>
        <a:ea typeface="배달의민족 주아" panose="02020603020101020101" pitchFamily="18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80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defRPr>
            </a:lvl1pPr>
          </a:lstStyle>
          <a:p>
            <a:fld id="{ED7BAEE9-39FA-4BD3-866E-B3331ECD4D8C}" type="datetimeFigureOut">
              <a:rPr lang="ko-KR" altLang="en-US" smtClean="0"/>
              <a:pPr/>
              <a:t>2021-10-13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defRPr>
            </a:lvl1pPr>
          </a:lstStyle>
          <a:p>
            <a:fld id="{5888861A-60FC-4001-AA71-160DB1EDBA3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7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배달의민족 주아" panose="02020603020101020101" pitchFamily="18" charset="-127"/>
          <a:ea typeface="배달의민족 주아" panose="02020603020101020101" pitchFamily="18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배달의민족 주아" panose="02020603020101020101" pitchFamily="18" charset="-127"/>
          <a:ea typeface="배달의민족 주아" panose="02020603020101020101" pitchFamily="18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배달의민족 주아" panose="02020603020101020101" pitchFamily="18" charset="-127"/>
          <a:ea typeface="배달의민족 주아" panose="02020603020101020101" pitchFamily="18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배달의민족 주아" panose="02020603020101020101" pitchFamily="18" charset="-127"/>
          <a:ea typeface="배달의민족 주아" panose="02020603020101020101" pitchFamily="18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배달의민족 주아" panose="02020603020101020101" pitchFamily="18" charset="-127"/>
          <a:ea typeface="배달의민족 주아" panose="02020603020101020101" pitchFamily="18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배달의민족 주아" panose="02020603020101020101" pitchFamily="18" charset="-127"/>
          <a:ea typeface="배달의민족 주아" panose="02020603020101020101" pitchFamily="18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kr/url?sa=i&amp;rct=j&amp;q=&amp;esrc=s&amp;source=images&amp;cd=&amp;cad=rja&amp;uact=8&amp;ved=&amp;url=https%3A%2F%2Frealnews.co.kr%2Farchives%2F10329%2F%25EC%25A3%25BC%25EC%259E%2590%25ED%2595%2599&amp;psig=AOvVaw3h_N0Jv5F1u6Z8X23FgH9k&amp;ust=1572358553437686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s://www.google.co.kr/url?sa=i&amp;rct=j&amp;q=&amp;esrc=s&amp;source=images&amp;cd=&amp;cad=rja&amp;uact=8&amp;ved=2ahUKEwjt5cq3l7_lAhUCO3AKHcQXDF4QjRx6BAgBEAQ&amp;url=https%3A%2F%2Ftwitter.com%2Fkyotoyumeyakata%2Fstatus%2F626640665691058176%3Flang%3Dfa&amp;psig=AOvVaw1WxYBDsLGRhtvdFt0WxUIs&amp;ust=1572359940154275" TargetMode="External"/><Relationship Id="rId7" Type="http://schemas.openxmlformats.org/officeDocument/2006/relationships/hyperlink" Target="http://www.google.co.kr/url?sa=i&amp;rct=j&amp;q=&amp;esrc=s&amp;source=images&amp;cd=&amp;ved=2ahUKEwjAh8Hbl7_lAhVZUN4KHZ28AnkQjRx6BAgBEAQ&amp;url=http%3A%2F%2Fm.blog.yes24.com%2Fsisajapan%2Fpost%2F6438314&amp;psig=AOvVaw2zEeZWKnMYODNTobZwYBZh&amp;ust=1572360030059294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hyperlink" Target="https://photojapan.tistory.com/m/142?category=301096" TargetMode="Externa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zydpa71dk2A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naver.com/starsailoris/221201442311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blog.naver.com/starsailoris/221204462763" TargetMode="External"/><Relationship Id="rId4" Type="http://schemas.openxmlformats.org/officeDocument/2006/relationships/hyperlink" Target="https://blog.naver.com/starsailori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kr/url?sa=i&amp;rct=j&amp;q=&amp;esrc=s&amp;source=images&amp;cd=&amp;ved=2ahUKEwjKku_I4r7lAhVJZt4KHf6eC2UQjRx6BAgBEAQ&amp;url=http%3A%2F%2Fm.blog.daum.net%2Fsantaclausly%2F11793906%3FcategoryId%3D416565&amp;psig=AOvVaw3H6De4HqhDNXjo-nh5TJFY&amp;ust=1572345705864902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kr/url?sa=i&amp;rct=j&amp;q=&amp;esrc=s&amp;source=images&amp;cd=&amp;ved=2ahUKEwjKncrM6b7lAhWSBIgKHQp8B-AQjRx6BAgBEAQ&amp;url=https%3A%2F%2Fko.wikipedia.org%2Fwiki%2F%25EC%2598%25A4%25EC%2598%25A4%25EC%25B9%25B4_%25EB%258B%25A4%25EB%258B%25A4%25EC%258A%25A4%25EC%25BC%2580&amp;psig=AOvVaw1iYxg-970Z-8WN3hsstL3s&amp;ust=1572347647550842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igvedawiki.net/w/%EC%82%AC%EB%AC%B4%EB%9D%BC%EC%9D%B4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"/>
          <p:cNvSpPr txBox="1">
            <a:spLocks/>
          </p:cNvSpPr>
          <p:nvPr/>
        </p:nvSpPr>
        <p:spPr>
          <a:xfrm>
            <a:off x="2527299" y="2336169"/>
            <a:ext cx="7137400" cy="1533833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latinLnBrk="0">
              <a:defRPr/>
            </a:pPr>
            <a:r>
              <a:rPr lang="ko-KR" altLang="en-US" sz="6000" b="1" kern="0" dirty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 에도시대의 개혁</a:t>
            </a:r>
            <a:endParaRPr lang="en-US" altLang="ko-KR" sz="6000" b="1" kern="0" dirty="0">
              <a:ln w="3175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4360093" y="995566"/>
            <a:ext cx="3471814" cy="61915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ko-KR" altLang="en-US" sz="32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055222" y="3451034"/>
            <a:ext cx="408156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일본어일본학과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21x0x9x7 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정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x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진</a:t>
            </a:r>
          </a:p>
        </p:txBody>
      </p:sp>
      <p:sp>
        <p:nvSpPr>
          <p:cNvPr id="49" name="제목 1"/>
          <p:cNvSpPr txBox="1">
            <a:spLocks/>
          </p:cNvSpPr>
          <p:nvPr/>
        </p:nvSpPr>
        <p:spPr>
          <a:xfrm>
            <a:off x="4261842" y="1071804"/>
            <a:ext cx="3668313" cy="466673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2400" dirty="0">
                <a:solidFill>
                  <a:srgbClr val="9D3D2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 국가의 과거와 현재</a:t>
            </a:r>
          </a:p>
        </p:txBody>
      </p:sp>
    </p:spTree>
    <p:extLst>
      <p:ext uri="{BB962C8B-B14F-4D97-AF65-F5344CB8AC3E}">
        <p14:creationId xmlns:p14="http://schemas.microsoft.com/office/powerpoint/2010/main" val="1848547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타원 32">
            <a:extLst>
              <a:ext uri="{FF2B5EF4-FFF2-40B4-BE49-F238E27FC236}">
                <a16:creationId xmlns:a16="http://schemas.microsoft.com/office/drawing/2014/main" id="{FC4CFE88-5652-4A03-856B-5376DAF849D4}"/>
              </a:ext>
            </a:extLst>
          </p:cNvPr>
          <p:cNvSpPr/>
          <p:nvPr/>
        </p:nvSpPr>
        <p:spPr>
          <a:xfrm>
            <a:off x="810312" y="3141325"/>
            <a:ext cx="1226814" cy="1226816"/>
          </a:xfrm>
          <a:prstGeom prst="ellipse">
            <a:avLst/>
          </a:prstGeom>
          <a:solidFill>
            <a:srgbClr val="FBE2E2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6A702E00-70B8-404B-AC6A-6574A594F04D}"/>
              </a:ext>
            </a:extLst>
          </p:cNvPr>
          <p:cNvSpPr/>
          <p:nvPr/>
        </p:nvSpPr>
        <p:spPr>
          <a:xfrm>
            <a:off x="815993" y="1307934"/>
            <a:ext cx="1226814" cy="1226816"/>
          </a:xfrm>
          <a:prstGeom prst="ellipse">
            <a:avLst/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18" name="양쪽 모서리가 둥근 사각형 1">
            <a:extLst>
              <a:ext uri="{FF2B5EF4-FFF2-40B4-BE49-F238E27FC236}">
                <a16:creationId xmlns:a16="http://schemas.microsoft.com/office/drawing/2014/main" id="{C822035A-BF00-40B4-8DE4-462F917AE066}"/>
              </a:ext>
            </a:extLst>
          </p:cNvPr>
          <p:cNvSpPr/>
          <p:nvPr/>
        </p:nvSpPr>
        <p:spPr>
          <a:xfrm>
            <a:off x="4530150" y="1030305"/>
            <a:ext cx="1445647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BE2E2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A5958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농촌 재건 정책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EA5958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19" name="양쪽 모서리가 둥근 사각형 21">
            <a:extLst>
              <a:ext uri="{FF2B5EF4-FFF2-40B4-BE49-F238E27FC236}">
                <a16:creationId xmlns:a16="http://schemas.microsoft.com/office/drawing/2014/main" id="{58D77EB3-6166-43B1-9896-FBB3871702F8}"/>
              </a:ext>
            </a:extLst>
          </p:cNvPr>
          <p:cNvSpPr/>
          <p:nvPr/>
        </p:nvSpPr>
        <p:spPr>
          <a:xfrm>
            <a:off x="10328856" y="1018163"/>
            <a:ext cx="1355142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개혁의 좌절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20" name="양쪽 모서리가 둥근 사각형 22">
            <a:extLst>
              <a:ext uri="{FF2B5EF4-FFF2-40B4-BE49-F238E27FC236}">
                <a16:creationId xmlns:a16="http://schemas.microsoft.com/office/drawing/2014/main" id="{4038E1BD-DD14-4857-A1B9-B769954D0DFD}"/>
              </a:ext>
            </a:extLst>
          </p:cNvPr>
          <p:cNvSpPr/>
          <p:nvPr/>
        </p:nvSpPr>
        <p:spPr>
          <a:xfrm>
            <a:off x="7354550" y="1019036"/>
            <a:ext cx="1403084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풍속과 언론의 통제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21" name="양쪽 모서리가 둥근 사각형 37">
            <a:extLst>
              <a:ext uri="{FF2B5EF4-FFF2-40B4-BE49-F238E27FC236}">
                <a16:creationId xmlns:a16="http://schemas.microsoft.com/office/drawing/2014/main" id="{8103B2B0-CBB9-495E-BB56-220CF2A52E7B}"/>
              </a:ext>
            </a:extLst>
          </p:cNvPr>
          <p:cNvSpPr/>
          <p:nvPr/>
        </p:nvSpPr>
        <p:spPr>
          <a:xfrm>
            <a:off x="2844798" y="1018163"/>
            <a:ext cx="1535445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마쓰다이라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 </a:t>
            </a:r>
            <a:r>
              <a:rPr kumimoji="0" lang="ko-KR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사다노부의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 등장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8FA554A2-F33F-4226-B08A-21B5741E6703}"/>
              </a:ext>
            </a:extLst>
          </p:cNvPr>
          <p:cNvSpPr/>
          <p:nvPr/>
        </p:nvSpPr>
        <p:spPr>
          <a:xfrm>
            <a:off x="2844798" y="1476236"/>
            <a:ext cx="8839200" cy="5220778"/>
          </a:xfrm>
          <a:prstGeom prst="rect">
            <a:avLst/>
          </a:prstGeom>
          <a:solidFill>
            <a:srgbClr val="FBE2E2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 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34" name="양쪽 모서리가 둥근 사각형 19">
            <a:extLst>
              <a:ext uri="{FF2B5EF4-FFF2-40B4-BE49-F238E27FC236}">
                <a16:creationId xmlns:a16="http://schemas.microsoft.com/office/drawing/2014/main" id="{FF5F1094-990B-418C-BAF8-29B1B0CB15D2}"/>
              </a:ext>
            </a:extLst>
          </p:cNvPr>
          <p:cNvSpPr/>
          <p:nvPr/>
        </p:nvSpPr>
        <p:spPr>
          <a:xfrm>
            <a:off x="6070870" y="1019036"/>
            <a:ext cx="1154179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경제정책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35" name="양쪽 모서리가 둥근 사각형 20">
            <a:extLst>
              <a:ext uri="{FF2B5EF4-FFF2-40B4-BE49-F238E27FC236}">
                <a16:creationId xmlns:a16="http://schemas.microsoft.com/office/drawing/2014/main" id="{00F27BFA-2CD3-4288-BD79-C0FA46EC8C94}"/>
              </a:ext>
            </a:extLst>
          </p:cNvPr>
          <p:cNvSpPr/>
          <p:nvPr/>
        </p:nvSpPr>
        <p:spPr>
          <a:xfrm>
            <a:off x="8880339" y="1015953"/>
            <a:ext cx="1325811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사상의 통제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4ABA3A7F-7C4C-46B7-9690-E3C4C79983CB}"/>
              </a:ext>
            </a:extLst>
          </p:cNvPr>
          <p:cNvSpPr/>
          <p:nvPr/>
        </p:nvSpPr>
        <p:spPr>
          <a:xfrm>
            <a:off x="861414" y="3587106"/>
            <a:ext cx="1093868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간세이개혁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3CC50331-1A24-4078-A462-39E424297352}"/>
              </a:ext>
            </a:extLst>
          </p:cNvPr>
          <p:cNvSpPr/>
          <p:nvPr/>
        </p:nvSpPr>
        <p:spPr>
          <a:xfrm>
            <a:off x="867095" y="1753715"/>
            <a:ext cx="10938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교호개혁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EF8462B5-0448-4F74-B9AB-1BCCC5EE86DE}"/>
              </a:ext>
            </a:extLst>
          </p:cNvPr>
          <p:cNvSpPr/>
          <p:nvPr/>
        </p:nvSpPr>
        <p:spPr>
          <a:xfrm>
            <a:off x="810312" y="4920817"/>
            <a:ext cx="1226814" cy="1226816"/>
          </a:xfrm>
          <a:prstGeom prst="ellipse">
            <a:avLst/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2377D479-F3D4-41AB-BBD9-36E3389A219B}"/>
              </a:ext>
            </a:extLst>
          </p:cNvPr>
          <p:cNvSpPr/>
          <p:nvPr/>
        </p:nvSpPr>
        <p:spPr>
          <a:xfrm>
            <a:off x="861414" y="5366598"/>
            <a:ext cx="10938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덴포개혁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25" name="모서리가 둥근 직사각형 2">
            <a:extLst>
              <a:ext uri="{FF2B5EF4-FFF2-40B4-BE49-F238E27FC236}">
                <a16:creationId xmlns:a16="http://schemas.microsoft.com/office/drawing/2014/main" id="{BFE7F734-D390-4590-98C9-C1050BFE0BAE}"/>
              </a:ext>
            </a:extLst>
          </p:cNvPr>
          <p:cNvSpPr/>
          <p:nvPr/>
        </p:nvSpPr>
        <p:spPr>
          <a:xfrm>
            <a:off x="2980267" y="1648178"/>
            <a:ext cx="8556977" cy="1840089"/>
          </a:xfrm>
          <a:prstGeom prst="roundRect">
            <a:avLst/>
          </a:prstGeom>
          <a:ln>
            <a:solidFill>
              <a:srgbClr val="EA595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b="1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농업 인구를 확보하려는 정책을 실시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 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 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다코쿠데카세기금지령을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내려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농민이 다른 지역으로 진출하는 것을 막았고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 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 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- 1790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년부터 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3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연속 관동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동북 지방의 농민을 대상으로 </a:t>
            </a:r>
            <a:r>
              <a:rPr lang="ko-KR" altLang="en-US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귀농령을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내림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 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 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돌아가는 자에게 여비와 농기구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식량을 지급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 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 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정착 시키기 위해 </a:t>
            </a:r>
            <a:r>
              <a:rPr lang="ko-KR" altLang="en-US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쓰케고야쿠의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규정량을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정해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그 이상 부담하였을 경우 임금을 지급하도록 함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 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6" name="모서리가 둥근 직사각형 23">
            <a:extLst>
              <a:ext uri="{FF2B5EF4-FFF2-40B4-BE49-F238E27FC236}">
                <a16:creationId xmlns:a16="http://schemas.microsoft.com/office/drawing/2014/main" id="{FE77038B-1851-47DA-8BA1-B3B4CFBBE097}"/>
              </a:ext>
            </a:extLst>
          </p:cNvPr>
          <p:cNvSpPr/>
          <p:nvPr/>
        </p:nvSpPr>
        <p:spPr>
          <a:xfrm>
            <a:off x="2985909" y="4120492"/>
            <a:ext cx="8556977" cy="1840089"/>
          </a:xfrm>
          <a:prstGeom prst="roundRect">
            <a:avLst/>
          </a:prstGeom>
          <a:ln>
            <a:solidFill>
              <a:srgbClr val="EA595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b="1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농업경영을 보호하는 정책</a:t>
            </a:r>
            <a:r>
              <a:rPr lang="en-US" altLang="ko-KR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 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각지에 사창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의창을 설치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미곡과 곡물을 비축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 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 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사다노부가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저장미를 농민에게 종자를 대여하고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미곡가를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조절하는 용도로 전환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 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 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검약령을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내려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검약으로 절약한 금전을 촌락 </a:t>
            </a:r>
            <a:r>
              <a:rPr lang="ko-KR" altLang="en-US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공용금으로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사용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 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 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그것을 평시에는 경영자금으로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흉년이 들었을 때에는 구황자금으로 사용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 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19B8F319-AF5F-4919-AD39-F7F1D955A163}"/>
              </a:ext>
            </a:extLst>
          </p:cNvPr>
          <p:cNvGrpSpPr/>
          <p:nvPr/>
        </p:nvGrpSpPr>
        <p:grpSpPr>
          <a:xfrm>
            <a:off x="1321678" y="2754646"/>
            <a:ext cx="215444" cy="191546"/>
            <a:chOff x="4367987" y="2389745"/>
            <a:chExt cx="283439" cy="252000"/>
          </a:xfrm>
        </p:grpSpPr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A9AE3EC6-614F-49E6-A25A-BE27340E31DA}"/>
                </a:ext>
              </a:extLst>
            </p:cNvPr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2052E834-DDC5-4388-BBCC-403F33B3775C}"/>
                </a:ext>
              </a:extLst>
            </p:cNvPr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prstClr val="white"/>
                  </a:solidFill>
                </a:rPr>
                <a:t>▶</a:t>
              </a:r>
              <a:endParaRPr lang="ko-KR" altLang="en-US" sz="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D988CBD9-A2F9-4880-8A2E-DFC4FB76562A}"/>
              </a:ext>
            </a:extLst>
          </p:cNvPr>
          <p:cNvGrpSpPr/>
          <p:nvPr/>
        </p:nvGrpSpPr>
        <p:grpSpPr>
          <a:xfrm>
            <a:off x="1321678" y="4574691"/>
            <a:ext cx="215444" cy="191546"/>
            <a:chOff x="4367987" y="2389745"/>
            <a:chExt cx="283439" cy="252000"/>
          </a:xfrm>
        </p:grpSpPr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58D2AD62-9EEB-4C53-BDC2-1208AC7096F1}"/>
                </a:ext>
              </a:extLst>
            </p:cNvPr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D2F97ABB-AAA6-48C0-B9A4-87FF6E0DAB51}"/>
                </a:ext>
              </a:extLst>
            </p:cNvPr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prstClr val="white"/>
                  </a:solidFill>
                </a:rPr>
                <a:t>▶</a:t>
              </a:r>
              <a:endParaRPr lang="ko-KR" altLang="en-US" sz="200" dirty="0">
                <a:solidFill>
                  <a:prstClr val="white"/>
                </a:solidFill>
              </a:endParaRPr>
            </a:p>
          </p:txBody>
        </p:sp>
      </p:grp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30578B7A-366B-46FD-86AE-254107FEECB1}"/>
              </a:ext>
            </a:extLst>
          </p:cNvPr>
          <p:cNvSpPr/>
          <p:nvPr/>
        </p:nvSpPr>
        <p:spPr>
          <a:xfrm>
            <a:off x="4798652" y="164193"/>
            <a:ext cx="26677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0">
              <a:defRPr/>
            </a:pPr>
            <a:r>
              <a:rPr lang="ko-KR" altLang="en-US" sz="4400" b="1" kern="0" dirty="0" err="1">
                <a:ln w="3175">
                  <a:noFill/>
                </a:ln>
                <a:solidFill>
                  <a:srgbClr val="9D3D2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간세이</a:t>
            </a:r>
            <a:r>
              <a:rPr lang="en-US" altLang="ko-KR" sz="4400" b="1" kern="0" dirty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400" b="1" kern="0" dirty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개혁</a:t>
            </a:r>
            <a:endParaRPr lang="en-US" altLang="ko-KR" sz="4400" b="1" kern="0" dirty="0">
              <a:ln w="3175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8930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타원 37">
            <a:extLst>
              <a:ext uri="{FF2B5EF4-FFF2-40B4-BE49-F238E27FC236}">
                <a16:creationId xmlns:a16="http://schemas.microsoft.com/office/drawing/2014/main" id="{45658DF0-3178-4949-9425-D4D409E0EB65}"/>
              </a:ext>
            </a:extLst>
          </p:cNvPr>
          <p:cNvSpPr/>
          <p:nvPr/>
        </p:nvSpPr>
        <p:spPr>
          <a:xfrm>
            <a:off x="810312" y="3141325"/>
            <a:ext cx="1226814" cy="1226816"/>
          </a:xfrm>
          <a:prstGeom prst="ellipse">
            <a:avLst/>
          </a:prstGeom>
          <a:solidFill>
            <a:srgbClr val="FBE2E2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F94A4D85-FE79-45BC-921D-B3E16936A339}"/>
              </a:ext>
            </a:extLst>
          </p:cNvPr>
          <p:cNvSpPr/>
          <p:nvPr/>
        </p:nvSpPr>
        <p:spPr>
          <a:xfrm>
            <a:off x="815993" y="1307934"/>
            <a:ext cx="1226814" cy="1226816"/>
          </a:xfrm>
          <a:prstGeom prst="ellipse">
            <a:avLst/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18" name="양쪽 모서리가 둥근 사각형 1">
            <a:extLst>
              <a:ext uri="{FF2B5EF4-FFF2-40B4-BE49-F238E27FC236}">
                <a16:creationId xmlns:a16="http://schemas.microsoft.com/office/drawing/2014/main" id="{C822035A-BF00-40B4-8DE4-462F917AE066}"/>
              </a:ext>
            </a:extLst>
          </p:cNvPr>
          <p:cNvSpPr/>
          <p:nvPr/>
        </p:nvSpPr>
        <p:spPr>
          <a:xfrm>
            <a:off x="4530150" y="1030305"/>
            <a:ext cx="1445647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농촌 재건 정책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19" name="양쪽 모서리가 둥근 사각형 21">
            <a:extLst>
              <a:ext uri="{FF2B5EF4-FFF2-40B4-BE49-F238E27FC236}">
                <a16:creationId xmlns:a16="http://schemas.microsoft.com/office/drawing/2014/main" id="{58D77EB3-6166-43B1-9896-FBB3871702F8}"/>
              </a:ext>
            </a:extLst>
          </p:cNvPr>
          <p:cNvSpPr/>
          <p:nvPr/>
        </p:nvSpPr>
        <p:spPr>
          <a:xfrm>
            <a:off x="10328856" y="1018163"/>
            <a:ext cx="1355142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개혁의 좌절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20" name="양쪽 모서리가 둥근 사각형 22">
            <a:extLst>
              <a:ext uri="{FF2B5EF4-FFF2-40B4-BE49-F238E27FC236}">
                <a16:creationId xmlns:a16="http://schemas.microsoft.com/office/drawing/2014/main" id="{4038E1BD-DD14-4857-A1B9-B769954D0DFD}"/>
              </a:ext>
            </a:extLst>
          </p:cNvPr>
          <p:cNvSpPr/>
          <p:nvPr/>
        </p:nvSpPr>
        <p:spPr>
          <a:xfrm>
            <a:off x="7354550" y="1019036"/>
            <a:ext cx="1403084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풍속과 언론의 통제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21" name="양쪽 모서리가 둥근 사각형 37">
            <a:extLst>
              <a:ext uri="{FF2B5EF4-FFF2-40B4-BE49-F238E27FC236}">
                <a16:creationId xmlns:a16="http://schemas.microsoft.com/office/drawing/2014/main" id="{8103B2B0-CBB9-495E-BB56-220CF2A52E7B}"/>
              </a:ext>
            </a:extLst>
          </p:cNvPr>
          <p:cNvSpPr/>
          <p:nvPr/>
        </p:nvSpPr>
        <p:spPr>
          <a:xfrm>
            <a:off x="2844798" y="1018163"/>
            <a:ext cx="1535445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마쓰다이라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 </a:t>
            </a:r>
            <a:r>
              <a:rPr kumimoji="0" lang="ko-KR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사다노부의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 등장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8FA554A2-F33F-4226-B08A-21B5741E6703}"/>
              </a:ext>
            </a:extLst>
          </p:cNvPr>
          <p:cNvSpPr/>
          <p:nvPr/>
        </p:nvSpPr>
        <p:spPr>
          <a:xfrm>
            <a:off x="2844798" y="1476236"/>
            <a:ext cx="8839200" cy="5220778"/>
          </a:xfrm>
          <a:prstGeom prst="rect">
            <a:avLst/>
          </a:prstGeom>
          <a:solidFill>
            <a:srgbClr val="FBE2E2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 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34" name="양쪽 모서리가 둥근 사각형 19">
            <a:extLst>
              <a:ext uri="{FF2B5EF4-FFF2-40B4-BE49-F238E27FC236}">
                <a16:creationId xmlns:a16="http://schemas.microsoft.com/office/drawing/2014/main" id="{FF5F1094-990B-418C-BAF8-29B1B0CB15D2}"/>
              </a:ext>
            </a:extLst>
          </p:cNvPr>
          <p:cNvSpPr/>
          <p:nvPr/>
        </p:nvSpPr>
        <p:spPr>
          <a:xfrm>
            <a:off x="6070870" y="1019036"/>
            <a:ext cx="1154179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BE2E2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84B5C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경제정책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F84B5C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35" name="양쪽 모서리가 둥근 사각형 20">
            <a:extLst>
              <a:ext uri="{FF2B5EF4-FFF2-40B4-BE49-F238E27FC236}">
                <a16:creationId xmlns:a16="http://schemas.microsoft.com/office/drawing/2014/main" id="{00F27BFA-2CD3-4288-BD79-C0FA46EC8C94}"/>
              </a:ext>
            </a:extLst>
          </p:cNvPr>
          <p:cNvSpPr/>
          <p:nvPr/>
        </p:nvSpPr>
        <p:spPr>
          <a:xfrm>
            <a:off x="8880339" y="1012198"/>
            <a:ext cx="1325811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사상의 통제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4ABA3A7F-7C4C-46B7-9690-E3C4C79983CB}"/>
              </a:ext>
            </a:extLst>
          </p:cNvPr>
          <p:cNvSpPr/>
          <p:nvPr/>
        </p:nvSpPr>
        <p:spPr>
          <a:xfrm>
            <a:off x="861414" y="3587106"/>
            <a:ext cx="1093868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간세이개혁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3CC50331-1A24-4078-A462-39E424297352}"/>
              </a:ext>
            </a:extLst>
          </p:cNvPr>
          <p:cNvSpPr/>
          <p:nvPr/>
        </p:nvSpPr>
        <p:spPr>
          <a:xfrm>
            <a:off x="867095" y="1753715"/>
            <a:ext cx="10938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교호개혁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EF8462B5-0448-4F74-B9AB-1BCCC5EE86DE}"/>
              </a:ext>
            </a:extLst>
          </p:cNvPr>
          <p:cNvSpPr/>
          <p:nvPr/>
        </p:nvSpPr>
        <p:spPr>
          <a:xfrm>
            <a:off x="810312" y="4920817"/>
            <a:ext cx="1226814" cy="1226816"/>
          </a:xfrm>
          <a:prstGeom prst="ellipse">
            <a:avLst/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2377D479-F3D4-41AB-BBD9-36E3389A219B}"/>
              </a:ext>
            </a:extLst>
          </p:cNvPr>
          <p:cNvSpPr/>
          <p:nvPr/>
        </p:nvSpPr>
        <p:spPr>
          <a:xfrm>
            <a:off x="861414" y="5366598"/>
            <a:ext cx="10938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덴포개혁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C2DF6B-0130-48F7-9F34-B9E584A73C37}"/>
              </a:ext>
            </a:extLst>
          </p:cNvPr>
          <p:cNvSpPr txBox="1"/>
          <p:nvPr/>
        </p:nvSpPr>
        <p:spPr>
          <a:xfrm>
            <a:off x="3093155" y="1618701"/>
            <a:ext cx="848924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 </a:t>
            </a:r>
            <a:r>
              <a:rPr lang="ko-KR" altLang="en-US" b="1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유통기구 정비</a:t>
            </a:r>
          </a:p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 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정치를 부패시킨 책임이 잇는 일부의 자와 </a:t>
            </a:r>
            <a:r>
              <a:rPr lang="ko-KR" altLang="en-US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가부나카마의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독점을 폐지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 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묘가킨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운조킨도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폐지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ko-KR" altLang="en-US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가부나카마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폐지로 인한 물가 상승을 차단하려 함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 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 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오사카 시장에 대해서도 통제를 강화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 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 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오사카 인근 농촌과 여러 번의 반대를 완화하기 위해 오사카 인근에서 생산되는 상품작물을 직접 </a:t>
            </a:r>
            <a:r>
              <a:rPr lang="ko-KR" altLang="en-US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에도로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직송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 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 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기엔령으로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후다사시의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활동을 억제했지만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새로이 </a:t>
            </a:r>
            <a:r>
              <a:rPr lang="ko-KR" altLang="en-US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고메카타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간조카타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등과 같은 어용상인들을 지명</a:t>
            </a:r>
            <a:endParaRPr lang="en-US" altLang="ko-KR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en-US" altLang="ko-KR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en-US" altLang="ko-KR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en-US" altLang="ko-KR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en-US" altLang="ko-KR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en-US" altLang="ko-KR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 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조닌들에게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토지 임대료와 점포 임대료를 낮추도록 명령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 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물가도 낮추려 시도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 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 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조닌들의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불만이 높아지자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토지 임대료와 점토 임대료를 낮춘 금액에서 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70%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를 적립하게 하였다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 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 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이를 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7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분금적립이라 했다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C301C14D-BB0B-4055-9BC4-44361ED07EBE}"/>
              </a:ext>
            </a:extLst>
          </p:cNvPr>
          <p:cNvGrpSpPr/>
          <p:nvPr/>
        </p:nvGrpSpPr>
        <p:grpSpPr>
          <a:xfrm>
            <a:off x="6384097" y="3701285"/>
            <a:ext cx="1540704" cy="1333711"/>
            <a:chOff x="5468451" y="-1262136"/>
            <a:chExt cx="2478927" cy="2280299"/>
          </a:xfrm>
          <a:solidFill>
            <a:srgbClr val="F84B5C"/>
          </a:solidFill>
        </p:grpSpPr>
        <p:sp>
          <p:nvSpPr>
            <p:cNvPr id="28" name="아래쪽 화살표 3">
              <a:extLst>
                <a:ext uri="{FF2B5EF4-FFF2-40B4-BE49-F238E27FC236}">
                  <a16:creationId xmlns:a16="http://schemas.microsoft.com/office/drawing/2014/main" id="{A60F094B-0076-45B7-98AF-CE513F61D503}"/>
                </a:ext>
              </a:extLst>
            </p:cNvPr>
            <p:cNvSpPr/>
            <p:nvPr/>
          </p:nvSpPr>
          <p:spPr>
            <a:xfrm>
              <a:off x="5468451" y="-1262136"/>
              <a:ext cx="2478927" cy="2280299"/>
            </a:xfrm>
            <a:prstGeom prst="downArrow">
              <a:avLst>
                <a:gd name="adj1" fmla="val 70948"/>
                <a:gd name="adj2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pic>
          <p:nvPicPr>
            <p:cNvPr id="29" name="Picture 3" descr="C:\Program Files\Microsoft Office\MEDIA\CAGCAT10\j0222019.wmf">
              <a:extLst>
                <a:ext uri="{FF2B5EF4-FFF2-40B4-BE49-F238E27FC236}">
                  <a16:creationId xmlns:a16="http://schemas.microsoft.com/office/drawing/2014/main" id="{BE3B7CFC-15E6-4C44-B610-BFCEE29A11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78" t="20602" b="14064"/>
            <a:stretch/>
          </p:blipFill>
          <p:spPr bwMode="auto">
            <a:xfrm>
              <a:off x="5966427" y="-1011345"/>
              <a:ext cx="1482973" cy="1560258"/>
            </a:xfrm>
            <a:prstGeom prst="ellipse">
              <a:avLst/>
            </a:prstGeom>
            <a:grpFill/>
          </p:spPr>
        </p:pic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18E5163E-152A-47C6-B8FC-0BAADCEBF05A}"/>
              </a:ext>
            </a:extLst>
          </p:cNvPr>
          <p:cNvGrpSpPr/>
          <p:nvPr/>
        </p:nvGrpSpPr>
        <p:grpSpPr>
          <a:xfrm>
            <a:off x="1321678" y="2754646"/>
            <a:ext cx="215444" cy="191546"/>
            <a:chOff x="4367987" y="2389745"/>
            <a:chExt cx="283439" cy="252000"/>
          </a:xfrm>
        </p:grpSpPr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C5D3C608-379C-437D-94DA-18C26967DA07}"/>
                </a:ext>
              </a:extLst>
            </p:cNvPr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DD1A2E65-4E2A-4C4C-BEAB-6B2A8AA4F403}"/>
                </a:ext>
              </a:extLst>
            </p:cNvPr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prstClr val="white"/>
                  </a:solidFill>
                </a:rPr>
                <a:t>▶</a:t>
              </a:r>
              <a:endParaRPr lang="ko-KR" altLang="en-US" sz="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2C4D5900-E32D-414F-A670-C1AED065570E}"/>
              </a:ext>
            </a:extLst>
          </p:cNvPr>
          <p:cNvGrpSpPr/>
          <p:nvPr/>
        </p:nvGrpSpPr>
        <p:grpSpPr>
          <a:xfrm>
            <a:off x="1321678" y="4574691"/>
            <a:ext cx="215444" cy="191546"/>
            <a:chOff x="4367987" y="2389745"/>
            <a:chExt cx="283439" cy="252000"/>
          </a:xfrm>
        </p:grpSpPr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628805A2-CBCC-45CE-822B-CFA2768B0F72}"/>
                </a:ext>
              </a:extLst>
            </p:cNvPr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71C2BA96-1430-4C47-BE64-2D43311D65F2}"/>
                </a:ext>
              </a:extLst>
            </p:cNvPr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prstClr val="white"/>
                  </a:solidFill>
                </a:rPr>
                <a:t>▶</a:t>
              </a:r>
              <a:endParaRPr lang="ko-KR" altLang="en-US" sz="200" dirty="0">
                <a:solidFill>
                  <a:prstClr val="white"/>
                </a:solidFill>
              </a:endParaRPr>
            </a:p>
          </p:txBody>
        </p:sp>
      </p:grp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B5A8F2D5-06AD-4FEE-8190-AD7F80C09615}"/>
              </a:ext>
            </a:extLst>
          </p:cNvPr>
          <p:cNvSpPr/>
          <p:nvPr/>
        </p:nvSpPr>
        <p:spPr>
          <a:xfrm>
            <a:off x="4798652" y="164193"/>
            <a:ext cx="26677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0">
              <a:defRPr/>
            </a:pPr>
            <a:r>
              <a:rPr lang="ko-KR" altLang="en-US" sz="4400" b="1" kern="0" dirty="0" err="1">
                <a:ln w="3175">
                  <a:noFill/>
                </a:ln>
                <a:solidFill>
                  <a:srgbClr val="9D3D2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간세이</a:t>
            </a:r>
            <a:r>
              <a:rPr lang="en-US" altLang="ko-KR" sz="4400" b="1" kern="0" dirty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400" b="1" kern="0" dirty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개혁</a:t>
            </a:r>
            <a:endParaRPr lang="en-US" altLang="ko-KR" sz="4400" b="1" kern="0" dirty="0">
              <a:ln w="3175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33279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타원 40">
            <a:extLst>
              <a:ext uri="{FF2B5EF4-FFF2-40B4-BE49-F238E27FC236}">
                <a16:creationId xmlns:a16="http://schemas.microsoft.com/office/drawing/2014/main" id="{54BBE2DE-A211-41C9-83F3-BD7F24AA246F}"/>
              </a:ext>
            </a:extLst>
          </p:cNvPr>
          <p:cNvSpPr/>
          <p:nvPr/>
        </p:nvSpPr>
        <p:spPr>
          <a:xfrm>
            <a:off x="810312" y="3141325"/>
            <a:ext cx="1226814" cy="1226816"/>
          </a:xfrm>
          <a:prstGeom prst="ellipse">
            <a:avLst/>
          </a:prstGeom>
          <a:solidFill>
            <a:srgbClr val="FBE2E2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42" name="타원 41">
            <a:extLst>
              <a:ext uri="{FF2B5EF4-FFF2-40B4-BE49-F238E27FC236}">
                <a16:creationId xmlns:a16="http://schemas.microsoft.com/office/drawing/2014/main" id="{4684DB3D-2A3D-4FA3-91E3-0E6A7050E56E}"/>
              </a:ext>
            </a:extLst>
          </p:cNvPr>
          <p:cNvSpPr/>
          <p:nvPr/>
        </p:nvSpPr>
        <p:spPr>
          <a:xfrm>
            <a:off x="815993" y="1307934"/>
            <a:ext cx="1226814" cy="1226816"/>
          </a:xfrm>
          <a:prstGeom prst="ellipse">
            <a:avLst/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18" name="양쪽 모서리가 둥근 사각형 1">
            <a:extLst>
              <a:ext uri="{FF2B5EF4-FFF2-40B4-BE49-F238E27FC236}">
                <a16:creationId xmlns:a16="http://schemas.microsoft.com/office/drawing/2014/main" id="{C822035A-BF00-40B4-8DE4-462F917AE066}"/>
              </a:ext>
            </a:extLst>
          </p:cNvPr>
          <p:cNvSpPr/>
          <p:nvPr/>
        </p:nvSpPr>
        <p:spPr>
          <a:xfrm>
            <a:off x="4530150" y="1030305"/>
            <a:ext cx="1445647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농촌 재건 정책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19" name="양쪽 모서리가 둥근 사각형 21">
            <a:extLst>
              <a:ext uri="{FF2B5EF4-FFF2-40B4-BE49-F238E27FC236}">
                <a16:creationId xmlns:a16="http://schemas.microsoft.com/office/drawing/2014/main" id="{58D77EB3-6166-43B1-9896-FBB3871702F8}"/>
              </a:ext>
            </a:extLst>
          </p:cNvPr>
          <p:cNvSpPr/>
          <p:nvPr/>
        </p:nvSpPr>
        <p:spPr>
          <a:xfrm>
            <a:off x="10328856" y="1018163"/>
            <a:ext cx="1355142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개혁의 좌절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20" name="양쪽 모서리가 둥근 사각형 22">
            <a:extLst>
              <a:ext uri="{FF2B5EF4-FFF2-40B4-BE49-F238E27FC236}">
                <a16:creationId xmlns:a16="http://schemas.microsoft.com/office/drawing/2014/main" id="{4038E1BD-DD14-4857-A1B9-B769954D0DFD}"/>
              </a:ext>
            </a:extLst>
          </p:cNvPr>
          <p:cNvSpPr/>
          <p:nvPr/>
        </p:nvSpPr>
        <p:spPr>
          <a:xfrm>
            <a:off x="7354550" y="1019036"/>
            <a:ext cx="1403084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BE2E2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A5958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풍속과 언론의 통제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EA5958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21" name="양쪽 모서리가 둥근 사각형 37">
            <a:extLst>
              <a:ext uri="{FF2B5EF4-FFF2-40B4-BE49-F238E27FC236}">
                <a16:creationId xmlns:a16="http://schemas.microsoft.com/office/drawing/2014/main" id="{8103B2B0-CBB9-495E-BB56-220CF2A52E7B}"/>
              </a:ext>
            </a:extLst>
          </p:cNvPr>
          <p:cNvSpPr/>
          <p:nvPr/>
        </p:nvSpPr>
        <p:spPr>
          <a:xfrm>
            <a:off x="2844798" y="1018163"/>
            <a:ext cx="1535445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마쓰다이라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 </a:t>
            </a:r>
            <a:r>
              <a:rPr kumimoji="0" lang="ko-KR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사다노부의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 등장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8FA554A2-F33F-4226-B08A-21B5741E6703}"/>
              </a:ext>
            </a:extLst>
          </p:cNvPr>
          <p:cNvSpPr/>
          <p:nvPr/>
        </p:nvSpPr>
        <p:spPr>
          <a:xfrm>
            <a:off x="2844798" y="1476236"/>
            <a:ext cx="8839200" cy="5220778"/>
          </a:xfrm>
          <a:prstGeom prst="rect">
            <a:avLst/>
          </a:prstGeom>
          <a:solidFill>
            <a:srgbClr val="FBE2E2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 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34" name="양쪽 모서리가 둥근 사각형 19">
            <a:extLst>
              <a:ext uri="{FF2B5EF4-FFF2-40B4-BE49-F238E27FC236}">
                <a16:creationId xmlns:a16="http://schemas.microsoft.com/office/drawing/2014/main" id="{FF5F1094-990B-418C-BAF8-29B1B0CB15D2}"/>
              </a:ext>
            </a:extLst>
          </p:cNvPr>
          <p:cNvSpPr/>
          <p:nvPr/>
        </p:nvSpPr>
        <p:spPr>
          <a:xfrm>
            <a:off x="6070870" y="1019036"/>
            <a:ext cx="1154179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경제정책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35" name="양쪽 모서리가 둥근 사각형 20">
            <a:extLst>
              <a:ext uri="{FF2B5EF4-FFF2-40B4-BE49-F238E27FC236}">
                <a16:creationId xmlns:a16="http://schemas.microsoft.com/office/drawing/2014/main" id="{00F27BFA-2CD3-4288-BD79-C0FA46EC8C94}"/>
              </a:ext>
            </a:extLst>
          </p:cNvPr>
          <p:cNvSpPr/>
          <p:nvPr/>
        </p:nvSpPr>
        <p:spPr>
          <a:xfrm>
            <a:off x="8880339" y="1018163"/>
            <a:ext cx="1325811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사상의 통제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4ABA3A7F-7C4C-46B7-9690-E3C4C79983CB}"/>
              </a:ext>
            </a:extLst>
          </p:cNvPr>
          <p:cNvSpPr/>
          <p:nvPr/>
        </p:nvSpPr>
        <p:spPr>
          <a:xfrm>
            <a:off x="861414" y="3587106"/>
            <a:ext cx="1093868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간세이개혁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3CC50331-1A24-4078-A462-39E424297352}"/>
              </a:ext>
            </a:extLst>
          </p:cNvPr>
          <p:cNvSpPr/>
          <p:nvPr/>
        </p:nvSpPr>
        <p:spPr>
          <a:xfrm>
            <a:off x="867095" y="1753715"/>
            <a:ext cx="10938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교호개혁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EF8462B5-0448-4F74-B9AB-1BCCC5EE86DE}"/>
              </a:ext>
            </a:extLst>
          </p:cNvPr>
          <p:cNvSpPr/>
          <p:nvPr/>
        </p:nvSpPr>
        <p:spPr>
          <a:xfrm>
            <a:off x="810312" y="4920817"/>
            <a:ext cx="1226814" cy="1226816"/>
          </a:xfrm>
          <a:prstGeom prst="ellipse">
            <a:avLst/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2377D479-F3D4-41AB-BBD9-36E3389A219B}"/>
              </a:ext>
            </a:extLst>
          </p:cNvPr>
          <p:cNvSpPr/>
          <p:nvPr/>
        </p:nvSpPr>
        <p:spPr>
          <a:xfrm>
            <a:off x="861414" y="5366598"/>
            <a:ext cx="10938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덴포개혁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26" name="모서리가 둥근 직사각형 3">
            <a:extLst>
              <a:ext uri="{FF2B5EF4-FFF2-40B4-BE49-F238E27FC236}">
                <a16:creationId xmlns:a16="http://schemas.microsoft.com/office/drawing/2014/main" id="{7C015E1E-88F5-4E1C-9DA4-C1E5C0BAD894}"/>
              </a:ext>
            </a:extLst>
          </p:cNvPr>
          <p:cNvSpPr/>
          <p:nvPr/>
        </p:nvSpPr>
        <p:spPr>
          <a:xfrm>
            <a:off x="3382930" y="3093312"/>
            <a:ext cx="7529689" cy="2852232"/>
          </a:xfrm>
          <a:prstGeom prst="roundRect">
            <a:avLst/>
          </a:prstGeom>
          <a:ln>
            <a:solidFill>
              <a:srgbClr val="EA595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  -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도박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노름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매춘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도둑질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강도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무숙자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구걸 등을 단속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.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금지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. 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 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-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성풍속과 일탈행위를 규제하기 위한 것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. 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 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-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방종한 성풍속과 문란한 사회질서를 가장 경계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. 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 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-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사창가가 단속되었고 남녀 혼욕의 풍속도 금지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. 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30" name="사각형 설명선 6">
            <a:extLst>
              <a:ext uri="{FF2B5EF4-FFF2-40B4-BE49-F238E27FC236}">
                <a16:creationId xmlns:a16="http://schemas.microsoft.com/office/drawing/2014/main" id="{87F66EED-BA6E-4369-9D81-E0B0D95FABBC}"/>
              </a:ext>
            </a:extLst>
          </p:cNvPr>
          <p:cNvSpPr/>
          <p:nvPr/>
        </p:nvSpPr>
        <p:spPr>
          <a:xfrm>
            <a:off x="3273777" y="1625600"/>
            <a:ext cx="3584221" cy="888230"/>
          </a:xfrm>
          <a:prstGeom prst="wedgeRectCallout">
            <a:avLst>
              <a:gd name="adj1" fmla="val 28981"/>
              <a:gd name="adj2" fmla="val 85422"/>
            </a:avLst>
          </a:prstGeom>
          <a:solidFill>
            <a:srgbClr val="F84B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엄격한 </a:t>
            </a:r>
            <a:r>
              <a:rPr kumimoji="0" lang="ko-KR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검약령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B9A93840-FBDF-43E1-8517-04945DBD9579}"/>
              </a:ext>
            </a:extLst>
          </p:cNvPr>
          <p:cNvGrpSpPr/>
          <p:nvPr/>
        </p:nvGrpSpPr>
        <p:grpSpPr>
          <a:xfrm>
            <a:off x="1321678" y="2754646"/>
            <a:ext cx="215444" cy="191546"/>
            <a:chOff x="4367987" y="2389745"/>
            <a:chExt cx="283439" cy="252000"/>
          </a:xfrm>
        </p:grpSpPr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27EA7258-4BF6-44BC-A75C-9B31D4428A4E}"/>
                </a:ext>
              </a:extLst>
            </p:cNvPr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D85393F0-CDDA-4CCE-91CF-2FD0504057CC}"/>
                </a:ext>
              </a:extLst>
            </p:cNvPr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prstClr val="white"/>
                  </a:solidFill>
                </a:rPr>
                <a:t>▶</a:t>
              </a:r>
              <a:endParaRPr lang="ko-KR" altLang="en-US" sz="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263FF8FC-64BD-4324-BB75-5FFA6E659DB9}"/>
              </a:ext>
            </a:extLst>
          </p:cNvPr>
          <p:cNvGrpSpPr/>
          <p:nvPr/>
        </p:nvGrpSpPr>
        <p:grpSpPr>
          <a:xfrm>
            <a:off x="1321678" y="4574691"/>
            <a:ext cx="215444" cy="191546"/>
            <a:chOff x="4367987" y="2389745"/>
            <a:chExt cx="283439" cy="252000"/>
          </a:xfrm>
        </p:grpSpPr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5A7188FD-8A6E-42F4-A9D0-99437C0AFF7F}"/>
                </a:ext>
              </a:extLst>
            </p:cNvPr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13665C0F-AEFD-4CD1-999E-0B1ADDD218DF}"/>
                </a:ext>
              </a:extLst>
            </p:cNvPr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prstClr val="white"/>
                  </a:solidFill>
                </a:rPr>
                <a:t>▶</a:t>
              </a:r>
              <a:endParaRPr lang="ko-KR" altLang="en-US" sz="200" dirty="0">
                <a:solidFill>
                  <a:prstClr val="white"/>
                </a:solidFill>
              </a:endParaRPr>
            </a:p>
          </p:txBody>
        </p:sp>
      </p:grp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4F393B8A-293B-4450-9E34-B2E48BB72199}"/>
              </a:ext>
            </a:extLst>
          </p:cNvPr>
          <p:cNvSpPr/>
          <p:nvPr/>
        </p:nvSpPr>
        <p:spPr>
          <a:xfrm>
            <a:off x="4798652" y="164193"/>
            <a:ext cx="26677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0">
              <a:defRPr/>
            </a:pPr>
            <a:r>
              <a:rPr lang="ko-KR" altLang="en-US" sz="4400" b="1" kern="0" dirty="0" err="1">
                <a:ln w="3175">
                  <a:noFill/>
                </a:ln>
                <a:solidFill>
                  <a:srgbClr val="9D3D2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간세이</a:t>
            </a:r>
            <a:r>
              <a:rPr lang="en-US" altLang="ko-KR" sz="4400" b="1" kern="0" dirty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400" b="1" kern="0" dirty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개혁</a:t>
            </a:r>
            <a:endParaRPr lang="en-US" altLang="ko-KR" sz="4400" b="1" kern="0" dirty="0">
              <a:ln w="3175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037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타원 36">
            <a:extLst>
              <a:ext uri="{FF2B5EF4-FFF2-40B4-BE49-F238E27FC236}">
                <a16:creationId xmlns:a16="http://schemas.microsoft.com/office/drawing/2014/main" id="{78E2E12E-4669-42A6-A476-E7916097D8DE}"/>
              </a:ext>
            </a:extLst>
          </p:cNvPr>
          <p:cNvSpPr/>
          <p:nvPr/>
        </p:nvSpPr>
        <p:spPr>
          <a:xfrm>
            <a:off x="810312" y="3141325"/>
            <a:ext cx="1226814" cy="1226816"/>
          </a:xfrm>
          <a:prstGeom prst="ellipse">
            <a:avLst/>
          </a:prstGeom>
          <a:solidFill>
            <a:srgbClr val="FBE2E2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E8679B61-D095-4F69-8196-85C7E0F582CE}"/>
              </a:ext>
            </a:extLst>
          </p:cNvPr>
          <p:cNvSpPr/>
          <p:nvPr/>
        </p:nvSpPr>
        <p:spPr>
          <a:xfrm>
            <a:off x="815993" y="1307934"/>
            <a:ext cx="1226814" cy="1226816"/>
          </a:xfrm>
          <a:prstGeom prst="ellipse">
            <a:avLst/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18" name="양쪽 모서리가 둥근 사각형 1">
            <a:extLst>
              <a:ext uri="{FF2B5EF4-FFF2-40B4-BE49-F238E27FC236}">
                <a16:creationId xmlns:a16="http://schemas.microsoft.com/office/drawing/2014/main" id="{C822035A-BF00-40B4-8DE4-462F917AE066}"/>
              </a:ext>
            </a:extLst>
          </p:cNvPr>
          <p:cNvSpPr/>
          <p:nvPr/>
        </p:nvSpPr>
        <p:spPr>
          <a:xfrm>
            <a:off x="4530150" y="1030305"/>
            <a:ext cx="1445647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농촌 재건 정책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19" name="양쪽 모서리가 둥근 사각형 21">
            <a:extLst>
              <a:ext uri="{FF2B5EF4-FFF2-40B4-BE49-F238E27FC236}">
                <a16:creationId xmlns:a16="http://schemas.microsoft.com/office/drawing/2014/main" id="{58D77EB3-6166-43B1-9896-FBB3871702F8}"/>
              </a:ext>
            </a:extLst>
          </p:cNvPr>
          <p:cNvSpPr/>
          <p:nvPr/>
        </p:nvSpPr>
        <p:spPr>
          <a:xfrm>
            <a:off x="10328856" y="1018163"/>
            <a:ext cx="1355142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개혁의 좌절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20" name="양쪽 모서리가 둥근 사각형 22">
            <a:extLst>
              <a:ext uri="{FF2B5EF4-FFF2-40B4-BE49-F238E27FC236}">
                <a16:creationId xmlns:a16="http://schemas.microsoft.com/office/drawing/2014/main" id="{4038E1BD-DD14-4857-A1B9-B769954D0DFD}"/>
              </a:ext>
            </a:extLst>
          </p:cNvPr>
          <p:cNvSpPr/>
          <p:nvPr/>
        </p:nvSpPr>
        <p:spPr>
          <a:xfrm>
            <a:off x="7354550" y="1019036"/>
            <a:ext cx="1403084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풍속과 언론의 통제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21" name="양쪽 모서리가 둥근 사각형 37">
            <a:extLst>
              <a:ext uri="{FF2B5EF4-FFF2-40B4-BE49-F238E27FC236}">
                <a16:creationId xmlns:a16="http://schemas.microsoft.com/office/drawing/2014/main" id="{8103B2B0-CBB9-495E-BB56-220CF2A52E7B}"/>
              </a:ext>
            </a:extLst>
          </p:cNvPr>
          <p:cNvSpPr/>
          <p:nvPr/>
        </p:nvSpPr>
        <p:spPr>
          <a:xfrm>
            <a:off x="2844798" y="1018163"/>
            <a:ext cx="1535445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마쓰다이라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 </a:t>
            </a:r>
            <a:r>
              <a:rPr kumimoji="0" lang="ko-KR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사다노부의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 등장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8FA554A2-F33F-4226-B08A-21B5741E6703}"/>
              </a:ext>
            </a:extLst>
          </p:cNvPr>
          <p:cNvSpPr/>
          <p:nvPr/>
        </p:nvSpPr>
        <p:spPr>
          <a:xfrm>
            <a:off x="2844798" y="1476236"/>
            <a:ext cx="8839200" cy="5220778"/>
          </a:xfrm>
          <a:prstGeom prst="rect">
            <a:avLst/>
          </a:prstGeom>
          <a:solidFill>
            <a:srgbClr val="FBE2E2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 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34" name="양쪽 모서리가 둥근 사각형 19">
            <a:extLst>
              <a:ext uri="{FF2B5EF4-FFF2-40B4-BE49-F238E27FC236}">
                <a16:creationId xmlns:a16="http://schemas.microsoft.com/office/drawing/2014/main" id="{FF5F1094-990B-418C-BAF8-29B1B0CB15D2}"/>
              </a:ext>
            </a:extLst>
          </p:cNvPr>
          <p:cNvSpPr/>
          <p:nvPr/>
        </p:nvSpPr>
        <p:spPr>
          <a:xfrm>
            <a:off x="6070870" y="1019036"/>
            <a:ext cx="1154179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경제정책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35" name="양쪽 모서리가 둥근 사각형 20">
            <a:extLst>
              <a:ext uri="{FF2B5EF4-FFF2-40B4-BE49-F238E27FC236}">
                <a16:creationId xmlns:a16="http://schemas.microsoft.com/office/drawing/2014/main" id="{00F27BFA-2CD3-4288-BD79-C0FA46EC8C94}"/>
              </a:ext>
            </a:extLst>
          </p:cNvPr>
          <p:cNvSpPr/>
          <p:nvPr/>
        </p:nvSpPr>
        <p:spPr>
          <a:xfrm>
            <a:off x="8880339" y="1013771"/>
            <a:ext cx="1325811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BE2E2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A5958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사상의 통제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EA5958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4ABA3A7F-7C4C-46B7-9690-E3C4C79983CB}"/>
              </a:ext>
            </a:extLst>
          </p:cNvPr>
          <p:cNvSpPr/>
          <p:nvPr/>
        </p:nvSpPr>
        <p:spPr>
          <a:xfrm>
            <a:off x="861414" y="3587106"/>
            <a:ext cx="1093868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간세이개혁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3CC50331-1A24-4078-A462-39E424297352}"/>
              </a:ext>
            </a:extLst>
          </p:cNvPr>
          <p:cNvSpPr/>
          <p:nvPr/>
        </p:nvSpPr>
        <p:spPr>
          <a:xfrm>
            <a:off x="867095" y="1753715"/>
            <a:ext cx="10938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교호개혁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EF8462B5-0448-4F74-B9AB-1BCCC5EE86DE}"/>
              </a:ext>
            </a:extLst>
          </p:cNvPr>
          <p:cNvSpPr/>
          <p:nvPr/>
        </p:nvSpPr>
        <p:spPr>
          <a:xfrm>
            <a:off x="810312" y="4920817"/>
            <a:ext cx="1226814" cy="1226816"/>
          </a:xfrm>
          <a:prstGeom prst="ellipse">
            <a:avLst/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2377D479-F3D4-41AB-BBD9-36E3389A219B}"/>
              </a:ext>
            </a:extLst>
          </p:cNvPr>
          <p:cNvSpPr/>
          <p:nvPr/>
        </p:nvSpPr>
        <p:spPr>
          <a:xfrm>
            <a:off x="861414" y="5366598"/>
            <a:ext cx="10938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덴포개혁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pic>
        <p:nvPicPr>
          <p:cNvPr id="24" name="Picture 2" descr="주자학에 대한 이미지 검색결과">
            <a:hlinkClick r:id="rId3"/>
            <a:extLst>
              <a:ext uri="{FF2B5EF4-FFF2-40B4-BE49-F238E27FC236}">
                <a16:creationId xmlns:a16="http://schemas.microsoft.com/office/drawing/2014/main" id="{0A121A9F-3C0D-4267-BB20-572EA15F1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963" y="1627988"/>
            <a:ext cx="3989708" cy="263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8D1F15B-B852-49BB-9359-17DC0626A219}"/>
              </a:ext>
            </a:extLst>
          </p:cNvPr>
          <p:cNvSpPr txBox="1"/>
          <p:nvPr/>
        </p:nvSpPr>
        <p:spPr>
          <a:xfrm>
            <a:off x="6954672" y="1731734"/>
            <a:ext cx="47293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 </a:t>
            </a:r>
            <a:r>
              <a:rPr lang="en-US" altLang="ko-KR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주자학을 제외한 다른 유학의 학파는 이학</a:t>
            </a:r>
            <a:r>
              <a:rPr lang="en-US" altLang="ko-KR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ko-KR" altLang="en-US" dirty="0">
              <a:solidFill>
                <a:srgbClr val="333333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 </a:t>
            </a:r>
            <a:r>
              <a:rPr lang="en-US" altLang="ko-KR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주자학 이외 학문에 대한 교습 금지 조치는 학계에 충격</a:t>
            </a:r>
            <a:r>
              <a:rPr lang="en-US" altLang="ko-KR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 </a:t>
            </a:r>
            <a:r>
              <a:rPr lang="ko-KR" altLang="en-US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반대론이 제기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 </a:t>
            </a:r>
            <a:r>
              <a:rPr lang="en-US" altLang="ko-KR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이학의 금지 조치는 이런 구상을 구체화시키기 위한 준비 단계였다</a:t>
            </a:r>
            <a:r>
              <a:rPr lang="en-US" altLang="ko-KR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  </a:t>
            </a:r>
            <a:endParaRPr lang="ko-KR" altLang="en-US" dirty="0">
              <a:solidFill>
                <a:srgbClr val="333333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ko-KR" dirty="0">
              <a:solidFill>
                <a:srgbClr val="333333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</a:t>
            </a:r>
            <a:r>
              <a:rPr lang="en-US" altLang="ko-KR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이런 위기의 상황에서 막부는 정학으로서 주자학을 채용</a:t>
            </a:r>
            <a:r>
              <a:rPr lang="en-US" altLang="ko-KR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 </a:t>
            </a:r>
            <a:endParaRPr lang="ko-KR" altLang="en-US" dirty="0">
              <a:solidFill>
                <a:srgbClr val="333333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 </a:t>
            </a:r>
            <a:r>
              <a:rPr lang="en-US" altLang="ko-KR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 사회를 하나의 규범으로 통합하려 했다</a:t>
            </a:r>
            <a:r>
              <a:rPr lang="en-US" altLang="ko-KR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 </a:t>
            </a:r>
            <a:endParaRPr lang="ko-KR" altLang="en-US" dirty="0">
              <a:solidFill>
                <a:srgbClr val="333333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 </a:t>
            </a:r>
            <a:r>
              <a:rPr lang="en-US" altLang="ko-KR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주자학을 통해 무사의 교육과 풍속</a:t>
            </a:r>
            <a:r>
              <a:rPr lang="en-US" altLang="ko-KR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언론통제를 수반하는 민중교육을 실시</a:t>
            </a:r>
            <a:r>
              <a:rPr lang="en-US" altLang="ko-KR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 </a:t>
            </a:r>
            <a:endParaRPr lang="ko-KR" altLang="en-US" dirty="0">
              <a:solidFill>
                <a:srgbClr val="333333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 </a:t>
            </a:r>
            <a:r>
              <a:rPr lang="en-US" altLang="ko-KR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전국적으로 </a:t>
            </a:r>
            <a:r>
              <a:rPr lang="ko-KR" altLang="en-US" dirty="0" err="1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효행자</a:t>
            </a:r>
            <a:r>
              <a:rPr lang="en-US" altLang="ko-KR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dirty="0" err="1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기특자를</a:t>
            </a:r>
            <a:r>
              <a:rPr lang="ko-KR" altLang="en-US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조사하여 </a:t>
            </a:r>
            <a:r>
              <a:rPr lang="ko-KR" altLang="en-US" dirty="0" err="1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효의록을</a:t>
            </a:r>
            <a:r>
              <a:rPr lang="ko-KR" altLang="en-US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작성</a:t>
            </a:r>
            <a:r>
              <a:rPr lang="en-US" altLang="ko-KR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 </a:t>
            </a:r>
            <a:endParaRPr lang="ko-KR" altLang="en-US" dirty="0">
              <a:solidFill>
                <a:srgbClr val="333333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A04C1F-5858-4E0E-823D-8928DBA1065D}"/>
              </a:ext>
            </a:extLst>
          </p:cNvPr>
          <p:cNvSpPr txBox="1"/>
          <p:nvPr/>
        </p:nvSpPr>
        <p:spPr>
          <a:xfrm>
            <a:off x="2964963" y="4489435"/>
            <a:ext cx="3898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 err="1">
                <a:solidFill>
                  <a:srgbClr val="C0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하야시</a:t>
            </a:r>
            <a:r>
              <a:rPr lang="ko-KR" altLang="en-US" dirty="0">
                <a:solidFill>
                  <a:srgbClr val="C0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dirty="0" err="1">
                <a:solidFill>
                  <a:srgbClr val="C0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라잔의</a:t>
            </a:r>
            <a:r>
              <a:rPr lang="ko-KR" altLang="en-US" dirty="0">
                <a:solidFill>
                  <a:srgbClr val="C0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자손에 의해 운영되고 있었던 성당의 </a:t>
            </a:r>
            <a:r>
              <a:rPr lang="ko-KR" altLang="en-US" dirty="0" err="1">
                <a:solidFill>
                  <a:srgbClr val="C0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학문소에</a:t>
            </a:r>
            <a:r>
              <a:rPr lang="ko-KR" altLang="en-US" dirty="0">
                <a:solidFill>
                  <a:srgbClr val="C0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endParaRPr lang="en-US" altLang="ko-KR" dirty="0">
              <a:solidFill>
                <a:srgbClr val="C0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solidFill>
                <a:srgbClr val="C0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dirty="0">
                <a:solidFill>
                  <a:srgbClr val="C0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주자학 이외에는 가르치지 </a:t>
            </a:r>
            <a:r>
              <a:rPr lang="ko-KR" altLang="en-US" dirty="0" err="1">
                <a:solidFill>
                  <a:srgbClr val="C0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말것을</a:t>
            </a:r>
            <a:r>
              <a:rPr lang="ko-KR" altLang="en-US" dirty="0">
                <a:solidFill>
                  <a:srgbClr val="C0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명령</a:t>
            </a:r>
            <a:r>
              <a:rPr lang="en-US" altLang="ko-KR" dirty="0">
                <a:solidFill>
                  <a:srgbClr val="C0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 </a:t>
            </a:r>
            <a:endParaRPr lang="ko-KR" altLang="en-US" dirty="0">
              <a:solidFill>
                <a:srgbClr val="C0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ko-KR" altLang="en-US" dirty="0">
              <a:solidFill>
                <a:srgbClr val="C0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42F658A9-692E-4629-814D-D001547B6DE4}"/>
              </a:ext>
            </a:extLst>
          </p:cNvPr>
          <p:cNvGrpSpPr/>
          <p:nvPr/>
        </p:nvGrpSpPr>
        <p:grpSpPr>
          <a:xfrm>
            <a:off x="1321678" y="2754646"/>
            <a:ext cx="215444" cy="191546"/>
            <a:chOff x="4367987" y="2389745"/>
            <a:chExt cx="283439" cy="252000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02092B9C-F404-4D39-9842-5C06D86C2895}"/>
                </a:ext>
              </a:extLst>
            </p:cNvPr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0C712F6C-4A4A-4803-A801-C3563D174F05}"/>
                </a:ext>
              </a:extLst>
            </p:cNvPr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prstClr val="white"/>
                  </a:solidFill>
                </a:rPr>
                <a:t>▶</a:t>
              </a:r>
              <a:endParaRPr lang="ko-KR" altLang="en-US" sz="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E616E994-1A0A-4E9E-A5C4-D60F4CEDEB7E}"/>
              </a:ext>
            </a:extLst>
          </p:cNvPr>
          <p:cNvGrpSpPr/>
          <p:nvPr/>
        </p:nvGrpSpPr>
        <p:grpSpPr>
          <a:xfrm>
            <a:off x="1321678" y="4574691"/>
            <a:ext cx="215444" cy="191546"/>
            <a:chOff x="4367987" y="2389745"/>
            <a:chExt cx="283439" cy="252000"/>
          </a:xfrm>
        </p:grpSpPr>
        <p:sp>
          <p:nvSpPr>
            <p:cNvPr id="33" name="타원 32">
              <a:extLst>
                <a:ext uri="{FF2B5EF4-FFF2-40B4-BE49-F238E27FC236}">
                  <a16:creationId xmlns:a16="http://schemas.microsoft.com/office/drawing/2014/main" id="{0AA75086-2151-4D8D-ACEC-0EA217C69404}"/>
                </a:ext>
              </a:extLst>
            </p:cNvPr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80081196-B252-4BAD-B2E4-3E9092821F66}"/>
                </a:ext>
              </a:extLst>
            </p:cNvPr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prstClr val="white"/>
                  </a:solidFill>
                </a:rPr>
                <a:t>▶</a:t>
              </a:r>
              <a:endParaRPr lang="ko-KR" altLang="en-US" sz="200" dirty="0">
                <a:solidFill>
                  <a:prstClr val="white"/>
                </a:solidFill>
              </a:endParaRPr>
            </a:p>
          </p:txBody>
        </p:sp>
      </p:grp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B872E4BA-3BBA-41D2-8869-906B380FECFD}"/>
              </a:ext>
            </a:extLst>
          </p:cNvPr>
          <p:cNvSpPr/>
          <p:nvPr/>
        </p:nvSpPr>
        <p:spPr>
          <a:xfrm>
            <a:off x="4798652" y="164193"/>
            <a:ext cx="26677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0">
              <a:defRPr/>
            </a:pPr>
            <a:r>
              <a:rPr lang="ko-KR" altLang="en-US" sz="4400" b="1" kern="0" dirty="0" err="1">
                <a:ln w="3175">
                  <a:noFill/>
                </a:ln>
                <a:solidFill>
                  <a:srgbClr val="9D3D2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간세이</a:t>
            </a:r>
            <a:r>
              <a:rPr lang="en-US" altLang="ko-KR" sz="4400" b="1" kern="0" dirty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400" b="1" kern="0" dirty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개혁</a:t>
            </a:r>
            <a:endParaRPr lang="en-US" altLang="ko-KR" sz="4400" b="1" kern="0" dirty="0">
              <a:ln w="3175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2396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타원 36">
            <a:extLst>
              <a:ext uri="{FF2B5EF4-FFF2-40B4-BE49-F238E27FC236}">
                <a16:creationId xmlns:a16="http://schemas.microsoft.com/office/drawing/2014/main" id="{43E3E623-EFF8-45AE-AEAF-BD1AC4BF2A00}"/>
              </a:ext>
            </a:extLst>
          </p:cNvPr>
          <p:cNvSpPr/>
          <p:nvPr/>
        </p:nvSpPr>
        <p:spPr>
          <a:xfrm>
            <a:off x="810312" y="3141325"/>
            <a:ext cx="1226814" cy="1226816"/>
          </a:xfrm>
          <a:prstGeom prst="ellipse">
            <a:avLst/>
          </a:prstGeom>
          <a:solidFill>
            <a:srgbClr val="FBE2E2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644BE3CD-0B5E-4F7E-8B5D-40BA2412807D}"/>
              </a:ext>
            </a:extLst>
          </p:cNvPr>
          <p:cNvSpPr/>
          <p:nvPr/>
        </p:nvSpPr>
        <p:spPr>
          <a:xfrm>
            <a:off x="815993" y="1307934"/>
            <a:ext cx="1226814" cy="1226816"/>
          </a:xfrm>
          <a:prstGeom prst="ellipse">
            <a:avLst/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18" name="양쪽 모서리가 둥근 사각형 1">
            <a:extLst>
              <a:ext uri="{FF2B5EF4-FFF2-40B4-BE49-F238E27FC236}">
                <a16:creationId xmlns:a16="http://schemas.microsoft.com/office/drawing/2014/main" id="{C822035A-BF00-40B4-8DE4-462F917AE066}"/>
              </a:ext>
            </a:extLst>
          </p:cNvPr>
          <p:cNvSpPr/>
          <p:nvPr/>
        </p:nvSpPr>
        <p:spPr>
          <a:xfrm>
            <a:off x="4530150" y="1030305"/>
            <a:ext cx="1445647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농촌 재건 정책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19" name="양쪽 모서리가 둥근 사각형 21">
            <a:extLst>
              <a:ext uri="{FF2B5EF4-FFF2-40B4-BE49-F238E27FC236}">
                <a16:creationId xmlns:a16="http://schemas.microsoft.com/office/drawing/2014/main" id="{58D77EB3-6166-43B1-9896-FBB3871702F8}"/>
              </a:ext>
            </a:extLst>
          </p:cNvPr>
          <p:cNvSpPr/>
          <p:nvPr/>
        </p:nvSpPr>
        <p:spPr>
          <a:xfrm>
            <a:off x="10328856" y="1018163"/>
            <a:ext cx="1355142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BE2E2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84B5C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개혁의 좌절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F84B5C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20" name="양쪽 모서리가 둥근 사각형 22">
            <a:extLst>
              <a:ext uri="{FF2B5EF4-FFF2-40B4-BE49-F238E27FC236}">
                <a16:creationId xmlns:a16="http://schemas.microsoft.com/office/drawing/2014/main" id="{4038E1BD-DD14-4857-A1B9-B769954D0DFD}"/>
              </a:ext>
            </a:extLst>
          </p:cNvPr>
          <p:cNvSpPr/>
          <p:nvPr/>
        </p:nvSpPr>
        <p:spPr>
          <a:xfrm>
            <a:off x="7354550" y="1019036"/>
            <a:ext cx="1403084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풍속과 언론의 통제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21" name="양쪽 모서리가 둥근 사각형 37">
            <a:extLst>
              <a:ext uri="{FF2B5EF4-FFF2-40B4-BE49-F238E27FC236}">
                <a16:creationId xmlns:a16="http://schemas.microsoft.com/office/drawing/2014/main" id="{8103B2B0-CBB9-495E-BB56-220CF2A52E7B}"/>
              </a:ext>
            </a:extLst>
          </p:cNvPr>
          <p:cNvSpPr/>
          <p:nvPr/>
        </p:nvSpPr>
        <p:spPr>
          <a:xfrm>
            <a:off x="2844798" y="1018163"/>
            <a:ext cx="1535445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마쓰다이라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 </a:t>
            </a:r>
            <a:r>
              <a:rPr kumimoji="0" lang="ko-KR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사다노부의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 등장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8FA554A2-F33F-4226-B08A-21B5741E6703}"/>
              </a:ext>
            </a:extLst>
          </p:cNvPr>
          <p:cNvSpPr/>
          <p:nvPr/>
        </p:nvSpPr>
        <p:spPr>
          <a:xfrm>
            <a:off x="2844798" y="1476236"/>
            <a:ext cx="8839200" cy="5220778"/>
          </a:xfrm>
          <a:prstGeom prst="rect">
            <a:avLst/>
          </a:prstGeom>
          <a:solidFill>
            <a:srgbClr val="FBE2E2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 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34" name="양쪽 모서리가 둥근 사각형 19">
            <a:extLst>
              <a:ext uri="{FF2B5EF4-FFF2-40B4-BE49-F238E27FC236}">
                <a16:creationId xmlns:a16="http://schemas.microsoft.com/office/drawing/2014/main" id="{FF5F1094-990B-418C-BAF8-29B1B0CB15D2}"/>
              </a:ext>
            </a:extLst>
          </p:cNvPr>
          <p:cNvSpPr/>
          <p:nvPr/>
        </p:nvSpPr>
        <p:spPr>
          <a:xfrm>
            <a:off x="6070870" y="1019036"/>
            <a:ext cx="1154179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경제정책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35" name="양쪽 모서리가 둥근 사각형 20">
            <a:extLst>
              <a:ext uri="{FF2B5EF4-FFF2-40B4-BE49-F238E27FC236}">
                <a16:creationId xmlns:a16="http://schemas.microsoft.com/office/drawing/2014/main" id="{00F27BFA-2CD3-4288-BD79-C0FA46EC8C94}"/>
              </a:ext>
            </a:extLst>
          </p:cNvPr>
          <p:cNvSpPr/>
          <p:nvPr/>
        </p:nvSpPr>
        <p:spPr>
          <a:xfrm>
            <a:off x="8887135" y="1018163"/>
            <a:ext cx="1325811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사상의 통제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4ABA3A7F-7C4C-46B7-9690-E3C4C79983CB}"/>
              </a:ext>
            </a:extLst>
          </p:cNvPr>
          <p:cNvSpPr/>
          <p:nvPr/>
        </p:nvSpPr>
        <p:spPr>
          <a:xfrm>
            <a:off x="861414" y="3587106"/>
            <a:ext cx="1093868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간세이개혁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3CC50331-1A24-4078-A462-39E424297352}"/>
              </a:ext>
            </a:extLst>
          </p:cNvPr>
          <p:cNvSpPr/>
          <p:nvPr/>
        </p:nvSpPr>
        <p:spPr>
          <a:xfrm>
            <a:off x="867095" y="1753715"/>
            <a:ext cx="10938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교호개혁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EF8462B5-0448-4F74-B9AB-1BCCC5EE86DE}"/>
              </a:ext>
            </a:extLst>
          </p:cNvPr>
          <p:cNvSpPr/>
          <p:nvPr/>
        </p:nvSpPr>
        <p:spPr>
          <a:xfrm>
            <a:off x="810312" y="4920817"/>
            <a:ext cx="1226814" cy="1226816"/>
          </a:xfrm>
          <a:prstGeom prst="ellipse">
            <a:avLst/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2377D479-F3D4-41AB-BBD9-36E3389A219B}"/>
              </a:ext>
            </a:extLst>
          </p:cNvPr>
          <p:cNvSpPr/>
          <p:nvPr/>
        </p:nvSpPr>
        <p:spPr>
          <a:xfrm>
            <a:off x="861414" y="5366598"/>
            <a:ext cx="10938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덴포개혁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24" name="오른쪽 화살표 3">
            <a:extLst>
              <a:ext uri="{FF2B5EF4-FFF2-40B4-BE49-F238E27FC236}">
                <a16:creationId xmlns:a16="http://schemas.microsoft.com/office/drawing/2014/main" id="{C751BB78-75B3-4928-8E1C-53B4ADB0BE45}"/>
              </a:ext>
            </a:extLst>
          </p:cNvPr>
          <p:cNvSpPr/>
          <p:nvPr/>
        </p:nvSpPr>
        <p:spPr>
          <a:xfrm>
            <a:off x="3238691" y="1862879"/>
            <a:ext cx="2389924" cy="1678107"/>
          </a:xfrm>
          <a:prstGeom prst="rightArrow">
            <a:avLst>
              <a:gd name="adj1" fmla="val 65313"/>
              <a:gd name="adj2" fmla="val 46605"/>
            </a:avLst>
          </a:prstGeom>
          <a:solidFill>
            <a:srgbClr val="F84B5C"/>
          </a:solidFill>
          <a:ln>
            <a:solidFill>
              <a:srgbClr val="EA59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개혁이 엄격했다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5CEF41-828D-4680-BDAC-D1B58472D775}"/>
              </a:ext>
            </a:extLst>
          </p:cNvPr>
          <p:cNvSpPr txBox="1"/>
          <p:nvPr/>
        </p:nvSpPr>
        <p:spPr>
          <a:xfrm>
            <a:off x="5993596" y="1753715"/>
            <a:ext cx="5261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민중들 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규제가 고통스러워</a:t>
            </a:r>
            <a:endParaRPr lang="en-US" altLang="ko-KR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en-US" altLang="ko-KR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쇼군주변의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인물들 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사사건건 </a:t>
            </a:r>
            <a:r>
              <a:rPr lang="ko-KR" altLang="en-US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사다노부와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충돌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429B1F-A09D-4059-B4DD-7B2845BDCD14}"/>
              </a:ext>
            </a:extLst>
          </p:cNvPr>
          <p:cNvSpPr txBox="1"/>
          <p:nvPr/>
        </p:nvSpPr>
        <p:spPr>
          <a:xfrm>
            <a:off x="3194755" y="3846654"/>
            <a:ext cx="82521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 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간세이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개혁은 교호 개혁과 마찬가지로 봉건제도를 </a:t>
            </a:r>
            <a:r>
              <a:rPr lang="ko-KR" altLang="en-US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재편성하려함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en-US" altLang="ko-KR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 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농촌의 재건을 기초로 하면서 발전하던 상업자본을 억압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 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en-US" altLang="ko-KR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풍속을 바로잡고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사상을 통일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막부의 적자 재정을 재건하려고 하였다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 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en-US" altLang="ko-KR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 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하지만 동요하기 시작한 봉건사회의 질서를 바람직한 방향으로 유도한다는 것은 매우 어려운 일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 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E36C9B7A-BCFE-4BE1-8D35-1A38BEF13DF6}"/>
              </a:ext>
            </a:extLst>
          </p:cNvPr>
          <p:cNvGrpSpPr/>
          <p:nvPr/>
        </p:nvGrpSpPr>
        <p:grpSpPr>
          <a:xfrm>
            <a:off x="1321678" y="2754646"/>
            <a:ext cx="215444" cy="191546"/>
            <a:chOff x="4367987" y="2389745"/>
            <a:chExt cx="283439" cy="252000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BC77E4CF-9816-437E-B04A-FE79FC3E69EB}"/>
                </a:ext>
              </a:extLst>
            </p:cNvPr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A5AC7509-A857-49E9-946F-69AD7BB38FF8}"/>
                </a:ext>
              </a:extLst>
            </p:cNvPr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prstClr val="white"/>
                  </a:solidFill>
                </a:rPr>
                <a:t>▶</a:t>
              </a:r>
              <a:endParaRPr lang="ko-KR" altLang="en-US" sz="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099E4F51-D3AA-4A7C-97E5-BC9B4F1C6871}"/>
              </a:ext>
            </a:extLst>
          </p:cNvPr>
          <p:cNvGrpSpPr/>
          <p:nvPr/>
        </p:nvGrpSpPr>
        <p:grpSpPr>
          <a:xfrm>
            <a:off x="1321678" y="4574691"/>
            <a:ext cx="215444" cy="191546"/>
            <a:chOff x="4367987" y="2389745"/>
            <a:chExt cx="283439" cy="252000"/>
          </a:xfrm>
        </p:grpSpPr>
        <p:sp>
          <p:nvSpPr>
            <p:cNvPr id="33" name="타원 32">
              <a:extLst>
                <a:ext uri="{FF2B5EF4-FFF2-40B4-BE49-F238E27FC236}">
                  <a16:creationId xmlns:a16="http://schemas.microsoft.com/office/drawing/2014/main" id="{89A6C8E3-0791-4FDE-9727-BDAB0D85F7DB}"/>
                </a:ext>
              </a:extLst>
            </p:cNvPr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DF0D1CE3-1CB9-4EE2-AE17-DFB645C66D6D}"/>
                </a:ext>
              </a:extLst>
            </p:cNvPr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prstClr val="white"/>
                  </a:solidFill>
                </a:rPr>
                <a:t>▶</a:t>
              </a:r>
              <a:endParaRPr lang="ko-KR" altLang="en-US" sz="200" dirty="0">
                <a:solidFill>
                  <a:prstClr val="white"/>
                </a:solidFill>
              </a:endParaRPr>
            </a:p>
          </p:txBody>
        </p:sp>
      </p:grp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89D42EEA-AAAD-4221-B87D-597FC10B0607}"/>
              </a:ext>
            </a:extLst>
          </p:cNvPr>
          <p:cNvSpPr/>
          <p:nvPr/>
        </p:nvSpPr>
        <p:spPr>
          <a:xfrm>
            <a:off x="4798652" y="164193"/>
            <a:ext cx="26677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0">
              <a:defRPr/>
            </a:pPr>
            <a:r>
              <a:rPr lang="ko-KR" altLang="en-US" sz="4400" b="1" kern="0" dirty="0" err="1">
                <a:ln w="3175">
                  <a:noFill/>
                </a:ln>
                <a:solidFill>
                  <a:srgbClr val="9D3D2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간세이</a:t>
            </a:r>
            <a:r>
              <a:rPr lang="en-US" altLang="ko-KR" sz="4400" b="1" kern="0" dirty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400" b="1" kern="0" dirty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개혁</a:t>
            </a:r>
            <a:endParaRPr lang="en-US" altLang="ko-KR" sz="4400" b="1" kern="0" dirty="0">
              <a:ln w="3175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6749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>
            <a:extLst>
              <a:ext uri="{FF2B5EF4-FFF2-40B4-BE49-F238E27FC236}">
                <a16:creationId xmlns:a16="http://schemas.microsoft.com/office/drawing/2014/main" id="{31D7620F-B5B6-4F82-A9A8-C284F69DAB7F}"/>
              </a:ext>
            </a:extLst>
          </p:cNvPr>
          <p:cNvSpPr/>
          <p:nvPr/>
        </p:nvSpPr>
        <p:spPr>
          <a:xfrm>
            <a:off x="5042308" y="164193"/>
            <a:ext cx="21804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0">
              <a:defRPr/>
            </a:pPr>
            <a:r>
              <a:rPr lang="ko-KR" altLang="en-US" sz="4400" b="1" kern="0" dirty="0" err="1">
                <a:ln w="3175">
                  <a:noFill/>
                </a:ln>
                <a:solidFill>
                  <a:srgbClr val="9D3D2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덴포</a:t>
            </a:r>
            <a:r>
              <a:rPr lang="en-US" altLang="ko-KR" sz="4400" b="1" kern="0" dirty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400" b="1" kern="0" dirty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개혁</a:t>
            </a:r>
            <a:endParaRPr lang="en-US" altLang="ko-KR" sz="4400" b="1" kern="0" dirty="0">
              <a:ln w="3175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8" name="양쪽 모서리가 둥근 사각형 1">
            <a:extLst>
              <a:ext uri="{FF2B5EF4-FFF2-40B4-BE49-F238E27FC236}">
                <a16:creationId xmlns:a16="http://schemas.microsoft.com/office/drawing/2014/main" id="{8FB14FF4-90E7-4E31-861E-357845CD1DBD}"/>
              </a:ext>
            </a:extLst>
          </p:cNvPr>
          <p:cNvSpPr/>
          <p:nvPr/>
        </p:nvSpPr>
        <p:spPr>
          <a:xfrm>
            <a:off x="8720424" y="1023781"/>
            <a:ext cx="2963574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prstClr val="white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급진적인 개혁처방</a:t>
            </a:r>
            <a:endParaRPr lang="en-US" altLang="ko-KR" sz="1400" b="1" dirty="0">
              <a:solidFill>
                <a:prstClr val="white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9" name="양쪽 모서리가 둥근 사각형 22">
            <a:extLst>
              <a:ext uri="{FF2B5EF4-FFF2-40B4-BE49-F238E27FC236}">
                <a16:creationId xmlns:a16="http://schemas.microsoft.com/office/drawing/2014/main" id="{D697C4A4-B8A6-4C80-BD8C-30075747488B}"/>
              </a:ext>
            </a:extLst>
          </p:cNvPr>
          <p:cNvSpPr/>
          <p:nvPr/>
        </p:nvSpPr>
        <p:spPr>
          <a:xfrm>
            <a:off x="5920157" y="1019036"/>
            <a:ext cx="2695809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생활과 풍속의 통제</a:t>
            </a:r>
            <a:endParaRPr lang="en-US" altLang="ko-KR" sz="14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31" name="양쪽 모서리가 둥근 사각형 37">
            <a:extLst>
              <a:ext uri="{FF2B5EF4-FFF2-40B4-BE49-F238E27FC236}">
                <a16:creationId xmlns:a16="http://schemas.microsoft.com/office/drawing/2014/main" id="{01B0E124-0AC7-4896-849F-FD70145A83FA}"/>
              </a:ext>
            </a:extLst>
          </p:cNvPr>
          <p:cNvSpPr/>
          <p:nvPr/>
        </p:nvSpPr>
        <p:spPr>
          <a:xfrm>
            <a:off x="2844798" y="1030305"/>
            <a:ext cx="2926364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BE2E2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rgbClr val="EA595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경제정책</a:t>
            </a:r>
            <a:endParaRPr lang="en-US" altLang="ko-KR" sz="1400" b="1" dirty="0">
              <a:solidFill>
                <a:srgbClr val="EA5958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9E976948-28D8-4EF5-939A-F0E5A722548A}"/>
              </a:ext>
            </a:extLst>
          </p:cNvPr>
          <p:cNvSpPr/>
          <p:nvPr/>
        </p:nvSpPr>
        <p:spPr>
          <a:xfrm>
            <a:off x="2844798" y="1476236"/>
            <a:ext cx="8839200" cy="5220778"/>
          </a:xfrm>
          <a:prstGeom prst="rect">
            <a:avLst/>
          </a:prstGeom>
          <a:solidFill>
            <a:srgbClr val="FBE2E2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ko-KR" altLang="en-US" sz="1400" b="0" i="0" dirty="0">
              <a:solidFill>
                <a:srgbClr val="333333"/>
              </a:solidFill>
              <a:effectLst/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851703A-D455-4D10-9A8D-A60C16B3B632}"/>
              </a:ext>
            </a:extLst>
          </p:cNvPr>
          <p:cNvSpPr txBox="1"/>
          <p:nvPr/>
        </p:nvSpPr>
        <p:spPr>
          <a:xfrm>
            <a:off x="3070576" y="2076721"/>
            <a:ext cx="84666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dirty="0" err="1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귀농령</a:t>
            </a:r>
            <a:r>
              <a:rPr lang="en-US" altLang="ko-KR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endParaRPr lang="ko-KR" altLang="en-US" dirty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    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1.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다른 지방 출신자는 </a:t>
            </a:r>
            <a:r>
              <a:rPr lang="ko-KR" altLang="en-US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에도에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적을 둘 수 없다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 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    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2.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도시로 진출한 임금노동자는 기한을 엄수하여 일한다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    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3.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이미 </a:t>
            </a:r>
            <a:r>
              <a:rPr lang="ko-KR" altLang="en-US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에도에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있는자라도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직업을 갖고 가정을 이룬 자 </a:t>
            </a:r>
            <a:r>
              <a:rPr lang="ko-KR" altLang="en-US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이오에는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고향으로 돌아간다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 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    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4.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계절노동자 또는 종교행사를 위해 촌락을 떠나는 것도 제한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 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    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5. </a:t>
            </a:r>
            <a:r>
              <a:rPr lang="ko-KR" altLang="en-US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촌란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내에서도 농업 이외의 임금노동을 억제</a:t>
            </a:r>
          </a:p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    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6.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임금을 최대한 억제하도록 한다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1529222-A447-4B50-8F0F-ACED9C12E9F2}"/>
              </a:ext>
            </a:extLst>
          </p:cNvPr>
          <p:cNvSpPr txBox="1"/>
          <p:nvPr/>
        </p:nvSpPr>
        <p:spPr>
          <a:xfrm>
            <a:off x="3070576" y="5051640"/>
            <a:ext cx="8376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물가 정책</a:t>
            </a:r>
          </a:p>
          <a:p>
            <a:endParaRPr lang="en-US" altLang="ko-KR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 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물가폭등으로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무사와 하층 </a:t>
            </a:r>
            <a:r>
              <a:rPr lang="ko-KR" altLang="en-US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조닌에게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타격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 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4" name="타원 63">
            <a:extLst>
              <a:ext uri="{FF2B5EF4-FFF2-40B4-BE49-F238E27FC236}">
                <a16:creationId xmlns:a16="http://schemas.microsoft.com/office/drawing/2014/main" id="{1E2EEBE5-DE59-4AEC-B5CB-4CC0CAB10D27}"/>
              </a:ext>
            </a:extLst>
          </p:cNvPr>
          <p:cNvSpPr/>
          <p:nvPr/>
        </p:nvSpPr>
        <p:spPr>
          <a:xfrm>
            <a:off x="810312" y="3141325"/>
            <a:ext cx="1226814" cy="1226816"/>
          </a:xfrm>
          <a:prstGeom prst="ellipse">
            <a:avLst/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rgbClr val="3A3A3A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7F8D1CF6-6983-4ED0-BE4C-ED43DEE16CB5}"/>
              </a:ext>
            </a:extLst>
          </p:cNvPr>
          <p:cNvSpPr/>
          <p:nvPr/>
        </p:nvSpPr>
        <p:spPr>
          <a:xfrm>
            <a:off x="861414" y="3587106"/>
            <a:ext cx="1093868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 err="1">
                <a:solidFill>
                  <a:srgbClr val="3A3A3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간세이개혁</a:t>
            </a:r>
            <a:endParaRPr lang="en-US" altLang="ko-KR" sz="1400" b="1" dirty="0">
              <a:solidFill>
                <a:srgbClr val="3A3A3A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6" name="타원 65">
            <a:extLst>
              <a:ext uri="{FF2B5EF4-FFF2-40B4-BE49-F238E27FC236}">
                <a16:creationId xmlns:a16="http://schemas.microsoft.com/office/drawing/2014/main" id="{70D77182-BF04-4F93-95E7-649009BA0512}"/>
              </a:ext>
            </a:extLst>
          </p:cNvPr>
          <p:cNvSpPr/>
          <p:nvPr/>
        </p:nvSpPr>
        <p:spPr>
          <a:xfrm>
            <a:off x="815993" y="1307934"/>
            <a:ext cx="1226814" cy="1226816"/>
          </a:xfrm>
          <a:prstGeom prst="ellipse">
            <a:avLst/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rgbClr val="3A3A3A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190AF9ED-D260-4AC4-98ED-69A7CE5304A8}"/>
              </a:ext>
            </a:extLst>
          </p:cNvPr>
          <p:cNvSpPr/>
          <p:nvPr/>
        </p:nvSpPr>
        <p:spPr>
          <a:xfrm>
            <a:off x="867095" y="1753715"/>
            <a:ext cx="10938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>
                <a:solidFill>
                  <a:srgbClr val="3A3A3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교호개혁</a:t>
            </a:r>
            <a:endParaRPr lang="en-US" altLang="ko-KR" sz="1600" b="1" dirty="0">
              <a:solidFill>
                <a:srgbClr val="3A3A3A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8" name="타원 67">
            <a:extLst>
              <a:ext uri="{FF2B5EF4-FFF2-40B4-BE49-F238E27FC236}">
                <a16:creationId xmlns:a16="http://schemas.microsoft.com/office/drawing/2014/main" id="{E6E42840-024D-4D2D-AD07-B7189436447F}"/>
              </a:ext>
            </a:extLst>
          </p:cNvPr>
          <p:cNvSpPr/>
          <p:nvPr/>
        </p:nvSpPr>
        <p:spPr>
          <a:xfrm>
            <a:off x="810312" y="4920817"/>
            <a:ext cx="1226814" cy="1226816"/>
          </a:xfrm>
          <a:prstGeom prst="ellipse">
            <a:avLst/>
          </a:prstGeom>
          <a:solidFill>
            <a:srgbClr val="FBE2E2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rgbClr val="3A3A3A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E6F91834-25F6-4FB7-9CC7-887786D52CE2}"/>
              </a:ext>
            </a:extLst>
          </p:cNvPr>
          <p:cNvSpPr/>
          <p:nvPr/>
        </p:nvSpPr>
        <p:spPr>
          <a:xfrm>
            <a:off x="861414" y="5366598"/>
            <a:ext cx="10938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 err="1">
                <a:solidFill>
                  <a:srgbClr val="3A3A3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덴포개혁</a:t>
            </a:r>
            <a:endParaRPr lang="en-US" altLang="ko-KR" sz="1600" b="1" dirty="0">
              <a:solidFill>
                <a:srgbClr val="3A3A3A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20FCD7E6-554C-4952-ABC3-B62AEAE044F9}"/>
              </a:ext>
            </a:extLst>
          </p:cNvPr>
          <p:cNvGrpSpPr/>
          <p:nvPr/>
        </p:nvGrpSpPr>
        <p:grpSpPr>
          <a:xfrm>
            <a:off x="1321678" y="2754646"/>
            <a:ext cx="215444" cy="191546"/>
            <a:chOff x="4367987" y="2389745"/>
            <a:chExt cx="283439" cy="252000"/>
          </a:xfrm>
        </p:grpSpPr>
        <p:sp>
          <p:nvSpPr>
            <p:cNvPr id="71" name="타원 70">
              <a:extLst>
                <a:ext uri="{FF2B5EF4-FFF2-40B4-BE49-F238E27FC236}">
                  <a16:creationId xmlns:a16="http://schemas.microsoft.com/office/drawing/2014/main" id="{36FE50FE-4358-4048-960C-11FE165F5534}"/>
                </a:ext>
              </a:extLst>
            </p:cNvPr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72" name="직사각형 71">
              <a:extLst>
                <a:ext uri="{FF2B5EF4-FFF2-40B4-BE49-F238E27FC236}">
                  <a16:creationId xmlns:a16="http://schemas.microsoft.com/office/drawing/2014/main" id="{A1488FB9-00D5-4176-AED9-F25A9BA103A1}"/>
                </a:ext>
              </a:extLst>
            </p:cNvPr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prstClr val="white"/>
                  </a:solidFill>
                </a:rPr>
                <a:t>▶</a:t>
              </a:r>
              <a:endParaRPr lang="ko-KR" altLang="en-US" sz="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827DB5FE-8372-40DE-B72C-52D6DBA00228}"/>
              </a:ext>
            </a:extLst>
          </p:cNvPr>
          <p:cNvGrpSpPr/>
          <p:nvPr/>
        </p:nvGrpSpPr>
        <p:grpSpPr>
          <a:xfrm>
            <a:off x="1321678" y="4574691"/>
            <a:ext cx="215444" cy="191546"/>
            <a:chOff x="4367987" y="2389745"/>
            <a:chExt cx="283439" cy="252000"/>
          </a:xfrm>
        </p:grpSpPr>
        <p:sp>
          <p:nvSpPr>
            <p:cNvPr id="74" name="타원 73">
              <a:extLst>
                <a:ext uri="{FF2B5EF4-FFF2-40B4-BE49-F238E27FC236}">
                  <a16:creationId xmlns:a16="http://schemas.microsoft.com/office/drawing/2014/main" id="{C752A40B-88EF-42EA-A95C-4049315B7896}"/>
                </a:ext>
              </a:extLst>
            </p:cNvPr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75" name="직사각형 74">
              <a:extLst>
                <a:ext uri="{FF2B5EF4-FFF2-40B4-BE49-F238E27FC236}">
                  <a16:creationId xmlns:a16="http://schemas.microsoft.com/office/drawing/2014/main" id="{0F3D4E0E-3E22-478B-9F52-F693A8435220}"/>
                </a:ext>
              </a:extLst>
            </p:cNvPr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prstClr val="white"/>
                  </a:solidFill>
                </a:rPr>
                <a:t>▶</a:t>
              </a:r>
              <a:endParaRPr lang="ko-KR" altLang="en-US" sz="2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4387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타원 56">
            <a:extLst>
              <a:ext uri="{FF2B5EF4-FFF2-40B4-BE49-F238E27FC236}">
                <a16:creationId xmlns:a16="http://schemas.microsoft.com/office/drawing/2014/main" id="{56DB7F68-2053-44EE-A213-FDA55D2C8745}"/>
              </a:ext>
            </a:extLst>
          </p:cNvPr>
          <p:cNvSpPr/>
          <p:nvPr/>
        </p:nvSpPr>
        <p:spPr>
          <a:xfrm>
            <a:off x="815993" y="1307934"/>
            <a:ext cx="1226814" cy="1226816"/>
          </a:xfrm>
          <a:prstGeom prst="ellipse">
            <a:avLst/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rgbClr val="3A3A3A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D496EAEA-1E84-4139-A087-31F685D255EE}"/>
              </a:ext>
            </a:extLst>
          </p:cNvPr>
          <p:cNvSpPr/>
          <p:nvPr/>
        </p:nvSpPr>
        <p:spPr>
          <a:xfrm>
            <a:off x="810312" y="4920817"/>
            <a:ext cx="1226814" cy="1226816"/>
          </a:xfrm>
          <a:prstGeom prst="ellipse">
            <a:avLst/>
          </a:prstGeom>
          <a:solidFill>
            <a:srgbClr val="FBE2E2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rgbClr val="3A3A3A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31D7620F-B5B6-4F82-A9A8-C284F69DAB7F}"/>
              </a:ext>
            </a:extLst>
          </p:cNvPr>
          <p:cNvSpPr/>
          <p:nvPr/>
        </p:nvSpPr>
        <p:spPr>
          <a:xfrm>
            <a:off x="5042308" y="164193"/>
            <a:ext cx="21804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0" cap="none" spc="0" normalizeH="0" baseline="0" noProof="0" dirty="0" err="1">
                <a:ln w="3175">
                  <a:noFill/>
                </a:ln>
                <a:solidFill>
                  <a:srgbClr val="9D3D28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덴포</a:t>
            </a:r>
            <a:r>
              <a:rPr kumimoji="0" lang="en-US" altLang="ko-KR" sz="4400" b="1" i="0" u="none" strike="noStrike" kern="0" cap="none" spc="0" normalizeH="0" baseline="0" noProof="0" dirty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 </a:t>
            </a:r>
            <a:r>
              <a:rPr kumimoji="0" lang="ko-KR" altLang="en-US" sz="4400" b="1" i="0" u="none" strike="noStrike" kern="0" cap="none" spc="0" normalizeH="0" baseline="0" noProof="0" dirty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개혁</a:t>
            </a:r>
            <a:endParaRPr kumimoji="0" lang="en-US" altLang="ko-KR" sz="4400" b="1" i="0" u="none" strike="noStrike" kern="0" cap="none" spc="0" normalizeH="0" baseline="0" noProof="0" dirty="0">
              <a:ln w="3175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28" name="양쪽 모서리가 둥근 사각형 1">
            <a:extLst>
              <a:ext uri="{FF2B5EF4-FFF2-40B4-BE49-F238E27FC236}">
                <a16:creationId xmlns:a16="http://schemas.microsoft.com/office/drawing/2014/main" id="{8FB14FF4-90E7-4E31-861E-357845CD1DBD}"/>
              </a:ext>
            </a:extLst>
          </p:cNvPr>
          <p:cNvSpPr/>
          <p:nvPr/>
        </p:nvSpPr>
        <p:spPr>
          <a:xfrm>
            <a:off x="8720424" y="1023781"/>
            <a:ext cx="2963574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급진적인 개혁처방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29" name="양쪽 모서리가 둥근 사각형 22">
            <a:extLst>
              <a:ext uri="{FF2B5EF4-FFF2-40B4-BE49-F238E27FC236}">
                <a16:creationId xmlns:a16="http://schemas.microsoft.com/office/drawing/2014/main" id="{D697C4A4-B8A6-4C80-BD8C-30075747488B}"/>
              </a:ext>
            </a:extLst>
          </p:cNvPr>
          <p:cNvSpPr/>
          <p:nvPr/>
        </p:nvSpPr>
        <p:spPr>
          <a:xfrm>
            <a:off x="5920157" y="1019036"/>
            <a:ext cx="2695809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BE2E2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84B5C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생활과 풍속의 통제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F84B5C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31" name="양쪽 모서리가 둥근 사각형 37">
            <a:extLst>
              <a:ext uri="{FF2B5EF4-FFF2-40B4-BE49-F238E27FC236}">
                <a16:creationId xmlns:a16="http://schemas.microsoft.com/office/drawing/2014/main" id="{01B0E124-0AC7-4896-849F-FD70145A83FA}"/>
              </a:ext>
            </a:extLst>
          </p:cNvPr>
          <p:cNvSpPr/>
          <p:nvPr/>
        </p:nvSpPr>
        <p:spPr>
          <a:xfrm>
            <a:off x="2844798" y="1030305"/>
            <a:ext cx="2926364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경제정책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9E976948-28D8-4EF5-939A-F0E5A722548A}"/>
              </a:ext>
            </a:extLst>
          </p:cNvPr>
          <p:cNvSpPr/>
          <p:nvPr/>
        </p:nvSpPr>
        <p:spPr>
          <a:xfrm>
            <a:off x="2844798" y="1476236"/>
            <a:ext cx="8839200" cy="5220778"/>
          </a:xfrm>
          <a:prstGeom prst="rect">
            <a:avLst/>
          </a:prstGeom>
          <a:solidFill>
            <a:srgbClr val="FBE2E2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33C3F3AC-465C-45B3-972F-AA12500982C1}"/>
              </a:ext>
            </a:extLst>
          </p:cNvPr>
          <p:cNvGrpSpPr/>
          <p:nvPr/>
        </p:nvGrpSpPr>
        <p:grpSpPr>
          <a:xfrm>
            <a:off x="3000378" y="1644415"/>
            <a:ext cx="2286973" cy="3491154"/>
            <a:chOff x="3000378" y="1644415"/>
            <a:chExt cx="2286973" cy="3491154"/>
          </a:xfrm>
        </p:grpSpPr>
        <p:pic>
          <p:nvPicPr>
            <p:cNvPr id="20" name="Picture 6" descr="일본 전통 장신구에 대한 이미지 검색결과">
              <a:hlinkClick r:id="rId3"/>
              <a:extLst>
                <a:ext uri="{FF2B5EF4-FFF2-40B4-BE49-F238E27FC236}">
                  <a16:creationId xmlns:a16="http://schemas.microsoft.com/office/drawing/2014/main" id="{9786C34C-4C8A-4689-B937-EC2658DB24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8" y="1644415"/>
              <a:ext cx="2286973" cy="2987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C24AB59-5076-4306-9850-B2C29ABAF5CC}"/>
                </a:ext>
              </a:extLst>
            </p:cNvPr>
            <p:cNvSpPr txBox="1"/>
            <p:nvPr/>
          </p:nvSpPr>
          <p:spPr>
            <a:xfrm>
              <a:off x="3000378" y="4766237"/>
              <a:ext cx="2286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장신구</a:t>
              </a: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BE3C32B6-0FEB-4DDE-8355-127322D82E39}"/>
              </a:ext>
            </a:extLst>
          </p:cNvPr>
          <p:cNvGrpSpPr/>
          <p:nvPr/>
        </p:nvGrpSpPr>
        <p:grpSpPr>
          <a:xfrm>
            <a:off x="9166018" y="1618249"/>
            <a:ext cx="2340150" cy="3977839"/>
            <a:chOff x="9166018" y="1618249"/>
            <a:chExt cx="2340150" cy="3977839"/>
          </a:xfrm>
        </p:grpSpPr>
        <p:pic>
          <p:nvPicPr>
            <p:cNvPr id="23" name="Picture 4" descr="일본 전통 의복에 대한 이미지 검색결과">
              <a:hlinkClick r:id="rId5"/>
              <a:extLst>
                <a:ext uri="{FF2B5EF4-FFF2-40B4-BE49-F238E27FC236}">
                  <a16:creationId xmlns:a16="http://schemas.microsoft.com/office/drawing/2014/main" id="{F233D307-5C8C-4D1D-86E3-BF7246F86B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6018" y="1618249"/>
              <a:ext cx="2340150" cy="352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D6BD7D6-6119-4566-AF80-99FBC699D101}"/>
                </a:ext>
              </a:extLst>
            </p:cNvPr>
            <p:cNvSpPr txBox="1"/>
            <p:nvPr/>
          </p:nvSpPr>
          <p:spPr>
            <a:xfrm>
              <a:off x="9166018" y="5226756"/>
              <a:ext cx="20664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의복</a:t>
              </a: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CBDF3969-F96B-457A-B8C4-C052A56C5B58}"/>
              </a:ext>
            </a:extLst>
          </p:cNvPr>
          <p:cNvGrpSpPr/>
          <p:nvPr/>
        </p:nvGrpSpPr>
        <p:grpSpPr>
          <a:xfrm>
            <a:off x="5607048" y="1707544"/>
            <a:ext cx="3314700" cy="3176597"/>
            <a:chOff x="5607048" y="1678533"/>
            <a:chExt cx="3314700" cy="317659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81D5517-873A-4040-B008-0823F6089A83}"/>
                </a:ext>
              </a:extLst>
            </p:cNvPr>
            <p:cNvSpPr txBox="1"/>
            <p:nvPr/>
          </p:nvSpPr>
          <p:spPr>
            <a:xfrm>
              <a:off x="5695483" y="4485798"/>
              <a:ext cx="23730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값비싼 과자</a:t>
              </a:r>
            </a:p>
          </p:txBody>
        </p:sp>
        <p:pic>
          <p:nvPicPr>
            <p:cNvPr id="30" name="Picture 8" descr="일본 전통 비싼과자에 대한 이미지 검색결과">
              <a:hlinkClick r:id="rId7"/>
              <a:extLst>
                <a:ext uri="{FF2B5EF4-FFF2-40B4-BE49-F238E27FC236}">
                  <a16:creationId xmlns:a16="http://schemas.microsoft.com/office/drawing/2014/main" id="{EBF1227D-160A-4142-A024-0A46D103E3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7048" y="1678533"/>
              <a:ext cx="3314700" cy="2581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폭발 1 9">
            <a:extLst>
              <a:ext uri="{FF2B5EF4-FFF2-40B4-BE49-F238E27FC236}">
                <a16:creationId xmlns:a16="http://schemas.microsoft.com/office/drawing/2014/main" id="{83D8FB7B-100F-44C8-80CC-A453258CF302}"/>
              </a:ext>
            </a:extLst>
          </p:cNvPr>
          <p:cNvSpPr/>
          <p:nvPr/>
        </p:nvSpPr>
        <p:spPr>
          <a:xfrm rot="21123147">
            <a:off x="4586831" y="2221617"/>
            <a:ext cx="5088382" cy="3317806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규제</a:t>
            </a:r>
            <a:r>
              <a:rPr lang="en-US" altLang="ko-KR" sz="44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!!</a:t>
            </a:r>
            <a:endParaRPr lang="ko-KR" altLang="en-US" sz="4400" dirty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C91182A1-BFE6-4270-9CE9-39B2018C06C5}"/>
              </a:ext>
            </a:extLst>
          </p:cNvPr>
          <p:cNvSpPr/>
          <p:nvPr/>
        </p:nvSpPr>
        <p:spPr>
          <a:xfrm>
            <a:off x="810312" y="3141325"/>
            <a:ext cx="1226814" cy="1226816"/>
          </a:xfrm>
          <a:prstGeom prst="ellipse">
            <a:avLst/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rgbClr val="3A3A3A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3726FD70-3D9E-4358-AD37-F49C3E459001}"/>
              </a:ext>
            </a:extLst>
          </p:cNvPr>
          <p:cNvSpPr/>
          <p:nvPr/>
        </p:nvSpPr>
        <p:spPr>
          <a:xfrm>
            <a:off x="861414" y="3587106"/>
            <a:ext cx="1093868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 err="1">
                <a:solidFill>
                  <a:srgbClr val="3A3A3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간세이개혁</a:t>
            </a:r>
            <a:endParaRPr lang="en-US" altLang="ko-KR" sz="1400" b="1" dirty="0">
              <a:solidFill>
                <a:srgbClr val="3A3A3A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CD79D1B-B666-4C44-936B-2BC33FA25481}"/>
              </a:ext>
            </a:extLst>
          </p:cNvPr>
          <p:cNvSpPr/>
          <p:nvPr/>
        </p:nvSpPr>
        <p:spPr>
          <a:xfrm>
            <a:off x="867095" y="1753715"/>
            <a:ext cx="10938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>
                <a:solidFill>
                  <a:srgbClr val="3A3A3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교호개혁</a:t>
            </a:r>
            <a:endParaRPr lang="en-US" altLang="ko-KR" sz="1600" b="1" dirty="0">
              <a:solidFill>
                <a:srgbClr val="3A3A3A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C30C6A09-779F-4413-A025-1DCE37397F03}"/>
              </a:ext>
            </a:extLst>
          </p:cNvPr>
          <p:cNvSpPr/>
          <p:nvPr/>
        </p:nvSpPr>
        <p:spPr>
          <a:xfrm>
            <a:off x="861414" y="5366598"/>
            <a:ext cx="10938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 err="1">
                <a:solidFill>
                  <a:srgbClr val="3A3A3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덴포개혁</a:t>
            </a:r>
            <a:endParaRPr lang="en-US" altLang="ko-KR" sz="1600" b="1" dirty="0">
              <a:solidFill>
                <a:srgbClr val="3A3A3A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7D412133-B356-4437-BB3E-8050CF856A09}"/>
              </a:ext>
            </a:extLst>
          </p:cNvPr>
          <p:cNvGrpSpPr/>
          <p:nvPr/>
        </p:nvGrpSpPr>
        <p:grpSpPr>
          <a:xfrm>
            <a:off x="1321678" y="2754646"/>
            <a:ext cx="215444" cy="191546"/>
            <a:chOff x="4367987" y="2389745"/>
            <a:chExt cx="283439" cy="252000"/>
          </a:xfrm>
        </p:grpSpPr>
        <p:sp>
          <p:nvSpPr>
            <p:cNvPr id="52" name="타원 51">
              <a:extLst>
                <a:ext uri="{FF2B5EF4-FFF2-40B4-BE49-F238E27FC236}">
                  <a16:creationId xmlns:a16="http://schemas.microsoft.com/office/drawing/2014/main" id="{94AE881F-8699-4802-BFDF-0E17ABFB47FC}"/>
                </a:ext>
              </a:extLst>
            </p:cNvPr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9A226569-E847-44E2-903A-1AF9DBEE8B6D}"/>
                </a:ext>
              </a:extLst>
            </p:cNvPr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prstClr val="white"/>
                  </a:solidFill>
                </a:rPr>
                <a:t>▶</a:t>
              </a:r>
              <a:endParaRPr lang="ko-KR" altLang="en-US" sz="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9D5A216B-405A-4CF2-8243-E092AA29C5A5}"/>
              </a:ext>
            </a:extLst>
          </p:cNvPr>
          <p:cNvGrpSpPr/>
          <p:nvPr/>
        </p:nvGrpSpPr>
        <p:grpSpPr>
          <a:xfrm>
            <a:off x="1321678" y="4574691"/>
            <a:ext cx="215444" cy="191546"/>
            <a:chOff x="4367987" y="2389745"/>
            <a:chExt cx="283439" cy="252000"/>
          </a:xfrm>
        </p:grpSpPr>
        <p:sp>
          <p:nvSpPr>
            <p:cNvPr id="55" name="타원 54">
              <a:extLst>
                <a:ext uri="{FF2B5EF4-FFF2-40B4-BE49-F238E27FC236}">
                  <a16:creationId xmlns:a16="http://schemas.microsoft.com/office/drawing/2014/main" id="{6E8D382E-B2CF-4A11-9BFB-70724AF56177}"/>
                </a:ext>
              </a:extLst>
            </p:cNvPr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823542EF-CCEA-42AE-B0D2-7328A26AC500}"/>
                </a:ext>
              </a:extLst>
            </p:cNvPr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prstClr val="white"/>
                  </a:solidFill>
                </a:rPr>
                <a:t>▶</a:t>
              </a:r>
              <a:endParaRPr lang="ko-KR" altLang="en-US" sz="2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387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타원 54">
            <a:extLst>
              <a:ext uri="{FF2B5EF4-FFF2-40B4-BE49-F238E27FC236}">
                <a16:creationId xmlns:a16="http://schemas.microsoft.com/office/drawing/2014/main" id="{0073E4CA-0684-491D-889B-52904A4EB771}"/>
              </a:ext>
            </a:extLst>
          </p:cNvPr>
          <p:cNvSpPr/>
          <p:nvPr/>
        </p:nvSpPr>
        <p:spPr>
          <a:xfrm>
            <a:off x="815993" y="1307934"/>
            <a:ext cx="1226814" cy="1226816"/>
          </a:xfrm>
          <a:prstGeom prst="ellipse">
            <a:avLst/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rgbClr val="3A3A3A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56" name="타원 55">
            <a:extLst>
              <a:ext uri="{FF2B5EF4-FFF2-40B4-BE49-F238E27FC236}">
                <a16:creationId xmlns:a16="http://schemas.microsoft.com/office/drawing/2014/main" id="{1543CA64-CB21-45BD-A032-C888F3C4795B}"/>
              </a:ext>
            </a:extLst>
          </p:cNvPr>
          <p:cNvSpPr/>
          <p:nvPr/>
        </p:nvSpPr>
        <p:spPr>
          <a:xfrm>
            <a:off x="810312" y="4920817"/>
            <a:ext cx="1226814" cy="1226816"/>
          </a:xfrm>
          <a:prstGeom prst="ellipse">
            <a:avLst/>
          </a:prstGeom>
          <a:solidFill>
            <a:srgbClr val="FBE2E2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rgbClr val="3A3A3A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31D7620F-B5B6-4F82-A9A8-C284F69DAB7F}"/>
              </a:ext>
            </a:extLst>
          </p:cNvPr>
          <p:cNvSpPr/>
          <p:nvPr/>
        </p:nvSpPr>
        <p:spPr>
          <a:xfrm>
            <a:off x="5042308" y="164193"/>
            <a:ext cx="21804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0" cap="none" spc="0" normalizeH="0" baseline="0" noProof="0" dirty="0" err="1">
                <a:ln w="3175">
                  <a:noFill/>
                </a:ln>
                <a:solidFill>
                  <a:srgbClr val="9D3D28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덴포</a:t>
            </a:r>
            <a:r>
              <a:rPr kumimoji="0" lang="en-US" altLang="ko-KR" sz="4400" b="1" i="0" u="none" strike="noStrike" kern="0" cap="none" spc="0" normalizeH="0" baseline="0" noProof="0" dirty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 </a:t>
            </a:r>
            <a:r>
              <a:rPr kumimoji="0" lang="ko-KR" altLang="en-US" sz="4400" b="1" i="0" u="none" strike="noStrike" kern="0" cap="none" spc="0" normalizeH="0" baseline="0" noProof="0" dirty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개혁</a:t>
            </a:r>
            <a:endParaRPr kumimoji="0" lang="en-US" altLang="ko-KR" sz="4400" b="1" i="0" u="none" strike="noStrike" kern="0" cap="none" spc="0" normalizeH="0" baseline="0" noProof="0" dirty="0">
              <a:ln w="3175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28" name="양쪽 모서리가 둥근 사각형 1">
            <a:extLst>
              <a:ext uri="{FF2B5EF4-FFF2-40B4-BE49-F238E27FC236}">
                <a16:creationId xmlns:a16="http://schemas.microsoft.com/office/drawing/2014/main" id="{8FB14FF4-90E7-4E31-861E-357845CD1DBD}"/>
              </a:ext>
            </a:extLst>
          </p:cNvPr>
          <p:cNvSpPr/>
          <p:nvPr/>
        </p:nvSpPr>
        <p:spPr>
          <a:xfrm>
            <a:off x="8720424" y="1023781"/>
            <a:ext cx="2963574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BE2E2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A5958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급진적인 개혁처방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EA5958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29" name="양쪽 모서리가 둥근 사각형 22">
            <a:extLst>
              <a:ext uri="{FF2B5EF4-FFF2-40B4-BE49-F238E27FC236}">
                <a16:creationId xmlns:a16="http://schemas.microsoft.com/office/drawing/2014/main" id="{D697C4A4-B8A6-4C80-BD8C-30075747488B}"/>
              </a:ext>
            </a:extLst>
          </p:cNvPr>
          <p:cNvSpPr/>
          <p:nvPr/>
        </p:nvSpPr>
        <p:spPr>
          <a:xfrm>
            <a:off x="5920157" y="1019036"/>
            <a:ext cx="2695809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생활과 풍속의 통제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31" name="양쪽 모서리가 둥근 사각형 37">
            <a:extLst>
              <a:ext uri="{FF2B5EF4-FFF2-40B4-BE49-F238E27FC236}">
                <a16:creationId xmlns:a16="http://schemas.microsoft.com/office/drawing/2014/main" id="{01B0E124-0AC7-4896-849F-FD70145A83FA}"/>
              </a:ext>
            </a:extLst>
          </p:cNvPr>
          <p:cNvSpPr/>
          <p:nvPr/>
        </p:nvSpPr>
        <p:spPr>
          <a:xfrm>
            <a:off x="2844798" y="1030305"/>
            <a:ext cx="2926364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경제정책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9E976948-28D8-4EF5-939A-F0E5A722548A}"/>
              </a:ext>
            </a:extLst>
          </p:cNvPr>
          <p:cNvSpPr/>
          <p:nvPr/>
        </p:nvSpPr>
        <p:spPr>
          <a:xfrm>
            <a:off x="2844798" y="1476236"/>
            <a:ext cx="8839200" cy="5220778"/>
          </a:xfrm>
          <a:prstGeom prst="rect">
            <a:avLst/>
          </a:prstGeom>
          <a:solidFill>
            <a:srgbClr val="FBE2E2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7750005D-B1C1-4B91-B5A0-AA9F89CD82F3}"/>
              </a:ext>
            </a:extLst>
          </p:cNvPr>
          <p:cNvGrpSpPr/>
          <p:nvPr/>
        </p:nvGrpSpPr>
        <p:grpSpPr>
          <a:xfrm>
            <a:off x="3046016" y="5178220"/>
            <a:ext cx="8444090" cy="1382544"/>
            <a:chOff x="3046016" y="5178220"/>
            <a:chExt cx="8444090" cy="138254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A925BF-5EFB-46C4-90B2-750F22698461}"/>
                </a:ext>
              </a:extLst>
            </p:cNvPr>
            <p:cNvSpPr txBox="1"/>
            <p:nvPr/>
          </p:nvSpPr>
          <p:spPr>
            <a:xfrm>
              <a:off x="3046016" y="5637434"/>
              <a:ext cx="84440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  </a:t>
              </a:r>
              <a:r>
                <a:rPr lang="en-US" altLang="ko-KR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- </a:t>
              </a:r>
              <a:r>
                <a:rPr lang="ko-KR" altLang="en-US" dirty="0" err="1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덴포</a:t>
              </a:r>
              <a:r>
                <a:rPr lang="ko-KR" altLang="en-US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 개혁은 너무 급진적</a:t>
              </a:r>
              <a:r>
                <a:rPr lang="en-US" altLang="ko-KR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. </a:t>
              </a:r>
              <a:endPara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  <a:p>
              <a:r>
                <a:rPr lang="ko-KR" altLang="en-US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  </a:t>
              </a:r>
              <a:r>
                <a:rPr lang="en-US" altLang="ko-KR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- </a:t>
              </a:r>
              <a:r>
                <a:rPr lang="ko-KR" altLang="en-US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여론의 수렴과 의견의 조율 과정 없이 막부를 중심으로 추진</a:t>
              </a:r>
              <a:r>
                <a:rPr lang="en-US" altLang="ko-KR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. </a:t>
              </a:r>
              <a:endPara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  <a:p>
              <a:r>
                <a:rPr lang="ko-KR" altLang="en-US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  </a:t>
              </a:r>
              <a:r>
                <a:rPr lang="en-US" altLang="ko-KR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- </a:t>
              </a:r>
              <a:r>
                <a:rPr lang="ko-KR" altLang="en-US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사회 모순을 해결하지도 못했고</a:t>
              </a:r>
              <a:r>
                <a:rPr lang="en-US" altLang="ko-KR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, </a:t>
              </a:r>
              <a:r>
                <a:rPr lang="ko-KR" altLang="en-US" dirty="0" err="1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다이묘와</a:t>
              </a:r>
              <a:r>
                <a:rPr lang="ko-KR" altLang="en-US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 무사</a:t>
              </a:r>
              <a:r>
                <a:rPr lang="en-US" altLang="ko-KR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, </a:t>
              </a:r>
              <a:r>
                <a:rPr lang="ko-KR" altLang="en-US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서민들의 저항을 받음</a:t>
              </a:r>
              <a:r>
                <a:rPr lang="en-US" altLang="ko-KR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. </a:t>
              </a:r>
              <a:endPara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15355B8-7602-4F21-AC4A-4A55BC2D0625}"/>
                </a:ext>
              </a:extLst>
            </p:cNvPr>
            <p:cNvSpPr txBox="1"/>
            <p:nvPr/>
          </p:nvSpPr>
          <p:spPr>
            <a:xfrm>
              <a:off x="3208264" y="5178220"/>
              <a:ext cx="32080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>
                  <a:solidFill>
                    <a:srgbClr val="FF0000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생각정리</a:t>
              </a:r>
            </a:p>
          </p:txBody>
        </p:sp>
      </p:grpSp>
      <p:sp>
        <p:nvSpPr>
          <p:cNvPr id="22" name="대각선 방향의 모서리가 둥근 사각형 6">
            <a:extLst>
              <a:ext uri="{FF2B5EF4-FFF2-40B4-BE49-F238E27FC236}">
                <a16:creationId xmlns:a16="http://schemas.microsoft.com/office/drawing/2014/main" id="{A9315BD6-C2D7-4655-B50A-D14C58712A5D}"/>
              </a:ext>
            </a:extLst>
          </p:cNvPr>
          <p:cNvSpPr/>
          <p:nvPr/>
        </p:nvSpPr>
        <p:spPr>
          <a:xfrm>
            <a:off x="5056430" y="4497810"/>
            <a:ext cx="4018844" cy="509688"/>
          </a:xfrm>
          <a:prstGeom prst="round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막부는 결국 계획을 철회함</a:t>
            </a:r>
          </a:p>
        </p:txBody>
      </p:sp>
      <p:sp>
        <p:nvSpPr>
          <p:cNvPr id="23" name="양쪽 모서리가 잘린 사각형 7">
            <a:extLst>
              <a:ext uri="{FF2B5EF4-FFF2-40B4-BE49-F238E27FC236}">
                <a16:creationId xmlns:a16="http://schemas.microsoft.com/office/drawing/2014/main" id="{BF3D1571-D049-46A1-9A3A-E5A4BB469D2B}"/>
              </a:ext>
            </a:extLst>
          </p:cNvPr>
          <p:cNvSpPr/>
          <p:nvPr/>
        </p:nvSpPr>
        <p:spPr>
          <a:xfrm>
            <a:off x="3046016" y="1716069"/>
            <a:ext cx="1280569" cy="914242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막부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E775323E-2187-4C6D-A9FE-64278326EBD7}"/>
              </a:ext>
            </a:extLst>
          </p:cNvPr>
          <p:cNvSpPr/>
          <p:nvPr/>
        </p:nvSpPr>
        <p:spPr>
          <a:xfrm>
            <a:off x="4551640" y="1900422"/>
            <a:ext cx="4851011" cy="6320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밀어내기식으로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영지를 </a:t>
            </a:r>
            <a:r>
              <a:rPr lang="ko-KR" altLang="en-US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교체할것을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명함</a:t>
            </a:r>
          </a:p>
        </p:txBody>
      </p:sp>
      <p:sp>
        <p:nvSpPr>
          <p:cNvPr id="25" name="육각형 24">
            <a:extLst>
              <a:ext uri="{FF2B5EF4-FFF2-40B4-BE49-F238E27FC236}">
                <a16:creationId xmlns:a16="http://schemas.microsoft.com/office/drawing/2014/main" id="{D18D2C78-4FB7-490A-868B-200F0330BB00}"/>
              </a:ext>
            </a:extLst>
          </p:cNvPr>
          <p:cNvSpPr/>
          <p:nvPr/>
        </p:nvSpPr>
        <p:spPr>
          <a:xfrm>
            <a:off x="3208264" y="3413356"/>
            <a:ext cx="7900003" cy="934328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 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유력 </a:t>
            </a:r>
            <a:r>
              <a:rPr lang="ko-KR" altLang="en-US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도자마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다이묘들이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막부에 반발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 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 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쇼나이번의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영민들이 영지 교체를 반대하는 운동 전개</a:t>
            </a: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04457DE7-C6BB-4A24-844D-A9FCA905D6F6}"/>
              </a:ext>
            </a:extLst>
          </p:cNvPr>
          <p:cNvSpPr/>
          <p:nvPr/>
        </p:nvSpPr>
        <p:spPr>
          <a:xfrm>
            <a:off x="9013400" y="1900422"/>
            <a:ext cx="2414832" cy="1128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다이묘를</a:t>
            </a:r>
            <a:endParaRPr lang="en-US" altLang="ko-KR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우대하는 정책</a:t>
            </a: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F4382A96-2FE2-4AAA-9307-3AE4A104FAED}"/>
              </a:ext>
            </a:extLst>
          </p:cNvPr>
          <p:cNvSpPr/>
          <p:nvPr/>
        </p:nvSpPr>
        <p:spPr>
          <a:xfrm>
            <a:off x="810312" y="3141325"/>
            <a:ext cx="1226814" cy="1226816"/>
          </a:xfrm>
          <a:prstGeom prst="ellipse">
            <a:avLst/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rgbClr val="3A3A3A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9B4A412F-6A23-4615-81E4-815B69EA4FA9}"/>
              </a:ext>
            </a:extLst>
          </p:cNvPr>
          <p:cNvSpPr/>
          <p:nvPr/>
        </p:nvSpPr>
        <p:spPr>
          <a:xfrm>
            <a:off x="861414" y="3587106"/>
            <a:ext cx="1093868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 err="1">
                <a:solidFill>
                  <a:srgbClr val="3A3A3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간세이개혁</a:t>
            </a:r>
            <a:endParaRPr lang="en-US" altLang="ko-KR" sz="1400" b="1" dirty="0">
              <a:solidFill>
                <a:srgbClr val="3A3A3A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3BE5D38F-74A4-40DF-9AAA-EEF045E3674B}"/>
              </a:ext>
            </a:extLst>
          </p:cNvPr>
          <p:cNvSpPr/>
          <p:nvPr/>
        </p:nvSpPr>
        <p:spPr>
          <a:xfrm>
            <a:off x="867095" y="1753715"/>
            <a:ext cx="10938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>
                <a:solidFill>
                  <a:srgbClr val="3A3A3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교호개혁</a:t>
            </a:r>
            <a:endParaRPr lang="en-US" altLang="ko-KR" sz="1600" b="1" dirty="0">
              <a:solidFill>
                <a:srgbClr val="3A3A3A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683C46E2-C475-4FB5-BE7F-21B29E733229}"/>
              </a:ext>
            </a:extLst>
          </p:cNvPr>
          <p:cNvSpPr/>
          <p:nvPr/>
        </p:nvSpPr>
        <p:spPr>
          <a:xfrm>
            <a:off x="861414" y="5366598"/>
            <a:ext cx="10938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 err="1">
                <a:solidFill>
                  <a:srgbClr val="3A3A3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덴포개혁</a:t>
            </a:r>
            <a:endParaRPr lang="en-US" altLang="ko-KR" sz="1600" b="1" dirty="0">
              <a:solidFill>
                <a:srgbClr val="3A3A3A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5A7A57B3-1892-4928-A937-097549531FCA}"/>
              </a:ext>
            </a:extLst>
          </p:cNvPr>
          <p:cNvGrpSpPr/>
          <p:nvPr/>
        </p:nvGrpSpPr>
        <p:grpSpPr>
          <a:xfrm>
            <a:off x="1321678" y="2754646"/>
            <a:ext cx="215444" cy="191546"/>
            <a:chOff x="4367987" y="2389745"/>
            <a:chExt cx="283439" cy="252000"/>
          </a:xfrm>
        </p:grpSpPr>
        <p:sp>
          <p:nvSpPr>
            <p:cNvPr id="50" name="타원 49">
              <a:extLst>
                <a:ext uri="{FF2B5EF4-FFF2-40B4-BE49-F238E27FC236}">
                  <a16:creationId xmlns:a16="http://schemas.microsoft.com/office/drawing/2014/main" id="{304BCB58-BC0D-48E9-9EAC-1FF5B80AF79D}"/>
                </a:ext>
              </a:extLst>
            </p:cNvPr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26A78C58-46B6-4817-8021-51D43BF7CB02}"/>
                </a:ext>
              </a:extLst>
            </p:cNvPr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prstClr val="white"/>
                  </a:solidFill>
                </a:rPr>
                <a:t>▶</a:t>
              </a:r>
              <a:endParaRPr lang="ko-KR" altLang="en-US" sz="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046CEF2D-CF78-4316-99F8-118A0789A859}"/>
              </a:ext>
            </a:extLst>
          </p:cNvPr>
          <p:cNvGrpSpPr/>
          <p:nvPr/>
        </p:nvGrpSpPr>
        <p:grpSpPr>
          <a:xfrm>
            <a:off x="1321678" y="4574691"/>
            <a:ext cx="215444" cy="191546"/>
            <a:chOff x="4367987" y="2389745"/>
            <a:chExt cx="283439" cy="252000"/>
          </a:xfrm>
        </p:grpSpPr>
        <p:sp>
          <p:nvSpPr>
            <p:cNvPr id="53" name="타원 52">
              <a:extLst>
                <a:ext uri="{FF2B5EF4-FFF2-40B4-BE49-F238E27FC236}">
                  <a16:creationId xmlns:a16="http://schemas.microsoft.com/office/drawing/2014/main" id="{5FE69836-6153-42BD-B977-896676712BA1}"/>
                </a:ext>
              </a:extLst>
            </p:cNvPr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E9ECD533-8736-4324-BD04-332C68EC30A6}"/>
                </a:ext>
              </a:extLst>
            </p:cNvPr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prstClr val="white"/>
                  </a:solidFill>
                </a:rPr>
                <a:t>▶</a:t>
              </a:r>
              <a:endParaRPr lang="ko-KR" altLang="en-US" sz="2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003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타원 54">
            <a:extLst>
              <a:ext uri="{FF2B5EF4-FFF2-40B4-BE49-F238E27FC236}">
                <a16:creationId xmlns:a16="http://schemas.microsoft.com/office/drawing/2014/main" id="{0073E4CA-0684-491D-889B-52904A4EB771}"/>
              </a:ext>
            </a:extLst>
          </p:cNvPr>
          <p:cNvSpPr/>
          <p:nvPr/>
        </p:nvSpPr>
        <p:spPr>
          <a:xfrm>
            <a:off x="815993" y="1307934"/>
            <a:ext cx="1226814" cy="1226816"/>
          </a:xfrm>
          <a:prstGeom prst="ellipse">
            <a:avLst/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56" name="타원 55">
            <a:extLst>
              <a:ext uri="{FF2B5EF4-FFF2-40B4-BE49-F238E27FC236}">
                <a16:creationId xmlns:a16="http://schemas.microsoft.com/office/drawing/2014/main" id="{1543CA64-CB21-45BD-A032-C888F3C4795B}"/>
              </a:ext>
            </a:extLst>
          </p:cNvPr>
          <p:cNvSpPr/>
          <p:nvPr/>
        </p:nvSpPr>
        <p:spPr>
          <a:xfrm>
            <a:off x="810312" y="4920817"/>
            <a:ext cx="1226814" cy="1226816"/>
          </a:xfrm>
          <a:prstGeom prst="ellipse">
            <a:avLst/>
          </a:prstGeom>
          <a:solidFill>
            <a:srgbClr val="FBE2E2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31D7620F-B5B6-4F82-A9A8-C284F69DAB7F}"/>
              </a:ext>
            </a:extLst>
          </p:cNvPr>
          <p:cNvSpPr/>
          <p:nvPr/>
        </p:nvSpPr>
        <p:spPr>
          <a:xfrm>
            <a:off x="5042308" y="164193"/>
            <a:ext cx="21804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0" cap="none" spc="0" normalizeH="0" baseline="0" noProof="0" dirty="0" err="1">
                <a:ln w="3175">
                  <a:noFill/>
                </a:ln>
                <a:solidFill>
                  <a:srgbClr val="9D3D28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덴포</a:t>
            </a:r>
            <a:r>
              <a:rPr kumimoji="0" lang="en-US" altLang="ko-KR" sz="4400" b="1" i="0" u="none" strike="noStrike" kern="0" cap="none" spc="0" normalizeH="0" baseline="0" noProof="0" dirty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 </a:t>
            </a:r>
            <a:r>
              <a:rPr kumimoji="0" lang="ko-KR" altLang="en-US" sz="4400" b="1" i="0" u="none" strike="noStrike" kern="0" cap="none" spc="0" normalizeH="0" baseline="0" noProof="0" dirty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개혁</a:t>
            </a:r>
            <a:endParaRPr kumimoji="0" lang="en-US" altLang="ko-KR" sz="4400" b="1" i="0" u="none" strike="noStrike" kern="0" cap="none" spc="0" normalizeH="0" baseline="0" noProof="0" dirty="0">
              <a:ln w="3175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9E976948-28D8-4EF5-939A-F0E5A722548A}"/>
              </a:ext>
            </a:extLst>
          </p:cNvPr>
          <p:cNvSpPr/>
          <p:nvPr/>
        </p:nvSpPr>
        <p:spPr>
          <a:xfrm>
            <a:off x="2844798" y="1476236"/>
            <a:ext cx="8839200" cy="5220778"/>
          </a:xfrm>
          <a:prstGeom prst="rect">
            <a:avLst/>
          </a:prstGeom>
          <a:solidFill>
            <a:srgbClr val="FBE2E2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F4382A96-2FE2-4AAA-9307-3AE4A104FAED}"/>
              </a:ext>
            </a:extLst>
          </p:cNvPr>
          <p:cNvSpPr/>
          <p:nvPr/>
        </p:nvSpPr>
        <p:spPr>
          <a:xfrm>
            <a:off x="810312" y="3141325"/>
            <a:ext cx="1226814" cy="1226816"/>
          </a:xfrm>
          <a:prstGeom prst="ellipse">
            <a:avLst/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9B4A412F-6A23-4615-81E4-815B69EA4FA9}"/>
              </a:ext>
            </a:extLst>
          </p:cNvPr>
          <p:cNvSpPr/>
          <p:nvPr/>
        </p:nvSpPr>
        <p:spPr>
          <a:xfrm>
            <a:off x="861414" y="3587106"/>
            <a:ext cx="1093868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간세이개혁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3BE5D38F-74A4-40DF-9AAA-EEF045E3674B}"/>
              </a:ext>
            </a:extLst>
          </p:cNvPr>
          <p:cNvSpPr/>
          <p:nvPr/>
        </p:nvSpPr>
        <p:spPr>
          <a:xfrm>
            <a:off x="867095" y="1753715"/>
            <a:ext cx="10938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교호개혁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683C46E2-C475-4FB5-BE7F-21B29E733229}"/>
              </a:ext>
            </a:extLst>
          </p:cNvPr>
          <p:cNvSpPr/>
          <p:nvPr/>
        </p:nvSpPr>
        <p:spPr>
          <a:xfrm>
            <a:off x="861414" y="5366598"/>
            <a:ext cx="10938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덴포개혁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5A7A57B3-1892-4928-A937-097549531FCA}"/>
              </a:ext>
            </a:extLst>
          </p:cNvPr>
          <p:cNvGrpSpPr/>
          <p:nvPr/>
        </p:nvGrpSpPr>
        <p:grpSpPr>
          <a:xfrm>
            <a:off x="1321678" y="2754646"/>
            <a:ext cx="215444" cy="191546"/>
            <a:chOff x="4367987" y="2389745"/>
            <a:chExt cx="283439" cy="252000"/>
          </a:xfrm>
        </p:grpSpPr>
        <p:sp>
          <p:nvSpPr>
            <p:cNvPr id="50" name="타원 49">
              <a:extLst>
                <a:ext uri="{FF2B5EF4-FFF2-40B4-BE49-F238E27FC236}">
                  <a16:creationId xmlns:a16="http://schemas.microsoft.com/office/drawing/2014/main" id="{304BCB58-BC0D-48E9-9EAC-1FF5B80AF79D}"/>
                </a:ext>
              </a:extLst>
            </p:cNvPr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26A78C58-46B6-4817-8021-51D43BF7CB02}"/>
                </a:ext>
              </a:extLst>
            </p:cNvPr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▶</a:t>
              </a:r>
              <a:endParaRPr kumimoji="0" lang="ko-KR" altLang="en-US" sz="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046CEF2D-CF78-4316-99F8-118A0789A859}"/>
              </a:ext>
            </a:extLst>
          </p:cNvPr>
          <p:cNvGrpSpPr/>
          <p:nvPr/>
        </p:nvGrpSpPr>
        <p:grpSpPr>
          <a:xfrm>
            <a:off x="1321678" y="4574691"/>
            <a:ext cx="215444" cy="191546"/>
            <a:chOff x="4367987" y="2389745"/>
            <a:chExt cx="283439" cy="252000"/>
          </a:xfrm>
        </p:grpSpPr>
        <p:sp>
          <p:nvSpPr>
            <p:cNvPr id="53" name="타원 52">
              <a:extLst>
                <a:ext uri="{FF2B5EF4-FFF2-40B4-BE49-F238E27FC236}">
                  <a16:creationId xmlns:a16="http://schemas.microsoft.com/office/drawing/2014/main" id="{5FE69836-6153-42BD-B977-896676712BA1}"/>
                </a:ext>
              </a:extLst>
            </p:cNvPr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E9ECD533-8736-4324-BD04-332C68EC30A6}"/>
                </a:ext>
              </a:extLst>
            </p:cNvPr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▶</a:t>
              </a:r>
              <a:endParaRPr kumimoji="0" lang="ko-KR" altLang="en-US" sz="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3" name="양쪽 모서리가 둥근 사각형 37">
            <a:extLst>
              <a:ext uri="{FF2B5EF4-FFF2-40B4-BE49-F238E27FC236}">
                <a16:creationId xmlns:a16="http://schemas.microsoft.com/office/drawing/2014/main" id="{CAB7CA81-7F93-4053-8E79-096EDF5F7252}"/>
              </a:ext>
            </a:extLst>
          </p:cNvPr>
          <p:cNvSpPr/>
          <p:nvPr/>
        </p:nvSpPr>
        <p:spPr>
          <a:xfrm>
            <a:off x="2844798" y="1030305"/>
            <a:ext cx="2926364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영상 자료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D5B959B-89CA-4EFF-B867-B425A5652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373" y="1987866"/>
            <a:ext cx="5578679" cy="31380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" name="직사각형 34">
            <a:hlinkClick r:id="rId4"/>
            <a:extLst>
              <a:ext uri="{FF2B5EF4-FFF2-40B4-BE49-F238E27FC236}">
                <a16:creationId xmlns:a16="http://schemas.microsoft.com/office/drawing/2014/main" id="{7847EFC9-B6B8-422B-99FA-73747E1CDD2F}"/>
              </a:ext>
            </a:extLst>
          </p:cNvPr>
          <p:cNvSpPr/>
          <p:nvPr/>
        </p:nvSpPr>
        <p:spPr>
          <a:xfrm>
            <a:off x="4713578" y="5696000"/>
            <a:ext cx="51016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https://www.youtube.com/watch?v=zydpa71dk2A</a:t>
            </a:r>
          </a:p>
        </p:txBody>
      </p:sp>
      <p:sp>
        <p:nvSpPr>
          <p:cNvPr id="4" name="이등변 삼각형 3">
            <a:extLst>
              <a:ext uri="{FF2B5EF4-FFF2-40B4-BE49-F238E27FC236}">
                <a16:creationId xmlns:a16="http://schemas.microsoft.com/office/drawing/2014/main" id="{17B43626-596D-4FC2-860A-5779A3B0D731}"/>
              </a:ext>
            </a:extLst>
          </p:cNvPr>
          <p:cNvSpPr/>
          <p:nvPr/>
        </p:nvSpPr>
        <p:spPr>
          <a:xfrm rot="5400000">
            <a:off x="6652471" y="2943428"/>
            <a:ext cx="1348622" cy="1162605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486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:a16="http://schemas.microsoft.com/office/drawing/2014/main" id="{3E80656F-FC8C-44AC-95ED-9A769960FB8B}"/>
              </a:ext>
            </a:extLst>
          </p:cNvPr>
          <p:cNvSpPr/>
          <p:nvPr/>
        </p:nvSpPr>
        <p:spPr>
          <a:xfrm>
            <a:off x="5537192" y="722489"/>
            <a:ext cx="11176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0" cap="none" spc="0" normalizeH="0" baseline="0" noProof="0" dirty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출처</a:t>
            </a:r>
            <a:endParaRPr kumimoji="0" lang="en-US" altLang="ko-KR" sz="4400" b="1" i="0" u="none" strike="noStrike" kern="0" cap="none" spc="0" normalizeH="0" baseline="0" noProof="0" dirty="0">
              <a:ln w="3175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B3F713FD-86FE-422A-A8AF-2DDB3558CB49}"/>
              </a:ext>
            </a:extLst>
          </p:cNvPr>
          <p:cNvSpPr txBox="1">
            <a:spLocks/>
          </p:cNvSpPr>
          <p:nvPr/>
        </p:nvSpPr>
        <p:spPr>
          <a:xfrm>
            <a:off x="838199" y="250666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otum"/>
                <a:ea typeface="배달의민족 주아" panose="02020603020101020101" pitchFamily="18" charset="-127"/>
                <a:cs typeface="+mn-cs"/>
              </a:rPr>
              <a:t>[</a:t>
            </a: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otum"/>
                <a:ea typeface="배달의민족 주아" panose="02020603020101020101" pitchFamily="18" charset="-127"/>
                <a:cs typeface="+mn-cs"/>
              </a:rPr>
              <a:t>출처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otum"/>
                <a:ea typeface="배달의민족 주아" panose="02020603020101020101" pitchFamily="18" charset="-127"/>
                <a:cs typeface="+mn-cs"/>
              </a:rPr>
              <a:t>]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otum"/>
                <a:ea typeface="배달의민족 주아" panose="02020603020101020101" pitchFamily="18" charset="-127"/>
                <a:cs typeface="+mn-cs"/>
              </a:rPr>
              <a:t> </a:t>
            </a:r>
            <a:r>
              <a:rPr kumimoji="0" lang="ko-KR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otum"/>
                <a:ea typeface="배달의민족 주아" panose="02020603020101020101" pitchFamily="18" charset="-127"/>
                <a:cs typeface="+mn-cs"/>
                <a:hlinkClick r:id="rId3"/>
              </a:rPr>
              <a:t>막번체제의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otum"/>
                <a:ea typeface="배달의민족 주아" panose="02020603020101020101" pitchFamily="18" charset="-127"/>
                <a:cs typeface="+mn-cs"/>
                <a:hlinkClick r:id="rId3"/>
              </a:rPr>
              <a:t> 동요와 교호 개혁 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otum"/>
                <a:ea typeface="배달의민족 주아" panose="02020603020101020101" pitchFamily="18" charset="-127"/>
                <a:cs typeface="+mn-cs"/>
                <a:hlinkClick r:id="rId3"/>
              </a:rPr>
              <a:t>- 3.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otum"/>
                <a:ea typeface="배달의민족 주아" panose="02020603020101020101" pitchFamily="18" charset="-127"/>
                <a:cs typeface="+mn-cs"/>
                <a:hlinkClick r:id="rId3"/>
              </a:rPr>
              <a:t>교호 개혁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Dotum"/>
              <a:ea typeface="배달의민족 주아" panose="0202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otum"/>
                <a:ea typeface="배달의민족 주아" panose="02020603020101020101" pitchFamily="18" charset="-127"/>
                <a:cs typeface="+mn-cs"/>
              </a:rPr>
              <a:t>작성자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otum"/>
                <a:ea typeface="배달의민족 주아" panose="02020603020101020101" pitchFamily="18" charset="-127"/>
                <a:cs typeface="+mn-cs"/>
              </a:rPr>
              <a:t>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otum"/>
                <a:ea typeface="배달의민족 주아" panose="02020603020101020101" pitchFamily="18" charset="-127"/>
                <a:cs typeface="+mn-cs"/>
                <a:hlinkClick r:id="rId4"/>
              </a:rPr>
              <a:t>마침 </a:t>
            </a:r>
            <a:r>
              <a:rPr kumimoji="0" lang="ko-KR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otum"/>
                <a:ea typeface="배달의민족 주아" panose="02020603020101020101" pitchFamily="18" charset="-127"/>
                <a:cs typeface="+mn-cs"/>
                <a:hlinkClick r:id="rId4"/>
              </a:rPr>
              <a:t>다시스로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  <a:hlinkClick r:id="rId5"/>
              </a:rPr>
              <a:t>막번체제의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  <a:hlinkClick r:id="rId5"/>
              </a:rPr>
              <a:t> 쇠퇴와 </a:t>
            </a:r>
            <a:r>
              <a:rPr kumimoji="0" lang="ko-KR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  <a:hlinkClick r:id="rId5"/>
              </a:rPr>
              <a:t>덴포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  <a:hlinkClick r:id="rId5"/>
              </a:rPr>
              <a:t> 개혁 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  <a:hlinkClick r:id="rId5"/>
              </a:rPr>
              <a:t>- 2.</a:t>
            </a:r>
            <a:r>
              <a:rPr kumimoji="0" lang="ko-KR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  <a:hlinkClick r:id="rId5"/>
              </a:rPr>
              <a:t>덴포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  <a:hlinkClick r:id="rId5"/>
              </a:rPr>
              <a:t> 개혁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작성자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  <a:hlinkClick r:id="rId4"/>
              </a:rPr>
              <a:t>마침 </a:t>
            </a:r>
            <a:r>
              <a:rPr kumimoji="0" lang="ko-KR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  <a:hlinkClick r:id="rId4"/>
              </a:rPr>
              <a:t>다시스로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Dotum"/>
              <a:ea typeface="배달의민족 주아" panose="02020603020101020101" pitchFamily="18" charset="-127"/>
              <a:cs typeface="+mn-cs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575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8849D4E3-0192-4F4C-A48E-60CAAB1696FA}"/>
              </a:ext>
            </a:extLst>
          </p:cNvPr>
          <p:cNvSpPr/>
          <p:nvPr/>
        </p:nvSpPr>
        <p:spPr>
          <a:xfrm>
            <a:off x="5605765" y="1333850"/>
            <a:ext cx="5669039" cy="4833908"/>
          </a:xfrm>
          <a:prstGeom prst="roundRect">
            <a:avLst/>
          </a:prstGeom>
          <a:solidFill>
            <a:srgbClr val="FBE2E2"/>
          </a:solidFill>
          <a:ln>
            <a:solidFill>
              <a:srgbClr val="EA59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E80656F-FC8C-44AC-95ED-9A769960FB8B}"/>
              </a:ext>
            </a:extLst>
          </p:cNvPr>
          <p:cNvSpPr/>
          <p:nvPr/>
        </p:nvSpPr>
        <p:spPr>
          <a:xfrm>
            <a:off x="4931437" y="564409"/>
            <a:ext cx="10983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0" cap="none" spc="0" normalizeH="0" baseline="0" noProof="0" dirty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목차</a:t>
            </a:r>
            <a:endParaRPr kumimoji="0" lang="en-US" altLang="ko-KR" sz="4400" b="1" i="0" u="none" strike="noStrike" kern="0" cap="none" spc="0" normalizeH="0" baseline="0" noProof="0" dirty="0">
              <a:ln w="3175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5DD3D1E9-712B-47A9-A93C-5770C7768820}"/>
              </a:ext>
            </a:extLst>
          </p:cNvPr>
          <p:cNvSpPr/>
          <p:nvPr/>
        </p:nvSpPr>
        <p:spPr>
          <a:xfrm>
            <a:off x="6249830" y="2258087"/>
            <a:ext cx="46158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1. 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막부 재정의 재건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2. 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물가정책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3. 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행정제도 및 법제의 정비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4. 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풍속의 교정과 실학의 장려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pic>
        <p:nvPicPr>
          <p:cNvPr id="1030" name="Picture 6" descr="upload.wikimedia.org/wikipedia/commons/thumb/b/...">
            <a:extLst>
              <a:ext uri="{FF2B5EF4-FFF2-40B4-BE49-F238E27FC236}">
                <a16:creationId xmlns:a16="http://schemas.microsoft.com/office/drawing/2014/main" id="{8BEDBB86-C79F-4EC3-BE4B-0AC7E3636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4783">
            <a:off x="488985" y="1339076"/>
            <a:ext cx="3143250" cy="1552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자유형 5">
            <a:extLst>
              <a:ext uri="{FF2B5EF4-FFF2-40B4-BE49-F238E27FC236}">
                <a16:creationId xmlns:a16="http://schemas.microsoft.com/office/drawing/2014/main" id="{996FBBAD-F4AD-48B6-8EF0-AD7D19D26491}"/>
              </a:ext>
            </a:extLst>
          </p:cNvPr>
          <p:cNvSpPr/>
          <p:nvPr/>
        </p:nvSpPr>
        <p:spPr>
          <a:xfrm>
            <a:off x="1763546" y="2565243"/>
            <a:ext cx="2018526" cy="522512"/>
          </a:xfrm>
          <a:custGeom>
            <a:avLst/>
            <a:gdLst>
              <a:gd name="connsiteX0" fmla="*/ 1009263 w 2018526"/>
              <a:gd name="connsiteY0" fmla="*/ 0 h 522512"/>
              <a:gd name="connsiteX1" fmla="*/ 1964757 w 2018526"/>
              <a:gd name="connsiteY1" fmla="*/ 450608 h 522512"/>
              <a:gd name="connsiteX2" fmla="*/ 2018526 w 2018526"/>
              <a:gd name="connsiteY2" fmla="*/ 522512 h 522512"/>
              <a:gd name="connsiteX3" fmla="*/ 0 w 2018526"/>
              <a:gd name="connsiteY3" fmla="*/ 522512 h 522512"/>
              <a:gd name="connsiteX4" fmla="*/ 53769 w 2018526"/>
              <a:gd name="connsiteY4" fmla="*/ 450608 h 522512"/>
              <a:gd name="connsiteX5" fmla="*/ 1009263 w 2018526"/>
              <a:gd name="connsiteY5" fmla="*/ 0 h 5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8526" h="522512">
                <a:moveTo>
                  <a:pt x="1009263" y="0"/>
                </a:moveTo>
                <a:cubicBezTo>
                  <a:pt x="1393938" y="0"/>
                  <a:pt x="1737644" y="175410"/>
                  <a:pt x="1964757" y="450608"/>
                </a:cubicBezTo>
                <a:lnTo>
                  <a:pt x="2018526" y="522512"/>
                </a:lnTo>
                <a:lnTo>
                  <a:pt x="0" y="522512"/>
                </a:lnTo>
                <a:lnTo>
                  <a:pt x="53769" y="450608"/>
                </a:lnTo>
                <a:cubicBezTo>
                  <a:pt x="280882" y="175410"/>
                  <a:pt x="624588" y="0"/>
                  <a:pt x="1009263" y="0"/>
                </a:cubicBezTo>
                <a:close/>
              </a:path>
            </a:pathLst>
          </a:custGeom>
          <a:solidFill>
            <a:srgbClr val="F3929F"/>
          </a:solidFill>
          <a:ln>
            <a:solidFill>
              <a:srgbClr val="F392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52" name="자유형 6">
            <a:extLst>
              <a:ext uri="{FF2B5EF4-FFF2-40B4-BE49-F238E27FC236}">
                <a16:creationId xmlns:a16="http://schemas.microsoft.com/office/drawing/2014/main" id="{4F9205E1-36D9-458E-893F-4E1375703272}"/>
              </a:ext>
            </a:extLst>
          </p:cNvPr>
          <p:cNvSpPr/>
          <p:nvPr/>
        </p:nvSpPr>
        <p:spPr>
          <a:xfrm>
            <a:off x="1534559" y="3087755"/>
            <a:ext cx="2476500" cy="1953988"/>
          </a:xfrm>
          <a:custGeom>
            <a:avLst/>
            <a:gdLst>
              <a:gd name="connsiteX0" fmla="*/ 228987 w 2476500"/>
              <a:gd name="connsiteY0" fmla="*/ 0 h 1953988"/>
              <a:gd name="connsiteX1" fmla="*/ 2247513 w 2476500"/>
              <a:gd name="connsiteY1" fmla="*/ 0 h 1953988"/>
              <a:gd name="connsiteX2" fmla="*/ 2265026 w 2476500"/>
              <a:gd name="connsiteY2" fmla="*/ 23420 h 1953988"/>
              <a:gd name="connsiteX3" fmla="*/ 2476500 w 2476500"/>
              <a:gd name="connsiteY3" fmla="*/ 715738 h 1953988"/>
              <a:gd name="connsiteX4" fmla="*/ 1238250 w 2476500"/>
              <a:gd name="connsiteY4" fmla="*/ 1953988 h 1953988"/>
              <a:gd name="connsiteX5" fmla="*/ 0 w 2476500"/>
              <a:gd name="connsiteY5" fmla="*/ 715738 h 1953988"/>
              <a:gd name="connsiteX6" fmla="*/ 211474 w 2476500"/>
              <a:gd name="connsiteY6" fmla="*/ 23420 h 1953988"/>
              <a:gd name="connsiteX7" fmla="*/ 228987 w 2476500"/>
              <a:gd name="connsiteY7" fmla="*/ 0 h 1953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6500" h="1953988">
                <a:moveTo>
                  <a:pt x="228987" y="0"/>
                </a:moveTo>
                <a:lnTo>
                  <a:pt x="2247513" y="0"/>
                </a:lnTo>
                <a:lnTo>
                  <a:pt x="2265026" y="23420"/>
                </a:lnTo>
                <a:cubicBezTo>
                  <a:pt x="2398540" y="221047"/>
                  <a:pt x="2476500" y="459288"/>
                  <a:pt x="2476500" y="715738"/>
                </a:cubicBezTo>
                <a:cubicBezTo>
                  <a:pt x="2476500" y="1399605"/>
                  <a:pt x="1922117" y="1953988"/>
                  <a:pt x="1238250" y="1953988"/>
                </a:cubicBezTo>
                <a:cubicBezTo>
                  <a:pt x="554383" y="1953988"/>
                  <a:pt x="0" y="1399605"/>
                  <a:pt x="0" y="715738"/>
                </a:cubicBezTo>
                <a:cubicBezTo>
                  <a:pt x="0" y="459288"/>
                  <a:pt x="77960" y="221047"/>
                  <a:pt x="211474" y="23420"/>
                </a:cubicBezTo>
                <a:lnTo>
                  <a:pt x="228987" y="0"/>
                </a:lnTo>
                <a:close/>
              </a:path>
            </a:pathLst>
          </a:custGeom>
          <a:solidFill>
            <a:srgbClr val="FBE2E2"/>
          </a:solidFill>
          <a:ln>
            <a:solidFill>
              <a:srgbClr val="F392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교호 개혁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28280483-1E30-4699-A326-8D6E4E416160}"/>
              </a:ext>
            </a:extLst>
          </p:cNvPr>
          <p:cNvSpPr/>
          <p:nvPr/>
        </p:nvSpPr>
        <p:spPr>
          <a:xfrm>
            <a:off x="2304379" y="2699411"/>
            <a:ext cx="936860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98922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1" grpId="0" animBg="1"/>
      <p:bldP spid="52" grpId="0" animBg="1"/>
      <p:bldP spid="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:a16="http://schemas.microsoft.com/office/drawing/2014/main" id="{3E80656F-FC8C-44AC-95ED-9A769960FB8B}"/>
              </a:ext>
            </a:extLst>
          </p:cNvPr>
          <p:cNvSpPr/>
          <p:nvPr/>
        </p:nvSpPr>
        <p:spPr>
          <a:xfrm>
            <a:off x="4513991" y="3044279"/>
            <a:ext cx="25378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0">
              <a:defRPr/>
            </a:pPr>
            <a:r>
              <a:rPr lang="ko-KR" altLang="en-US" sz="4400" b="1" kern="0" dirty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감사합니다</a:t>
            </a:r>
            <a:endParaRPr lang="en-US" altLang="ko-KR" sz="4400" b="1" kern="0" dirty="0">
              <a:ln w="3175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9572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1651E3B-3E4C-470E-A88A-D18380FAF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67011">
            <a:off x="636526" y="1053909"/>
            <a:ext cx="3335704" cy="2688351"/>
          </a:xfrm>
          <a:prstGeom prst="rect">
            <a:avLst/>
          </a:prstGeom>
        </p:spPr>
      </p:pic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8849D4E3-0192-4F4C-A48E-60CAAB1696FA}"/>
              </a:ext>
            </a:extLst>
          </p:cNvPr>
          <p:cNvSpPr/>
          <p:nvPr/>
        </p:nvSpPr>
        <p:spPr>
          <a:xfrm>
            <a:off x="5605765" y="1333850"/>
            <a:ext cx="5669039" cy="4833908"/>
          </a:xfrm>
          <a:prstGeom prst="roundRect">
            <a:avLst/>
          </a:prstGeom>
          <a:solidFill>
            <a:srgbClr val="FBE2E2"/>
          </a:solidFill>
          <a:ln>
            <a:solidFill>
              <a:srgbClr val="EA59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E80656F-FC8C-44AC-95ED-9A769960FB8B}"/>
              </a:ext>
            </a:extLst>
          </p:cNvPr>
          <p:cNvSpPr/>
          <p:nvPr/>
        </p:nvSpPr>
        <p:spPr>
          <a:xfrm>
            <a:off x="4931437" y="564409"/>
            <a:ext cx="10983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0" cap="none" spc="0" normalizeH="0" baseline="0" noProof="0" dirty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목차</a:t>
            </a:r>
            <a:endParaRPr kumimoji="0" lang="en-US" altLang="ko-KR" sz="4400" b="1" i="0" u="none" strike="noStrike" kern="0" cap="none" spc="0" normalizeH="0" baseline="0" noProof="0" dirty="0">
              <a:ln w="3175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5DD3D1E9-712B-47A9-A93C-5770C7768820}"/>
              </a:ext>
            </a:extLst>
          </p:cNvPr>
          <p:cNvSpPr/>
          <p:nvPr/>
        </p:nvSpPr>
        <p:spPr>
          <a:xfrm>
            <a:off x="6096000" y="1519424"/>
            <a:ext cx="489442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1. </a:t>
            </a:r>
            <a:r>
              <a:rPr kumimoji="0" lang="ko-KR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마쓰다이라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 </a:t>
            </a:r>
            <a:r>
              <a:rPr kumimoji="0" lang="ko-KR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사다노부의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 등장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2. 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농촌 재건 정책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3. 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경제정책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4. 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풍속과 언론의 통제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5. 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사상의 통제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6. 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개혁의 좌절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51" name="자유형 5">
            <a:extLst>
              <a:ext uri="{FF2B5EF4-FFF2-40B4-BE49-F238E27FC236}">
                <a16:creationId xmlns:a16="http://schemas.microsoft.com/office/drawing/2014/main" id="{996FBBAD-F4AD-48B6-8EF0-AD7D19D26491}"/>
              </a:ext>
            </a:extLst>
          </p:cNvPr>
          <p:cNvSpPr/>
          <p:nvPr/>
        </p:nvSpPr>
        <p:spPr>
          <a:xfrm>
            <a:off x="1763546" y="2565243"/>
            <a:ext cx="2018526" cy="522512"/>
          </a:xfrm>
          <a:custGeom>
            <a:avLst/>
            <a:gdLst>
              <a:gd name="connsiteX0" fmla="*/ 1009263 w 2018526"/>
              <a:gd name="connsiteY0" fmla="*/ 0 h 522512"/>
              <a:gd name="connsiteX1" fmla="*/ 1964757 w 2018526"/>
              <a:gd name="connsiteY1" fmla="*/ 450608 h 522512"/>
              <a:gd name="connsiteX2" fmla="*/ 2018526 w 2018526"/>
              <a:gd name="connsiteY2" fmla="*/ 522512 h 522512"/>
              <a:gd name="connsiteX3" fmla="*/ 0 w 2018526"/>
              <a:gd name="connsiteY3" fmla="*/ 522512 h 522512"/>
              <a:gd name="connsiteX4" fmla="*/ 53769 w 2018526"/>
              <a:gd name="connsiteY4" fmla="*/ 450608 h 522512"/>
              <a:gd name="connsiteX5" fmla="*/ 1009263 w 2018526"/>
              <a:gd name="connsiteY5" fmla="*/ 0 h 5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8526" h="522512">
                <a:moveTo>
                  <a:pt x="1009263" y="0"/>
                </a:moveTo>
                <a:cubicBezTo>
                  <a:pt x="1393938" y="0"/>
                  <a:pt x="1737644" y="175410"/>
                  <a:pt x="1964757" y="450608"/>
                </a:cubicBezTo>
                <a:lnTo>
                  <a:pt x="2018526" y="522512"/>
                </a:lnTo>
                <a:lnTo>
                  <a:pt x="0" y="522512"/>
                </a:lnTo>
                <a:lnTo>
                  <a:pt x="53769" y="450608"/>
                </a:lnTo>
                <a:cubicBezTo>
                  <a:pt x="280882" y="175410"/>
                  <a:pt x="624588" y="0"/>
                  <a:pt x="1009263" y="0"/>
                </a:cubicBezTo>
                <a:close/>
              </a:path>
            </a:pathLst>
          </a:custGeom>
          <a:solidFill>
            <a:srgbClr val="F3929F"/>
          </a:solidFill>
          <a:ln>
            <a:solidFill>
              <a:srgbClr val="F392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52" name="자유형 6">
            <a:extLst>
              <a:ext uri="{FF2B5EF4-FFF2-40B4-BE49-F238E27FC236}">
                <a16:creationId xmlns:a16="http://schemas.microsoft.com/office/drawing/2014/main" id="{4F9205E1-36D9-458E-893F-4E1375703272}"/>
              </a:ext>
            </a:extLst>
          </p:cNvPr>
          <p:cNvSpPr/>
          <p:nvPr/>
        </p:nvSpPr>
        <p:spPr>
          <a:xfrm>
            <a:off x="1534559" y="3087755"/>
            <a:ext cx="2476500" cy="1953988"/>
          </a:xfrm>
          <a:custGeom>
            <a:avLst/>
            <a:gdLst>
              <a:gd name="connsiteX0" fmla="*/ 228987 w 2476500"/>
              <a:gd name="connsiteY0" fmla="*/ 0 h 1953988"/>
              <a:gd name="connsiteX1" fmla="*/ 2247513 w 2476500"/>
              <a:gd name="connsiteY1" fmla="*/ 0 h 1953988"/>
              <a:gd name="connsiteX2" fmla="*/ 2265026 w 2476500"/>
              <a:gd name="connsiteY2" fmla="*/ 23420 h 1953988"/>
              <a:gd name="connsiteX3" fmla="*/ 2476500 w 2476500"/>
              <a:gd name="connsiteY3" fmla="*/ 715738 h 1953988"/>
              <a:gd name="connsiteX4" fmla="*/ 1238250 w 2476500"/>
              <a:gd name="connsiteY4" fmla="*/ 1953988 h 1953988"/>
              <a:gd name="connsiteX5" fmla="*/ 0 w 2476500"/>
              <a:gd name="connsiteY5" fmla="*/ 715738 h 1953988"/>
              <a:gd name="connsiteX6" fmla="*/ 211474 w 2476500"/>
              <a:gd name="connsiteY6" fmla="*/ 23420 h 1953988"/>
              <a:gd name="connsiteX7" fmla="*/ 228987 w 2476500"/>
              <a:gd name="connsiteY7" fmla="*/ 0 h 1953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6500" h="1953988">
                <a:moveTo>
                  <a:pt x="228987" y="0"/>
                </a:moveTo>
                <a:lnTo>
                  <a:pt x="2247513" y="0"/>
                </a:lnTo>
                <a:lnTo>
                  <a:pt x="2265026" y="23420"/>
                </a:lnTo>
                <a:cubicBezTo>
                  <a:pt x="2398540" y="221047"/>
                  <a:pt x="2476500" y="459288"/>
                  <a:pt x="2476500" y="715738"/>
                </a:cubicBezTo>
                <a:cubicBezTo>
                  <a:pt x="2476500" y="1399605"/>
                  <a:pt x="1922117" y="1953988"/>
                  <a:pt x="1238250" y="1953988"/>
                </a:cubicBezTo>
                <a:cubicBezTo>
                  <a:pt x="554383" y="1953988"/>
                  <a:pt x="0" y="1399605"/>
                  <a:pt x="0" y="715738"/>
                </a:cubicBezTo>
                <a:cubicBezTo>
                  <a:pt x="0" y="459288"/>
                  <a:pt x="77960" y="221047"/>
                  <a:pt x="211474" y="23420"/>
                </a:cubicBezTo>
                <a:lnTo>
                  <a:pt x="228987" y="0"/>
                </a:lnTo>
                <a:close/>
              </a:path>
            </a:pathLst>
          </a:custGeom>
          <a:solidFill>
            <a:srgbClr val="FBE2E2"/>
          </a:solidFill>
          <a:ln>
            <a:solidFill>
              <a:srgbClr val="F392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간세이 개혁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28280483-1E30-4699-A326-8D6E4E416160}"/>
              </a:ext>
            </a:extLst>
          </p:cNvPr>
          <p:cNvSpPr/>
          <p:nvPr/>
        </p:nvSpPr>
        <p:spPr>
          <a:xfrm>
            <a:off x="2304379" y="2699411"/>
            <a:ext cx="936860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80302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1" grpId="0" animBg="1"/>
      <p:bldP spid="52" grpId="0" animBg="1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일본의 근세사 ③ : 에도 후기 150년간의 암흑기, 끔찍한 대기근, 개혁의 실패 : 네이버 블로그">
            <a:extLst>
              <a:ext uri="{FF2B5EF4-FFF2-40B4-BE49-F238E27FC236}">
                <a16:creationId xmlns:a16="http://schemas.microsoft.com/office/drawing/2014/main" id="{BD483C7A-0211-4AE7-AE18-83BD06F34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1402">
            <a:off x="359442" y="985936"/>
            <a:ext cx="3427854" cy="2193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8849D4E3-0192-4F4C-A48E-60CAAB1696FA}"/>
              </a:ext>
            </a:extLst>
          </p:cNvPr>
          <p:cNvSpPr/>
          <p:nvPr/>
        </p:nvSpPr>
        <p:spPr>
          <a:xfrm>
            <a:off x="5605765" y="1333850"/>
            <a:ext cx="5669039" cy="4833908"/>
          </a:xfrm>
          <a:prstGeom prst="roundRect">
            <a:avLst/>
          </a:prstGeom>
          <a:solidFill>
            <a:srgbClr val="FBE2E2"/>
          </a:solidFill>
          <a:ln>
            <a:solidFill>
              <a:srgbClr val="EA59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E80656F-FC8C-44AC-95ED-9A769960FB8B}"/>
              </a:ext>
            </a:extLst>
          </p:cNvPr>
          <p:cNvSpPr/>
          <p:nvPr/>
        </p:nvSpPr>
        <p:spPr>
          <a:xfrm>
            <a:off x="4931437" y="564409"/>
            <a:ext cx="10983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0" cap="none" spc="0" normalizeH="0" baseline="0" noProof="0" dirty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목차</a:t>
            </a:r>
            <a:endParaRPr kumimoji="0" lang="en-US" altLang="ko-KR" sz="4400" b="1" i="0" u="none" strike="noStrike" kern="0" cap="none" spc="0" normalizeH="0" baseline="0" noProof="0" dirty="0">
              <a:ln w="3175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5DD3D1E9-712B-47A9-A93C-5770C7768820}"/>
              </a:ext>
            </a:extLst>
          </p:cNvPr>
          <p:cNvSpPr/>
          <p:nvPr/>
        </p:nvSpPr>
        <p:spPr>
          <a:xfrm>
            <a:off x="6132384" y="2477904"/>
            <a:ext cx="4615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1. 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경제 정책</a:t>
            </a: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2. 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생활과 풍속의 통제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3. 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급진적인 개혁 처방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51" name="자유형 5">
            <a:extLst>
              <a:ext uri="{FF2B5EF4-FFF2-40B4-BE49-F238E27FC236}">
                <a16:creationId xmlns:a16="http://schemas.microsoft.com/office/drawing/2014/main" id="{996FBBAD-F4AD-48B6-8EF0-AD7D19D26491}"/>
              </a:ext>
            </a:extLst>
          </p:cNvPr>
          <p:cNvSpPr/>
          <p:nvPr/>
        </p:nvSpPr>
        <p:spPr>
          <a:xfrm>
            <a:off x="1763546" y="2565243"/>
            <a:ext cx="2018526" cy="522512"/>
          </a:xfrm>
          <a:custGeom>
            <a:avLst/>
            <a:gdLst>
              <a:gd name="connsiteX0" fmla="*/ 1009263 w 2018526"/>
              <a:gd name="connsiteY0" fmla="*/ 0 h 522512"/>
              <a:gd name="connsiteX1" fmla="*/ 1964757 w 2018526"/>
              <a:gd name="connsiteY1" fmla="*/ 450608 h 522512"/>
              <a:gd name="connsiteX2" fmla="*/ 2018526 w 2018526"/>
              <a:gd name="connsiteY2" fmla="*/ 522512 h 522512"/>
              <a:gd name="connsiteX3" fmla="*/ 0 w 2018526"/>
              <a:gd name="connsiteY3" fmla="*/ 522512 h 522512"/>
              <a:gd name="connsiteX4" fmla="*/ 53769 w 2018526"/>
              <a:gd name="connsiteY4" fmla="*/ 450608 h 522512"/>
              <a:gd name="connsiteX5" fmla="*/ 1009263 w 2018526"/>
              <a:gd name="connsiteY5" fmla="*/ 0 h 5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8526" h="522512">
                <a:moveTo>
                  <a:pt x="1009263" y="0"/>
                </a:moveTo>
                <a:cubicBezTo>
                  <a:pt x="1393938" y="0"/>
                  <a:pt x="1737644" y="175410"/>
                  <a:pt x="1964757" y="450608"/>
                </a:cubicBezTo>
                <a:lnTo>
                  <a:pt x="2018526" y="522512"/>
                </a:lnTo>
                <a:lnTo>
                  <a:pt x="0" y="522512"/>
                </a:lnTo>
                <a:lnTo>
                  <a:pt x="53769" y="450608"/>
                </a:lnTo>
                <a:cubicBezTo>
                  <a:pt x="280882" y="175410"/>
                  <a:pt x="624588" y="0"/>
                  <a:pt x="1009263" y="0"/>
                </a:cubicBezTo>
                <a:close/>
              </a:path>
            </a:pathLst>
          </a:custGeom>
          <a:solidFill>
            <a:srgbClr val="F3929F"/>
          </a:solidFill>
          <a:ln>
            <a:solidFill>
              <a:srgbClr val="F392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52" name="자유형 6">
            <a:extLst>
              <a:ext uri="{FF2B5EF4-FFF2-40B4-BE49-F238E27FC236}">
                <a16:creationId xmlns:a16="http://schemas.microsoft.com/office/drawing/2014/main" id="{4F9205E1-36D9-458E-893F-4E1375703272}"/>
              </a:ext>
            </a:extLst>
          </p:cNvPr>
          <p:cNvSpPr/>
          <p:nvPr/>
        </p:nvSpPr>
        <p:spPr>
          <a:xfrm>
            <a:off x="1534559" y="3087755"/>
            <a:ext cx="2476500" cy="1953988"/>
          </a:xfrm>
          <a:custGeom>
            <a:avLst/>
            <a:gdLst>
              <a:gd name="connsiteX0" fmla="*/ 228987 w 2476500"/>
              <a:gd name="connsiteY0" fmla="*/ 0 h 1953988"/>
              <a:gd name="connsiteX1" fmla="*/ 2247513 w 2476500"/>
              <a:gd name="connsiteY1" fmla="*/ 0 h 1953988"/>
              <a:gd name="connsiteX2" fmla="*/ 2265026 w 2476500"/>
              <a:gd name="connsiteY2" fmla="*/ 23420 h 1953988"/>
              <a:gd name="connsiteX3" fmla="*/ 2476500 w 2476500"/>
              <a:gd name="connsiteY3" fmla="*/ 715738 h 1953988"/>
              <a:gd name="connsiteX4" fmla="*/ 1238250 w 2476500"/>
              <a:gd name="connsiteY4" fmla="*/ 1953988 h 1953988"/>
              <a:gd name="connsiteX5" fmla="*/ 0 w 2476500"/>
              <a:gd name="connsiteY5" fmla="*/ 715738 h 1953988"/>
              <a:gd name="connsiteX6" fmla="*/ 211474 w 2476500"/>
              <a:gd name="connsiteY6" fmla="*/ 23420 h 1953988"/>
              <a:gd name="connsiteX7" fmla="*/ 228987 w 2476500"/>
              <a:gd name="connsiteY7" fmla="*/ 0 h 1953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6500" h="1953988">
                <a:moveTo>
                  <a:pt x="228987" y="0"/>
                </a:moveTo>
                <a:lnTo>
                  <a:pt x="2247513" y="0"/>
                </a:lnTo>
                <a:lnTo>
                  <a:pt x="2265026" y="23420"/>
                </a:lnTo>
                <a:cubicBezTo>
                  <a:pt x="2398540" y="221047"/>
                  <a:pt x="2476500" y="459288"/>
                  <a:pt x="2476500" y="715738"/>
                </a:cubicBezTo>
                <a:cubicBezTo>
                  <a:pt x="2476500" y="1399605"/>
                  <a:pt x="1922117" y="1953988"/>
                  <a:pt x="1238250" y="1953988"/>
                </a:cubicBezTo>
                <a:cubicBezTo>
                  <a:pt x="554383" y="1953988"/>
                  <a:pt x="0" y="1399605"/>
                  <a:pt x="0" y="715738"/>
                </a:cubicBezTo>
                <a:cubicBezTo>
                  <a:pt x="0" y="459288"/>
                  <a:pt x="77960" y="221047"/>
                  <a:pt x="211474" y="23420"/>
                </a:cubicBezTo>
                <a:lnTo>
                  <a:pt x="228987" y="0"/>
                </a:lnTo>
                <a:close/>
              </a:path>
            </a:pathLst>
          </a:custGeom>
          <a:solidFill>
            <a:srgbClr val="FBE2E2"/>
          </a:solidFill>
          <a:ln>
            <a:solidFill>
              <a:srgbClr val="F392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덴포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 개혁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28280483-1E30-4699-A326-8D6E4E416160}"/>
              </a:ext>
            </a:extLst>
          </p:cNvPr>
          <p:cNvSpPr/>
          <p:nvPr/>
        </p:nvSpPr>
        <p:spPr>
          <a:xfrm>
            <a:off x="2304379" y="2699411"/>
            <a:ext cx="936860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77978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1" grpId="0" animBg="1"/>
      <p:bldP spid="52" grpId="0" animBg="1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직사각형 39">
            <a:extLst>
              <a:ext uri="{FF2B5EF4-FFF2-40B4-BE49-F238E27FC236}">
                <a16:creationId xmlns:a16="http://schemas.microsoft.com/office/drawing/2014/main" id="{16226CB7-BF44-43C3-9C5E-3DAA33998806}"/>
              </a:ext>
            </a:extLst>
          </p:cNvPr>
          <p:cNvSpPr/>
          <p:nvPr/>
        </p:nvSpPr>
        <p:spPr>
          <a:xfrm>
            <a:off x="5047117" y="164193"/>
            <a:ext cx="21707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0">
              <a:defRPr/>
            </a:pPr>
            <a:r>
              <a:rPr lang="ko-KR" altLang="en-US" sz="4400" b="1" kern="0" dirty="0">
                <a:ln w="3175">
                  <a:noFill/>
                </a:ln>
                <a:solidFill>
                  <a:srgbClr val="9D3D2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교호</a:t>
            </a:r>
            <a:r>
              <a:rPr lang="en-US" altLang="ko-KR" sz="4400" b="1" kern="0" dirty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400" b="1" kern="0" dirty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개혁</a:t>
            </a:r>
            <a:endParaRPr lang="en-US" altLang="ko-KR" sz="4400" b="1" kern="0" dirty="0">
              <a:ln w="3175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42" name="양쪽 모서리가 둥근 사각형 1">
            <a:extLst>
              <a:ext uri="{FF2B5EF4-FFF2-40B4-BE49-F238E27FC236}">
                <a16:creationId xmlns:a16="http://schemas.microsoft.com/office/drawing/2014/main" id="{067C99BE-5BD0-42A9-8AAE-ADD335576005}"/>
              </a:ext>
            </a:extLst>
          </p:cNvPr>
          <p:cNvSpPr/>
          <p:nvPr/>
        </p:nvSpPr>
        <p:spPr>
          <a:xfrm>
            <a:off x="5094511" y="1019036"/>
            <a:ext cx="2237015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prstClr val="white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물가정책</a:t>
            </a:r>
            <a:endParaRPr lang="en-US" altLang="ko-KR" sz="1400" b="1" dirty="0">
              <a:solidFill>
                <a:prstClr val="white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43" name="양쪽 모서리가 둥근 사각형 21">
            <a:extLst>
              <a:ext uri="{FF2B5EF4-FFF2-40B4-BE49-F238E27FC236}">
                <a16:creationId xmlns:a16="http://schemas.microsoft.com/office/drawing/2014/main" id="{D0CA8A6A-FFA6-4A72-949D-6F7BE549DC58}"/>
              </a:ext>
            </a:extLst>
          </p:cNvPr>
          <p:cNvSpPr/>
          <p:nvPr/>
        </p:nvSpPr>
        <p:spPr>
          <a:xfrm>
            <a:off x="7429498" y="1019041"/>
            <a:ext cx="2073421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prstClr val="white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행정제도 및 법제의 정비</a:t>
            </a:r>
            <a:endParaRPr lang="en-US" altLang="ko-KR" sz="1400" b="1" dirty="0">
              <a:solidFill>
                <a:prstClr val="white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44" name="양쪽 모서리가 둥근 사각형 22">
            <a:extLst>
              <a:ext uri="{FF2B5EF4-FFF2-40B4-BE49-F238E27FC236}">
                <a16:creationId xmlns:a16="http://schemas.microsoft.com/office/drawing/2014/main" id="{0815B9B4-E5C4-46C1-9445-CE588B27DBCF}"/>
              </a:ext>
            </a:extLst>
          </p:cNvPr>
          <p:cNvSpPr/>
          <p:nvPr/>
        </p:nvSpPr>
        <p:spPr>
          <a:xfrm>
            <a:off x="9560376" y="1019041"/>
            <a:ext cx="2123621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prstClr val="white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풍속의 교정과 실학의 장려</a:t>
            </a:r>
            <a:endParaRPr lang="en-US" altLang="ko-KR" sz="1400" b="1" dirty="0">
              <a:solidFill>
                <a:prstClr val="white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45" name="양쪽 모서리가 둥근 사각형 37">
            <a:extLst>
              <a:ext uri="{FF2B5EF4-FFF2-40B4-BE49-F238E27FC236}">
                <a16:creationId xmlns:a16="http://schemas.microsoft.com/office/drawing/2014/main" id="{4F47E17F-DFEB-476F-98F8-CCDB286D1250}"/>
              </a:ext>
            </a:extLst>
          </p:cNvPr>
          <p:cNvSpPr/>
          <p:nvPr/>
        </p:nvSpPr>
        <p:spPr>
          <a:xfrm>
            <a:off x="2844797" y="1019036"/>
            <a:ext cx="2119087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BE2E2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rgbClr val="F84B5C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막부 재정의 재건</a:t>
            </a:r>
            <a:endParaRPr lang="en-US" altLang="ko-KR" sz="1400" b="1" dirty="0">
              <a:solidFill>
                <a:srgbClr val="F84B5C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9C5BD501-3995-4E05-A1FB-BB8E9BE354E9}"/>
              </a:ext>
            </a:extLst>
          </p:cNvPr>
          <p:cNvSpPr/>
          <p:nvPr/>
        </p:nvSpPr>
        <p:spPr>
          <a:xfrm>
            <a:off x="2844797" y="1476241"/>
            <a:ext cx="8839200" cy="4950322"/>
          </a:xfrm>
          <a:prstGeom prst="rect">
            <a:avLst/>
          </a:prstGeom>
          <a:solidFill>
            <a:srgbClr val="FBE2E2"/>
          </a:solidFill>
          <a:ln w="19050">
            <a:solidFill>
              <a:srgbClr val="F392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400" b="0" i="0" dirty="0">
              <a:solidFill>
                <a:srgbClr val="333333"/>
              </a:solidFill>
              <a:effectLst/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E99EB4BF-D22D-4354-89DB-29DCB3E487D0}"/>
              </a:ext>
            </a:extLst>
          </p:cNvPr>
          <p:cNvSpPr/>
          <p:nvPr/>
        </p:nvSpPr>
        <p:spPr>
          <a:xfrm>
            <a:off x="810312" y="3141325"/>
            <a:ext cx="1226814" cy="1226816"/>
          </a:xfrm>
          <a:prstGeom prst="ellipse">
            <a:avLst/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rgbClr val="3A3A3A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4681C799-9FE5-4D3A-BE47-DE4292D1583D}"/>
              </a:ext>
            </a:extLst>
          </p:cNvPr>
          <p:cNvSpPr/>
          <p:nvPr/>
        </p:nvSpPr>
        <p:spPr>
          <a:xfrm>
            <a:off x="861414" y="3587106"/>
            <a:ext cx="1093868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 err="1">
                <a:solidFill>
                  <a:srgbClr val="3A3A3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간세이개혁</a:t>
            </a:r>
            <a:endParaRPr lang="en-US" altLang="ko-KR" sz="1400" b="1" dirty="0">
              <a:solidFill>
                <a:srgbClr val="3A3A3A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52" name="타원 51">
            <a:extLst>
              <a:ext uri="{FF2B5EF4-FFF2-40B4-BE49-F238E27FC236}">
                <a16:creationId xmlns:a16="http://schemas.microsoft.com/office/drawing/2014/main" id="{AB4458FF-D725-47DD-A7F1-57F195AED5C2}"/>
              </a:ext>
            </a:extLst>
          </p:cNvPr>
          <p:cNvSpPr/>
          <p:nvPr/>
        </p:nvSpPr>
        <p:spPr>
          <a:xfrm>
            <a:off x="815993" y="1307934"/>
            <a:ext cx="1226814" cy="1226816"/>
          </a:xfrm>
          <a:prstGeom prst="ellipse">
            <a:avLst/>
          </a:prstGeom>
          <a:solidFill>
            <a:srgbClr val="FBE2E2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rgbClr val="3A3A3A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7410D186-176E-4C3D-9ED5-9161F74ED768}"/>
              </a:ext>
            </a:extLst>
          </p:cNvPr>
          <p:cNvSpPr/>
          <p:nvPr/>
        </p:nvSpPr>
        <p:spPr>
          <a:xfrm>
            <a:off x="867095" y="1753715"/>
            <a:ext cx="10938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>
                <a:solidFill>
                  <a:srgbClr val="3A3A3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교호개혁</a:t>
            </a:r>
            <a:endParaRPr lang="en-US" altLang="ko-KR" sz="1600" b="1" dirty="0">
              <a:solidFill>
                <a:srgbClr val="3A3A3A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57" name="타원 56">
            <a:extLst>
              <a:ext uri="{FF2B5EF4-FFF2-40B4-BE49-F238E27FC236}">
                <a16:creationId xmlns:a16="http://schemas.microsoft.com/office/drawing/2014/main" id="{904E522D-4FE0-4FC9-9B3C-6FEDB17247DB}"/>
              </a:ext>
            </a:extLst>
          </p:cNvPr>
          <p:cNvSpPr/>
          <p:nvPr/>
        </p:nvSpPr>
        <p:spPr>
          <a:xfrm>
            <a:off x="810312" y="4920817"/>
            <a:ext cx="1226814" cy="1226816"/>
          </a:xfrm>
          <a:prstGeom prst="ellipse">
            <a:avLst/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rgbClr val="3A3A3A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E5B4AC9C-02F3-478D-B47A-7440BA203426}"/>
              </a:ext>
            </a:extLst>
          </p:cNvPr>
          <p:cNvSpPr/>
          <p:nvPr/>
        </p:nvSpPr>
        <p:spPr>
          <a:xfrm>
            <a:off x="861414" y="5366598"/>
            <a:ext cx="10938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 err="1">
                <a:solidFill>
                  <a:srgbClr val="3A3A3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덴포개혁</a:t>
            </a:r>
            <a:endParaRPr lang="en-US" altLang="ko-KR" sz="1600" b="1" dirty="0">
              <a:solidFill>
                <a:srgbClr val="3A3A3A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59" name="Picture 2">
            <a:extLst>
              <a:ext uri="{FF2B5EF4-FFF2-40B4-BE49-F238E27FC236}">
                <a16:creationId xmlns:a16="http://schemas.microsoft.com/office/drawing/2014/main" id="{CA0A9CD8-8FAF-4CD8-BA72-0FDB835D2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099" y="1648279"/>
            <a:ext cx="2594057" cy="252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3BC6D974-2F79-4BF4-AEDF-BCF1772B1C85}"/>
              </a:ext>
            </a:extLst>
          </p:cNvPr>
          <p:cNvSpPr txBox="1"/>
          <p:nvPr/>
        </p:nvSpPr>
        <p:spPr>
          <a:xfrm>
            <a:off x="5802488" y="1648279"/>
            <a:ext cx="572346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o-KR" altLang="en-US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막부 재정의 재건</a:t>
            </a:r>
            <a:endParaRPr lang="en-US" altLang="ko-KR" dirty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lvl="0"/>
            <a:endParaRPr lang="en-US" altLang="ko-KR" dirty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lvl="0"/>
            <a:r>
              <a:rPr lang="en-US" altLang="ko-KR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1400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- 1722</a:t>
            </a:r>
            <a:r>
              <a:rPr lang="ko-KR" altLang="en-US" sz="1400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</a:t>
            </a:r>
            <a:r>
              <a:rPr lang="en-US" altLang="ko-KR" sz="1400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</a:t>
            </a:r>
            <a:r>
              <a:rPr lang="ko-KR" altLang="en-US" sz="1400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막부 재정이 바닥나</a:t>
            </a:r>
            <a:r>
              <a:rPr lang="en-US" altLang="ko-KR" sz="1400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 </a:t>
            </a:r>
            <a:r>
              <a:rPr lang="ko-KR" altLang="en-US" sz="1400" dirty="0" err="1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요시무네는</a:t>
            </a:r>
            <a:r>
              <a:rPr lang="ko-KR" altLang="en-US" sz="1400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1400" dirty="0" err="1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다이묘들에게</a:t>
            </a:r>
            <a:r>
              <a:rPr lang="ko-KR" altLang="en-US" sz="1400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미곡을 상납하도록 함</a:t>
            </a:r>
            <a:r>
              <a:rPr lang="en-US" altLang="ko-KR" sz="1400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 (1731</a:t>
            </a:r>
            <a:r>
              <a:rPr lang="ko-KR" altLang="en-US" sz="1400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년까지</a:t>
            </a:r>
            <a:r>
              <a:rPr lang="en-US" altLang="ko-KR" sz="1400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</a:p>
          <a:p>
            <a:pPr lvl="0"/>
            <a:r>
              <a:rPr lang="en-US" altLang="ko-KR" sz="1400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</a:t>
            </a:r>
            <a:r>
              <a:rPr lang="ko-KR" altLang="en-US" sz="1400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만석에 대해 </a:t>
            </a:r>
            <a:r>
              <a:rPr lang="en-US" altLang="ko-KR" sz="1400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100</a:t>
            </a:r>
            <a:r>
              <a:rPr lang="ko-KR" altLang="en-US" sz="1400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석씩 미곡을 상납</a:t>
            </a:r>
            <a:r>
              <a:rPr lang="en-US" altLang="ko-KR" sz="1400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r>
              <a:rPr lang="ko-KR" altLang="en-US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6ADD657-DC66-4442-88F4-4C9A3128F23A}"/>
              </a:ext>
            </a:extLst>
          </p:cNvPr>
          <p:cNvSpPr txBox="1"/>
          <p:nvPr/>
        </p:nvSpPr>
        <p:spPr>
          <a:xfrm>
            <a:off x="3026099" y="1672902"/>
            <a:ext cx="2776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요시무네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52F9DF3-FB26-4226-B91F-860A8AF0A683}"/>
              </a:ext>
            </a:extLst>
          </p:cNvPr>
          <p:cNvSpPr txBox="1"/>
          <p:nvPr/>
        </p:nvSpPr>
        <p:spPr>
          <a:xfrm>
            <a:off x="3026099" y="4552807"/>
            <a:ext cx="661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세율인상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–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막부의 재정개혁은 </a:t>
            </a:r>
            <a:r>
              <a:rPr lang="ko-KR" altLang="en-US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농민에대한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가혹한 수탈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9258EB-90CC-4256-BF5E-2988607FB0B2}"/>
              </a:ext>
            </a:extLst>
          </p:cNvPr>
          <p:cNvSpPr txBox="1"/>
          <p:nvPr/>
        </p:nvSpPr>
        <p:spPr>
          <a:xfrm>
            <a:off x="3026099" y="5105483"/>
            <a:ext cx="5802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신전개발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–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농민들 자발적 참여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x 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107" name="그룹 106">
            <a:extLst>
              <a:ext uri="{FF2B5EF4-FFF2-40B4-BE49-F238E27FC236}">
                <a16:creationId xmlns:a16="http://schemas.microsoft.com/office/drawing/2014/main" id="{B7917DCB-35A6-4C61-A3EE-A8DC5500FF6C}"/>
              </a:ext>
            </a:extLst>
          </p:cNvPr>
          <p:cNvGrpSpPr/>
          <p:nvPr/>
        </p:nvGrpSpPr>
        <p:grpSpPr>
          <a:xfrm>
            <a:off x="1321678" y="2754646"/>
            <a:ext cx="215444" cy="191546"/>
            <a:chOff x="4367987" y="2389745"/>
            <a:chExt cx="283439" cy="252000"/>
          </a:xfrm>
        </p:grpSpPr>
        <p:sp>
          <p:nvSpPr>
            <p:cNvPr id="108" name="타원 107">
              <a:extLst>
                <a:ext uri="{FF2B5EF4-FFF2-40B4-BE49-F238E27FC236}">
                  <a16:creationId xmlns:a16="http://schemas.microsoft.com/office/drawing/2014/main" id="{ED48A224-0E61-4A0D-A0AB-9CB9A1CD23EE}"/>
                </a:ext>
              </a:extLst>
            </p:cNvPr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109" name="직사각형 108">
              <a:extLst>
                <a:ext uri="{FF2B5EF4-FFF2-40B4-BE49-F238E27FC236}">
                  <a16:creationId xmlns:a16="http://schemas.microsoft.com/office/drawing/2014/main" id="{729DF014-B551-44DE-B7D5-CE9EBCDDEC3D}"/>
                </a:ext>
              </a:extLst>
            </p:cNvPr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prstClr val="white"/>
                  </a:solidFill>
                </a:rPr>
                <a:t>▶</a:t>
              </a:r>
              <a:endParaRPr lang="ko-KR" altLang="en-US" sz="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0" name="그룹 109">
            <a:extLst>
              <a:ext uri="{FF2B5EF4-FFF2-40B4-BE49-F238E27FC236}">
                <a16:creationId xmlns:a16="http://schemas.microsoft.com/office/drawing/2014/main" id="{B55DA2A3-219D-4F2F-95CD-A9DFCCC1A728}"/>
              </a:ext>
            </a:extLst>
          </p:cNvPr>
          <p:cNvGrpSpPr/>
          <p:nvPr/>
        </p:nvGrpSpPr>
        <p:grpSpPr>
          <a:xfrm>
            <a:off x="1321678" y="4574691"/>
            <a:ext cx="215444" cy="191546"/>
            <a:chOff x="4367987" y="2389745"/>
            <a:chExt cx="283439" cy="252000"/>
          </a:xfrm>
        </p:grpSpPr>
        <p:sp>
          <p:nvSpPr>
            <p:cNvPr id="111" name="타원 110">
              <a:extLst>
                <a:ext uri="{FF2B5EF4-FFF2-40B4-BE49-F238E27FC236}">
                  <a16:creationId xmlns:a16="http://schemas.microsoft.com/office/drawing/2014/main" id="{E206AEC4-A88C-4254-95A7-DE9F1ECA97E6}"/>
                </a:ext>
              </a:extLst>
            </p:cNvPr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112" name="직사각형 111">
              <a:extLst>
                <a:ext uri="{FF2B5EF4-FFF2-40B4-BE49-F238E27FC236}">
                  <a16:creationId xmlns:a16="http://schemas.microsoft.com/office/drawing/2014/main" id="{622980AE-64BB-4AF9-B15D-0DFA74858F57}"/>
                </a:ext>
              </a:extLst>
            </p:cNvPr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prstClr val="white"/>
                  </a:solidFill>
                </a:rPr>
                <a:t>▶</a:t>
              </a:r>
              <a:endParaRPr lang="ko-KR" altLang="en-US" sz="2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7377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양쪽 모서리가 둥근 사각형 1">
            <a:extLst>
              <a:ext uri="{FF2B5EF4-FFF2-40B4-BE49-F238E27FC236}">
                <a16:creationId xmlns:a16="http://schemas.microsoft.com/office/drawing/2014/main" id="{F2CADADB-8E36-4D58-BAF9-77D66B84D06B}"/>
              </a:ext>
            </a:extLst>
          </p:cNvPr>
          <p:cNvSpPr/>
          <p:nvPr/>
        </p:nvSpPr>
        <p:spPr>
          <a:xfrm>
            <a:off x="5094511" y="1019036"/>
            <a:ext cx="2237015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BE2E2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rgbClr val="F84B5C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물가정책</a:t>
            </a:r>
            <a:endParaRPr lang="en-US" altLang="ko-KR" sz="1400" b="1" dirty="0">
              <a:solidFill>
                <a:srgbClr val="F84B5C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60" name="양쪽 모서리가 둥근 사각형 21">
            <a:extLst>
              <a:ext uri="{FF2B5EF4-FFF2-40B4-BE49-F238E27FC236}">
                <a16:creationId xmlns:a16="http://schemas.microsoft.com/office/drawing/2014/main" id="{FD8C3988-3A31-49FA-8DA4-F0D85DF7068E}"/>
              </a:ext>
            </a:extLst>
          </p:cNvPr>
          <p:cNvSpPr/>
          <p:nvPr/>
        </p:nvSpPr>
        <p:spPr>
          <a:xfrm>
            <a:off x="7429498" y="1019041"/>
            <a:ext cx="2073421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prstClr val="white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행정제도 및 법제의 정비</a:t>
            </a:r>
            <a:endParaRPr lang="en-US" altLang="ko-KR" sz="1400" b="1" dirty="0">
              <a:solidFill>
                <a:prstClr val="white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61" name="양쪽 모서리가 둥근 사각형 22">
            <a:extLst>
              <a:ext uri="{FF2B5EF4-FFF2-40B4-BE49-F238E27FC236}">
                <a16:creationId xmlns:a16="http://schemas.microsoft.com/office/drawing/2014/main" id="{96DB48B8-C3BD-42BE-B2A0-D1CE47DBC623}"/>
              </a:ext>
            </a:extLst>
          </p:cNvPr>
          <p:cNvSpPr/>
          <p:nvPr/>
        </p:nvSpPr>
        <p:spPr>
          <a:xfrm>
            <a:off x="9560376" y="1019041"/>
            <a:ext cx="2123621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prstClr val="white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풍속의 교정과 실학의 장려</a:t>
            </a:r>
            <a:endParaRPr lang="en-US" altLang="ko-KR" sz="1400" b="1" dirty="0">
              <a:solidFill>
                <a:prstClr val="white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62" name="양쪽 모서리가 둥근 사각형 37">
            <a:extLst>
              <a:ext uri="{FF2B5EF4-FFF2-40B4-BE49-F238E27FC236}">
                <a16:creationId xmlns:a16="http://schemas.microsoft.com/office/drawing/2014/main" id="{6633CE56-EF2B-4025-AB87-2B2EFCA5C522}"/>
              </a:ext>
            </a:extLst>
          </p:cNvPr>
          <p:cNvSpPr/>
          <p:nvPr/>
        </p:nvSpPr>
        <p:spPr>
          <a:xfrm>
            <a:off x="2844797" y="1019036"/>
            <a:ext cx="2119087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막부 재정의 재건</a:t>
            </a:r>
            <a:endParaRPr lang="en-US" altLang="ko-KR" sz="1400" b="1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63" name="직사각형 162">
            <a:extLst>
              <a:ext uri="{FF2B5EF4-FFF2-40B4-BE49-F238E27FC236}">
                <a16:creationId xmlns:a16="http://schemas.microsoft.com/office/drawing/2014/main" id="{2C5F05F9-99C2-4ED6-BFE3-42002EAC2940}"/>
              </a:ext>
            </a:extLst>
          </p:cNvPr>
          <p:cNvSpPr/>
          <p:nvPr/>
        </p:nvSpPr>
        <p:spPr>
          <a:xfrm>
            <a:off x="2844797" y="1476241"/>
            <a:ext cx="8839200" cy="4950322"/>
          </a:xfrm>
          <a:prstGeom prst="rect">
            <a:avLst/>
          </a:prstGeom>
          <a:solidFill>
            <a:srgbClr val="FBE2E2"/>
          </a:solidFill>
          <a:ln w="19050">
            <a:solidFill>
              <a:srgbClr val="F392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400" b="0" i="0" dirty="0">
              <a:solidFill>
                <a:srgbClr val="333333"/>
              </a:solidFill>
              <a:effectLst/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64" name="타원 163">
            <a:extLst>
              <a:ext uri="{FF2B5EF4-FFF2-40B4-BE49-F238E27FC236}">
                <a16:creationId xmlns:a16="http://schemas.microsoft.com/office/drawing/2014/main" id="{955430FD-9008-403C-A773-BA6072696C4A}"/>
              </a:ext>
            </a:extLst>
          </p:cNvPr>
          <p:cNvSpPr/>
          <p:nvPr/>
        </p:nvSpPr>
        <p:spPr>
          <a:xfrm>
            <a:off x="810312" y="3141325"/>
            <a:ext cx="1226814" cy="1226816"/>
          </a:xfrm>
          <a:prstGeom prst="ellipse">
            <a:avLst/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rgbClr val="3A3A3A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65" name="직사각형 164">
            <a:extLst>
              <a:ext uri="{FF2B5EF4-FFF2-40B4-BE49-F238E27FC236}">
                <a16:creationId xmlns:a16="http://schemas.microsoft.com/office/drawing/2014/main" id="{3888C745-6B77-49E4-82D4-667800979D96}"/>
              </a:ext>
            </a:extLst>
          </p:cNvPr>
          <p:cNvSpPr/>
          <p:nvPr/>
        </p:nvSpPr>
        <p:spPr>
          <a:xfrm>
            <a:off x="861414" y="3587106"/>
            <a:ext cx="1093868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 err="1">
                <a:solidFill>
                  <a:srgbClr val="3A3A3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간세이개혁</a:t>
            </a:r>
            <a:endParaRPr lang="en-US" altLang="ko-KR" sz="1400" b="1" dirty="0">
              <a:solidFill>
                <a:srgbClr val="3A3A3A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69" name="타원 168">
            <a:extLst>
              <a:ext uri="{FF2B5EF4-FFF2-40B4-BE49-F238E27FC236}">
                <a16:creationId xmlns:a16="http://schemas.microsoft.com/office/drawing/2014/main" id="{F2F7E9CE-2F5A-4420-994C-8A2FA6B34537}"/>
              </a:ext>
            </a:extLst>
          </p:cNvPr>
          <p:cNvSpPr/>
          <p:nvPr/>
        </p:nvSpPr>
        <p:spPr>
          <a:xfrm>
            <a:off x="815993" y="1307934"/>
            <a:ext cx="1226814" cy="1226816"/>
          </a:xfrm>
          <a:prstGeom prst="ellipse">
            <a:avLst/>
          </a:prstGeom>
          <a:solidFill>
            <a:srgbClr val="FBE2E2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rgbClr val="3A3A3A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70" name="직사각형 169">
            <a:extLst>
              <a:ext uri="{FF2B5EF4-FFF2-40B4-BE49-F238E27FC236}">
                <a16:creationId xmlns:a16="http://schemas.microsoft.com/office/drawing/2014/main" id="{298CAEE5-7B24-4D1D-B86A-E0D4195D09B8}"/>
              </a:ext>
            </a:extLst>
          </p:cNvPr>
          <p:cNvSpPr/>
          <p:nvPr/>
        </p:nvSpPr>
        <p:spPr>
          <a:xfrm>
            <a:off x="867095" y="1753715"/>
            <a:ext cx="10938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>
                <a:solidFill>
                  <a:srgbClr val="3A3A3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교호개혁</a:t>
            </a:r>
            <a:endParaRPr lang="en-US" altLang="ko-KR" sz="1600" b="1" dirty="0">
              <a:solidFill>
                <a:srgbClr val="3A3A3A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74" name="타원 173">
            <a:extLst>
              <a:ext uri="{FF2B5EF4-FFF2-40B4-BE49-F238E27FC236}">
                <a16:creationId xmlns:a16="http://schemas.microsoft.com/office/drawing/2014/main" id="{D29DF23C-E09E-4E39-B364-3AB0E9E9A980}"/>
              </a:ext>
            </a:extLst>
          </p:cNvPr>
          <p:cNvSpPr/>
          <p:nvPr/>
        </p:nvSpPr>
        <p:spPr>
          <a:xfrm>
            <a:off x="810312" y="4920817"/>
            <a:ext cx="1226814" cy="1226816"/>
          </a:xfrm>
          <a:prstGeom prst="ellipse">
            <a:avLst/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rgbClr val="3A3A3A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75" name="직사각형 174">
            <a:extLst>
              <a:ext uri="{FF2B5EF4-FFF2-40B4-BE49-F238E27FC236}">
                <a16:creationId xmlns:a16="http://schemas.microsoft.com/office/drawing/2014/main" id="{703C8525-7D4F-4831-AA4B-09F5818D4642}"/>
              </a:ext>
            </a:extLst>
          </p:cNvPr>
          <p:cNvSpPr/>
          <p:nvPr/>
        </p:nvSpPr>
        <p:spPr>
          <a:xfrm>
            <a:off x="861414" y="5366598"/>
            <a:ext cx="10938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 err="1">
                <a:solidFill>
                  <a:srgbClr val="3A3A3A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덴포개혁</a:t>
            </a:r>
            <a:endParaRPr lang="en-US" altLang="ko-KR" sz="1600" b="1" dirty="0">
              <a:solidFill>
                <a:srgbClr val="3A3A3A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81" name="모서리가 둥근 직사각형 5">
            <a:extLst>
              <a:ext uri="{FF2B5EF4-FFF2-40B4-BE49-F238E27FC236}">
                <a16:creationId xmlns:a16="http://schemas.microsoft.com/office/drawing/2014/main" id="{6C1F48F3-56F3-41C6-9EBC-2A486166D297}"/>
              </a:ext>
            </a:extLst>
          </p:cNvPr>
          <p:cNvSpPr/>
          <p:nvPr/>
        </p:nvSpPr>
        <p:spPr>
          <a:xfrm>
            <a:off x="2950538" y="1808461"/>
            <a:ext cx="1659466" cy="1027212"/>
          </a:xfrm>
          <a:prstGeom prst="roundRect">
            <a:avLst/>
          </a:prstGeom>
          <a:ln>
            <a:solidFill>
              <a:srgbClr val="F84B5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재정개혁이 </a:t>
            </a:r>
            <a:endParaRPr lang="en-US" altLang="ko-KR" dirty="0">
              <a:solidFill>
                <a:sysClr val="windowText" lastClr="00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dirty="0">
                <a:solidFill>
                  <a:sysClr val="windowText" lastClr="00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성과를 </a:t>
            </a:r>
            <a:r>
              <a:rPr lang="en-US" altLang="ko-KR" dirty="0">
                <a:solidFill>
                  <a:sysClr val="windowText" lastClr="00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dirty="0">
                <a:solidFill>
                  <a:sysClr val="windowText" lastClr="00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올림</a:t>
            </a:r>
          </a:p>
        </p:txBody>
      </p:sp>
      <p:sp>
        <p:nvSpPr>
          <p:cNvPr id="182" name="모서리가 둥근 직사각형 26">
            <a:extLst>
              <a:ext uri="{FF2B5EF4-FFF2-40B4-BE49-F238E27FC236}">
                <a16:creationId xmlns:a16="http://schemas.microsoft.com/office/drawing/2014/main" id="{DD694D9B-37AB-4AA0-AA54-083DF7083284}"/>
              </a:ext>
            </a:extLst>
          </p:cNvPr>
          <p:cNvSpPr/>
          <p:nvPr/>
        </p:nvSpPr>
        <p:spPr>
          <a:xfrm>
            <a:off x="5227604" y="1808460"/>
            <a:ext cx="1509652" cy="1027212"/>
          </a:xfrm>
          <a:prstGeom prst="roundRect">
            <a:avLst/>
          </a:prstGeom>
          <a:ln>
            <a:solidFill>
              <a:srgbClr val="F84B5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물가는 여전히 불안함</a:t>
            </a:r>
          </a:p>
        </p:txBody>
      </p:sp>
      <p:sp>
        <p:nvSpPr>
          <p:cNvPr id="183" name="모서리가 둥근 직사각형 28">
            <a:extLst>
              <a:ext uri="{FF2B5EF4-FFF2-40B4-BE49-F238E27FC236}">
                <a16:creationId xmlns:a16="http://schemas.microsoft.com/office/drawing/2014/main" id="{D6D451B8-E0A5-4F19-8EE8-80B990F10A58}"/>
              </a:ext>
            </a:extLst>
          </p:cNvPr>
          <p:cNvSpPr/>
          <p:nvPr/>
        </p:nvSpPr>
        <p:spPr>
          <a:xfrm>
            <a:off x="7539274" y="1808460"/>
            <a:ext cx="1659466" cy="1027212"/>
          </a:xfrm>
          <a:prstGeom prst="roundRect">
            <a:avLst/>
          </a:prstGeom>
          <a:ln>
            <a:solidFill>
              <a:srgbClr val="F84B5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ysClr val="windowText" lastClr="00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1721</a:t>
            </a:r>
            <a:r>
              <a:rPr lang="ko-KR" altLang="en-US" dirty="0">
                <a:solidFill>
                  <a:sysClr val="windowText" lastClr="00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흉작</a:t>
            </a:r>
            <a:endParaRPr lang="en-US" altLang="ko-KR" dirty="0">
              <a:solidFill>
                <a:sysClr val="windowText" lastClr="00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en-US" altLang="ko-KR" dirty="0">
                <a:solidFill>
                  <a:sysClr val="windowText" lastClr="00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1732</a:t>
            </a:r>
            <a:r>
              <a:rPr lang="ko-KR" altLang="en-US" dirty="0">
                <a:solidFill>
                  <a:sysClr val="windowText" lastClr="00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흉작</a:t>
            </a:r>
          </a:p>
        </p:txBody>
      </p:sp>
      <p:sp>
        <p:nvSpPr>
          <p:cNvPr id="184" name="오른쪽 화살표 29">
            <a:extLst>
              <a:ext uri="{FF2B5EF4-FFF2-40B4-BE49-F238E27FC236}">
                <a16:creationId xmlns:a16="http://schemas.microsoft.com/office/drawing/2014/main" id="{1D876C8A-50F6-4E44-890A-DBDF8E866803}"/>
              </a:ext>
            </a:extLst>
          </p:cNvPr>
          <p:cNvSpPr/>
          <p:nvPr/>
        </p:nvSpPr>
        <p:spPr>
          <a:xfrm>
            <a:off x="9266012" y="2045106"/>
            <a:ext cx="588727" cy="553922"/>
          </a:xfrm>
          <a:prstGeom prst="rightArrow">
            <a:avLst/>
          </a:prstGeom>
          <a:solidFill>
            <a:srgbClr val="F392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85" name="오른쪽 화살표 30">
            <a:extLst>
              <a:ext uri="{FF2B5EF4-FFF2-40B4-BE49-F238E27FC236}">
                <a16:creationId xmlns:a16="http://schemas.microsoft.com/office/drawing/2014/main" id="{0C742CB4-9344-4756-914E-50873FD158A3}"/>
              </a:ext>
            </a:extLst>
          </p:cNvPr>
          <p:cNvSpPr/>
          <p:nvPr/>
        </p:nvSpPr>
        <p:spPr>
          <a:xfrm>
            <a:off x="6840771" y="2052948"/>
            <a:ext cx="588727" cy="553922"/>
          </a:xfrm>
          <a:prstGeom prst="rightArrow">
            <a:avLst/>
          </a:prstGeom>
          <a:solidFill>
            <a:srgbClr val="F392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86" name="오른쪽 화살표 31">
            <a:extLst>
              <a:ext uri="{FF2B5EF4-FFF2-40B4-BE49-F238E27FC236}">
                <a16:creationId xmlns:a16="http://schemas.microsoft.com/office/drawing/2014/main" id="{8FA989F6-AA88-452F-B3E1-C1240F1EDFA1}"/>
              </a:ext>
            </a:extLst>
          </p:cNvPr>
          <p:cNvSpPr/>
          <p:nvPr/>
        </p:nvSpPr>
        <p:spPr>
          <a:xfrm>
            <a:off x="4651021" y="2078972"/>
            <a:ext cx="497560" cy="489645"/>
          </a:xfrm>
          <a:prstGeom prst="rightArrow">
            <a:avLst/>
          </a:prstGeom>
          <a:solidFill>
            <a:srgbClr val="F392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87" name="모서리가 둥근 직사각형 32">
            <a:extLst>
              <a:ext uri="{FF2B5EF4-FFF2-40B4-BE49-F238E27FC236}">
                <a16:creationId xmlns:a16="http://schemas.microsoft.com/office/drawing/2014/main" id="{28060F1E-87EA-4399-AA11-32FFA8133799}"/>
              </a:ext>
            </a:extLst>
          </p:cNvPr>
          <p:cNvSpPr/>
          <p:nvPr/>
        </p:nvSpPr>
        <p:spPr>
          <a:xfrm>
            <a:off x="9938163" y="1753715"/>
            <a:ext cx="1659466" cy="1192477"/>
          </a:xfrm>
          <a:prstGeom prst="roundRect">
            <a:avLst/>
          </a:prstGeom>
          <a:ln>
            <a:solidFill>
              <a:srgbClr val="F84B5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ysClr val="windowText" lastClr="00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화폐의 대량유통으로 </a:t>
            </a:r>
            <a:r>
              <a:rPr lang="ko-KR" altLang="en-US" sz="1400" dirty="0" err="1">
                <a:solidFill>
                  <a:sysClr val="windowText" lastClr="00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미곡가의</a:t>
            </a:r>
            <a:r>
              <a:rPr lang="ko-KR" altLang="en-US" sz="1400" dirty="0">
                <a:solidFill>
                  <a:sysClr val="windowText" lastClr="00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하락세 정지</a:t>
            </a:r>
          </a:p>
        </p:txBody>
      </p:sp>
      <p:sp>
        <p:nvSpPr>
          <p:cNvPr id="188" name="타원 187">
            <a:extLst>
              <a:ext uri="{FF2B5EF4-FFF2-40B4-BE49-F238E27FC236}">
                <a16:creationId xmlns:a16="http://schemas.microsoft.com/office/drawing/2014/main" id="{389E58A5-4A1C-4AA0-B4AD-EF1E26B06CE5}"/>
              </a:ext>
            </a:extLst>
          </p:cNvPr>
          <p:cNvSpPr/>
          <p:nvPr/>
        </p:nvSpPr>
        <p:spPr>
          <a:xfrm>
            <a:off x="3116295" y="2610557"/>
            <a:ext cx="1327951" cy="1269964"/>
          </a:xfrm>
          <a:prstGeom prst="ellipse">
            <a:avLst/>
          </a:prstGeom>
          <a:solidFill>
            <a:srgbClr val="F3929F"/>
          </a:solidFill>
          <a:ln>
            <a:solidFill>
              <a:srgbClr val="EA59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막부의 권위도 회복</a:t>
            </a:r>
          </a:p>
        </p:txBody>
      </p:sp>
      <p:sp>
        <p:nvSpPr>
          <p:cNvPr id="189" name="타원 188">
            <a:extLst>
              <a:ext uri="{FF2B5EF4-FFF2-40B4-BE49-F238E27FC236}">
                <a16:creationId xmlns:a16="http://schemas.microsoft.com/office/drawing/2014/main" id="{F1A54452-85A9-48D6-BAA4-CBF94C29ABD2}"/>
              </a:ext>
            </a:extLst>
          </p:cNvPr>
          <p:cNvSpPr/>
          <p:nvPr/>
        </p:nvSpPr>
        <p:spPr>
          <a:xfrm>
            <a:off x="5306202" y="2655625"/>
            <a:ext cx="1431054" cy="1360166"/>
          </a:xfrm>
          <a:prstGeom prst="ellipse">
            <a:avLst/>
          </a:prstGeom>
          <a:solidFill>
            <a:srgbClr val="F3929F"/>
          </a:solidFill>
          <a:ln>
            <a:solidFill>
              <a:srgbClr val="EA59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미곡가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안정에 초점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190" name="그룹 189">
            <a:extLst>
              <a:ext uri="{FF2B5EF4-FFF2-40B4-BE49-F238E27FC236}">
                <a16:creationId xmlns:a16="http://schemas.microsoft.com/office/drawing/2014/main" id="{81174525-E060-4607-A69F-323A5D426A73}"/>
              </a:ext>
            </a:extLst>
          </p:cNvPr>
          <p:cNvGrpSpPr/>
          <p:nvPr/>
        </p:nvGrpSpPr>
        <p:grpSpPr>
          <a:xfrm>
            <a:off x="7429498" y="2666951"/>
            <a:ext cx="2001614" cy="1351639"/>
            <a:chOff x="8878632" y="3578799"/>
            <a:chExt cx="2248700" cy="1368812"/>
          </a:xfrm>
          <a:solidFill>
            <a:srgbClr val="F3929F"/>
          </a:solidFill>
        </p:grpSpPr>
        <p:sp>
          <p:nvSpPr>
            <p:cNvPr id="191" name="모서리가 둥근 직사각형 11">
              <a:extLst>
                <a:ext uri="{FF2B5EF4-FFF2-40B4-BE49-F238E27FC236}">
                  <a16:creationId xmlns:a16="http://schemas.microsoft.com/office/drawing/2014/main" id="{92AA6127-A8E9-49A7-AEB3-A5ED2CE49C94}"/>
                </a:ext>
              </a:extLst>
            </p:cNvPr>
            <p:cNvSpPr/>
            <p:nvPr/>
          </p:nvSpPr>
          <p:spPr>
            <a:xfrm>
              <a:off x="8878632" y="3578799"/>
              <a:ext cx="2248700" cy="1368812"/>
            </a:xfrm>
            <a:prstGeom prst="roundRect">
              <a:avLst/>
            </a:prstGeom>
            <a:grpFill/>
            <a:ln>
              <a:solidFill>
                <a:srgbClr val="EA59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pic>
          <p:nvPicPr>
            <p:cNvPr id="192" name="Picture 2" descr="흉년에 대한 이미지 검색결과">
              <a:hlinkClick r:id="rId3"/>
              <a:extLst>
                <a:ext uri="{FF2B5EF4-FFF2-40B4-BE49-F238E27FC236}">
                  <a16:creationId xmlns:a16="http://schemas.microsoft.com/office/drawing/2014/main" id="{95AE2F1C-D307-4069-A9D6-0D264D620C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0958" y="3694222"/>
              <a:ext cx="2024048" cy="1137965"/>
            </a:xfrm>
            <a:prstGeom prst="rect">
              <a:avLst/>
            </a:prstGeom>
            <a:grpFill/>
            <a:ln>
              <a:solidFill>
                <a:srgbClr val="EA5958"/>
              </a:solidFill>
            </a:ln>
          </p:spPr>
        </p:pic>
      </p:grpSp>
      <p:sp>
        <p:nvSpPr>
          <p:cNvPr id="193" name="폭발 1 14">
            <a:extLst>
              <a:ext uri="{FF2B5EF4-FFF2-40B4-BE49-F238E27FC236}">
                <a16:creationId xmlns:a16="http://schemas.microsoft.com/office/drawing/2014/main" id="{4C31D2EF-59A2-421B-9C0E-8DF64BC9A26E}"/>
              </a:ext>
            </a:extLst>
          </p:cNvPr>
          <p:cNvSpPr/>
          <p:nvPr/>
        </p:nvSpPr>
        <p:spPr>
          <a:xfrm>
            <a:off x="7509873" y="2329909"/>
            <a:ext cx="1718267" cy="140390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미곡가급등</a:t>
            </a:r>
            <a:endParaRPr lang="ko-KR" altLang="en-US" dirty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194" name="그룹 193">
            <a:extLst>
              <a:ext uri="{FF2B5EF4-FFF2-40B4-BE49-F238E27FC236}">
                <a16:creationId xmlns:a16="http://schemas.microsoft.com/office/drawing/2014/main" id="{A4B1B577-2E4A-4952-9B32-4FCE5869958B}"/>
              </a:ext>
            </a:extLst>
          </p:cNvPr>
          <p:cNvGrpSpPr/>
          <p:nvPr/>
        </p:nvGrpSpPr>
        <p:grpSpPr>
          <a:xfrm>
            <a:off x="2950538" y="4428947"/>
            <a:ext cx="8541550" cy="1875297"/>
            <a:chOff x="2950538" y="4428947"/>
            <a:chExt cx="8541550" cy="1875297"/>
          </a:xfrm>
        </p:grpSpPr>
        <p:sp>
          <p:nvSpPr>
            <p:cNvPr id="195" name="사각형 설명선 13">
              <a:extLst>
                <a:ext uri="{FF2B5EF4-FFF2-40B4-BE49-F238E27FC236}">
                  <a16:creationId xmlns:a16="http://schemas.microsoft.com/office/drawing/2014/main" id="{116E7425-4C28-4AF6-964E-1335821E37CC}"/>
                </a:ext>
              </a:extLst>
            </p:cNvPr>
            <p:cNvSpPr/>
            <p:nvPr/>
          </p:nvSpPr>
          <p:spPr>
            <a:xfrm rot="10800000">
              <a:off x="2950538" y="4428947"/>
              <a:ext cx="8541550" cy="1875297"/>
            </a:xfrm>
            <a:prstGeom prst="wedgeRectCallout">
              <a:avLst>
                <a:gd name="adj1" fmla="val -14805"/>
                <a:gd name="adj2" fmla="val 8898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1C2DD64C-8238-402D-A06C-D365A5090310}"/>
                </a:ext>
              </a:extLst>
            </p:cNvPr>
            <p:cNvSpPr txBox="1"/>
            <p:nvPr/>
          </p:nvSpPr>
          <p:spPr>
            <a:xfrm>
              <a:off x="3116295" y="4574691"/>
              <a:ext cx="8240327" cy="1477328"/>
            </a:xfrm>
            <a:prstGeom prst="rect">
              <a:avLst/>
            </a:prstGeom>
            <a:noFill/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ko-KR" altLang="en-US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미곡을 사용하는 술의 제조를 제한</a:t>
              </a:r>
              <a:r>
                <a:rPr lang="en-US" altLang="ko-KR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, </a:t>
              </a:r>
            </a:p>
            <a:p>
              <a:pPr marL="285750" indent="-285750">
                <a:buFontTx/>
                <a:buChar char="-"/>
              </a:pPr>
              <a:r>
                <a:rPr lang="ko-KR" altLang="en-US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미곡과 관련한 어음의 발행을 금지</a:t>
              </a:r>
              <a:r>
                <a:rPr lang="en-US" altLang="ko-KR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. </a:t>
              </a:r>
              <a:r>
                <a:rPr lang="ko-KR" altLang="en-US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미곡시장을 폐쇄</a:t>
              </a:r>
              <a:r>
                <a:rPr lang="en-US" altLang="ko-KR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. </a:t>
              </a:r>
              <a:endPara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  <a:p>
              <a:r>
                <a:rPr lang="en-US" altLang="ko-KR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-  </a:t>
              </a:r>
              <a:r>
                <a:rPr lang="ko-KR" altLang="en-US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신전 개발과 함께 </a:t>
              </a:r>
              <a:r>
                <a:rPr lang="ko-KR" altLang="en-US" dirty="0" err="1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미곡가의</a:t>
              </a:r>
              <a:r>
                <a:rPr lang="ko-KR" altLang="en-US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 하락이 시작</a:t>
              </a:r>
              <a:r>
                <a:rPr lang="en-US" altLang="ko-KR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. </a:t>
              </a:r>
              <a:endPara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  <a:p>
              <a:r>
                <a:rPr lang="en-US" altLang="ko-KR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-  </a:t>
              </a:r>
              <a:r>
                <a:rPr lang="ko-KR" altLang="en-US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오사카의 도지마 미곡시장을 공인</a:t>
              </a:r>
              <a:r>
                <a:rPr lang="en-US" altLang="ko-KR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, </a:t>
              </a:r>
              <a:r>
                <a:rPr lang="ko-KR" altLang="en-US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상인에게 미곡을 저장하도록 함</a:t>
              </a:r>
              <a:r>
                <a:rPr lang="en-US" altLang="ko-KR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. </a:t>
              </a:r>
              <a:endPara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  <a:p>
              <a:r>
                <a:rPr lang="en-US" altLang="ko-KR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-  </a:t>
              </a:r>
              <a:r>
                <a:rPr lang="ko-KR" altLang="en-US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막부도 미곡을 매입</a:t>
              </a:r>
              <a:r>
                <a:rPr lang="en-US" altLang="ko-KR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, </a:t>
              </a:r>
              <a:r>
                <a:rPr lang="ko-KR" altLang="en-US" dirty="0" err="1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교토</a:t>
              </a:r>
              <a:r>
                <a:rPr lang="en-US" altLang="ko-KR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, </a:t>
              </a:r>
              <a:r>
                <a:rPr lang="ko-KR" altLang="en-US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오사카</a:t>
              </a:r>
              <a:r>
                <a:rPr lang="en-US" altLang="ko-KR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, </a:t>
              </a:r>
              <a:r>
                <a:rPr lang="ko-KR" altLang="en-US" dirty="0" err="1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에도로</a:t>
              </a:r>
              <a:r>
                <a:rPr lang="ko-KR" altLang="en-US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 미곡을 운송하는 것을 금지</a:t>
              </a:r>
              <a:r>
                <a:rPr lang="en-US" altLang="ko-KR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.</a:t>
              </a:r>
              <a:endPara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209" name="그룹 208">
            <a:extLst>
              <a:ext uri="{FF2B5EF4-FFF2-40B4-BE49-F238E27FC236}">
                <a16:creationId xmlns:a16="http://schemas.microsoft.com/office/drawing/2014/main" id="{301A6715-6A8C-46F2-BCD0-52DB4B502191}"/>
              </a:ext>
            </a:extLst>
          </p:cNvPr>
          <p:cNvGrpSpPr/>
          <p:nvPr/>
        </p:nvGrpSpPr>
        <p:grpSpPr>
          <a:xfrm>
            <a:off x="1321678" y="2754646"/>
            <a:ext cx="215444" cy="191546"/>
            <a:chOff x="4367987" y="2389745"/>
            <a:chExt cx="283439" cy="252000"/>
          </a:xfrm>
        </p:grpSpPr>
        <p:sp>
          <p:nvSpPr>
            <p:cNvPr id="210" name="타원 209">
              <a:extLst>
                <a:ext uri="{FF2B5EF4-FFF2-40B4-BE49-F238E27FC236}">
                  <a16:creationId xmlns:a16="http://schemas.microsoft.com/office/drawing/2014/main" id="{66312012-09D8-4C50-A398-DB4F45C63759}"/>
                </a:ext>
              </a:extLst>
            </p:cNvPr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211" name="직사각형 210">
              <a:extLst>
                <a:ext uri="{FF2B5EF4-FFF2-40B4-BE49-F238E27FC236}">
                  <a16:creationId xmlns:a16="http://schemas.microsoft.com/office/drawing/2014/main" id="{10FC36CC-308F-49EA-9708-44DFE36EB825}"/>
                </a:ext>
              </a:extLst>
            </p:cNvPr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prstClr val="white"/>
                  </a:solidFill>
                </a:rPr>
                <a:t>▶</a:t>
              </a:r>
              <a:endParaRPr lang="ko-KR" altLang="en-US" sz="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2" name="그룹 211">
            <a:extLst>
              <a:ext uri="{FF2B5EF4-FFF2-40B4-BE49-F238E27FC236}">
                <a16:creationId xmlns:a16="http://schemas.microsoft.com/office/drawing/2014/main" id="{95B16A2D-3802-40D3-B42F-C339B12C1454}"/>
              </a:ext>
            </a:extLst>
          </p:cNvPr>
          <p:cNvGrpSpPr/>
          <p:nvPr/>
        </p:nvGrpSpPr>
        <p:grpSpPr>
          <a:xfrm>
            <a:off x="1321678" y="4574691"/>
            <a:ext cx="215444" cy="191546"/>
            <a:chOff x="4367987" y="2389745"/>
            <a:chExt cx="283439" cy="252000"/>
          </a:xfrm>
        </p:grpSpPr>
        <p:sp>
          <p:nvSpPr>
            <p:cNvPr id="213" name="타원 212">
              <a:extLst>
                <a:ext uri="{FF2B5EF4-FFF2-40B4-BE49-F238E27FC236}">
                  <a16:creationId xmlns:a16="http://schemas.microsoft.com/office/drawing/2014/main" id="{F5D2309A-1DB2-4BB5-9C79-1AD62F0420E8}"/>
                </a:ext>
              </a:extLst>
            </p:cNvPr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214" name="직사각형 213">
              <a:extLst>
                <a:ext uri="{FF2B5EF4-FFF2-40B4-BE49-F238E27FC236}">
                  <a16:creationId xmlns:a16="http://schemas.microsoft.com/office/drawing/2014/main" id="{5C156F84-F68A-4205-B429-85AB0BF8E8A9}"/>
                </a:ext>
              </a:extLst>
            </p:cNvPr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prstClr val="white"/>
                  </a:solidFill>
                </a:rPr>
                <a:t>▶</a:t>
              </a:r>
              <a:endParaRPr lang="ko-KR" altLang="en-US" sz="200" dirty="0">
                <a:solidFill>
                  <a:prstClr val="white"/>
                </a:solidFill>
              </a:endParaRPr>
            </a:p>
          </p:txBody>
        </p:sp>
      </p:grpSp>
      <p:sp>
        <p:nvSpPr>
          <p:cNvPr id="215" name="직사각형 214">
            <a:extLst>
              <a:ext uri="{FF2B5EF4-FFF2-40B4-BE49-F238E27FC236}">
                <a16:creationId xmlns:a16="http://schemas.microsoft.com/office/drawing/2014/main" id="{17032C15-18E9-4A1A-81DB-86AC9755375C}"/>
              </a:ext>
            </a:extLst>
          </p:cNvPr>
          <p:cNvSpPr/>
          <p:nvPr/>
        </p:nvSpPr>
        <p:spPr>
          <a:xfrm>
            <a:off x="5047117" y="164193"/>
            <a:ext cx="21707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0">
              <a:defRPr/>
            </a:pPr>
            <a:r>
              <a:rPr lang="ko-KR" altLang="en-US" sz="4400" b="1" kern="0" dirty="0">
                <a:ln w="3175">
                  <a:noFill/>
                </a:ln>
                <a:solidFill>
                  <a:srgbClr val="9D3D2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교호</a:t>
            </a:r>
            <a:r>
              <a:rPr lang="en-US" altLang="ko-KR" sz="4400" b="1" kern="0" dirty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400" b="1" kern="0" dirty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개혁</a:t>
            </a:r>
            <a:endParaRPr lang="en-US" altLang="ko-KR" sz="4400" b="1" kern="0" dirty="0">
              <a:ln w="3175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0409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양쪽 모서리가 둥근 사각형 1">
            <a:extLst>
              <a:ext uri="{FF2B5EF4-FFF2-40B4-BE49-F238E27FC236}">
                <a16:creationId xmlns:a16="http://schemas.microsoft.com/office/drawing/2014/main" id="{067C99BE-5BD0-42A9-8AAE-ADD335576005}"/>
              </a:ext>
            </a:extLst>
          </p:cNvPr>
          <p:cNvSpPr/>
          <p:nvPr/>
        </p:nvSpPr>
        <p:spPr>
          <a:xfrm>
            <a:off x="5094511" y="1019036"/>
            <a:ext cx="2237015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물가정책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43" name="양쪽 모서리가 둥근 사각형 21">
            <a:extLst>
              <a:ext uri="{FF2B5EF4-FFF2-40B4-BE49-F238E27FC236}">
                <a16:creationId xmlns:a16="http://schemas.microsoft.com/office/drawing/2014/main" id="{D0CA8A6A-FFA6-4A72-949D-6F7BE549DC58}"/>
              </a:ext>
            </a:extLst>
          </p:cNvPr>
          <p:cNvSpPr/>
          <p:nvPr/>
        </p:nvSpPr>
        <p:spPr>
          <a:xfrm>
            <a:off x="7429498" y="1019041"/>
            <a:ext cx="2073421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BE2E2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84B5C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행정제도 및 법제의 정비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F84B5C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44" name="양쪽 모서리가 둥근 사각형 22">
            <a:extLst>
              <a:ext uri="{FF2B5EF4-FFF2-40B4-BE49-F238E27FC236}">
                <a16:creationId xmlns:a16="http://schemas.microsoft.com/office/drawing/2014/main" id="{0815B9B4-E5C4-46C1-9445-CE588B27DBCF}"/>
              </a:ext>
            </a:extLst>
          </p:cNvPr>
          <p:cNvSpPr/>
          <p:nvPr/>
        </p:nvSpPr>
        <p:spPr>
          <a:xfrm>
            <a:off x="9560376" y="1019041"/>
            <a:ext cx="2123621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풍속의 교정과 실학의 장려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45" name="양쪽 모서리가 둥근 사각형 37">
            <a:extLst>
              <a:ext uri="{FF2B5EF4-FFF2-40B4-BE49-F238E27FC236}">
                <a16:creationId xmlns:a16="http://schemas.microsoft.com/office/drawing/2014/main" id="{4F47E17F-DFEB-476F-98F8-CCDB286D1250}"/>
              </a:ext>
            </a:extLst>
          </p:cNvPr>
          <p:cNvSpPr/>
          <p:nvPr/>
        </p:nvSpPr>
        <p:spPr>
          <a:xfrm>
            <a:off x="2844797" y="1019036"/>
            <a:ext cx="2119087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막부 재정의 재건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9C5BD501-3995-4E05-A1FB-BB8E9BE354E9}"/>
              </a:ext>
            </a:extLst>
          </p:cNvPr>
          <p:cNvSpPr/>
          <p:nvPr/>
        </p:nvSpPr>
        <p:spPr>
          <a:xfrm>
            <a:off x="2844797" y="1476241"/>
            <a:ext cx="8839200" cy="4950322"/>
          </a:xfrm>
          <a:prstGeom prst="rect">
            <a:avLst/>
          </a:prstGeom>
          <a:solidFill>
            <a:srgbClr val="FBE2E2"/>
          </a:solidFill>
          <a:ln w="19050">
            <a:solidFill>
              <a:srgbClr val="F392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E99EB4BF-D22D-4354-89DB-29DCB3E487D0}"/>
              </a:ext>
            </a:extLst>
          </p:cNvPr>
          <p:cNvSpPr/>
          <p:nvPr/>
        </p:nvSpPr>
        <p:spPr>
          <a:xfrm>
            <a:off x="810312" y="3141325"/>
            <a:ext cx="1226814" cy="1226816"/>
          </a:xfrm>
          <a:prstGeom prst="ellipse">
            <a:avLst/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4681C799-9FE5-4D3A-BE47-DE4292D1583D}"/>
              </a:ext>
            </a:extLst>
          </p:cNvPr>
          <p:cNvSpPr/>
          <p:nvPr/>
        </p:nvSpPr>
        <p:spPr>
          <a:xfrm>
            <a:off x="861414" y="3587106"/>
            <a:ext cx="1093868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간세이개혁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52" name="타원 51">
            <a:extLst>
              <a:ext uri="{FF2B5EF4-FFF2-40B4-BE49-F238E27FC236}">
                <a16:creationId xmlns:a16="http://schemas.microsoft.com/office/drawing/2014/main" id="{AB4458FF-D725-47DD-A7F1-57F195AED5C2}"/>
              </a:ext>
            </a:extLst>
          </p:cNvPr>
          <p:cNvSpPr/>
          <p:nvPr/>
        </p:nvSpPr>
        <p:spPr>
          <a:xfrm>
            <a:off x="815993" y="1307934"/>
            <a:ext cx="1226814" cy="1226816"/>
          </a:xfrm>
          <a:prstGeom prst="ellipse">
            <a:avLst/>
          </a:prstGeom>
          <a:solidFill>
            <a:srgbClr val="FBE2E2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7410D186-176E-4C3D-9ED5-9161F74ED768}"/>
              </a:ext>
            </a:extLst>
          </p:cNvPr>
          <p:cNvSpPr/>
          <p:nvPr/>
        </p:nvSpPr>
        <p:spPr>
          <a:xfrm>
            <a:off x="867095" y="1753715"/>
            <a:ext cx="10938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교호개혁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57" name="타원 56">
            <a:extLst>
              <a:ext uri="{FF2B5EF4-FFF2-40B4-BE49-F238E27FC236}">
                <a16:creationId xmlns:a16="http://schemas.microsoft.com/office/drawing/2014/main" id="{904E522D-4FE0-4FC9-9B3C-6FEDB17247DB}"/>
              </a:ext>
            </a:extLst>
          </p:cNvPr>
          <p:cNvSpPr/>
          <p:nvPr/>
        </p:nvSpPr>
        <p:spPr>
          <a:xfrm>
            <a:off x="810312" y="4920817"/>
            <a:ext cx="1226814" cy="1226816"/>
          </a:xfrm>
          <a:prstGeom prst="ellipse">
            <a:avLst/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E5B4AC9C-02F3-478D-B47A-7440BA203426}"/>
              </a:ext>
            </a:extLst>
          </p:cNvPr>
          <p:cNvSpPr/>
          <p:nvPr/>
        </p:nvSpPr>
        <p:spPr>
          <a:xfrm>
            <a:off x="861414" y="5366598"/>
            <a:ext cx="10938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덴포개혁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pic>
        <p:nvPicPr>
          <p:cNvPr id="26" name="Picture 2" descr="오오카 타다스케에 대한 이미지 검색결과">
            <a:hlinkClick r:id="rId3"/>
            <a:extLst>
              <a:ext uri="{FF2B5EF4-FFF2-40B4-BE49-F238E27FC236}">
                <a16:creationId xmlns:a16="http://schemas.microsoft.com/office/drawing/2014/main" id="{E0B2C7D7-5FA0-4D33-8288-16F5DEC88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506" y="1936740"/>
            <a:ext cx="2299124" cy="306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A671CC0-E610-4E7F-8FBC-6DF197831628}"/>
              </a:ext>
            </a:extLst>
          </p:cNvPr>
          <p:cNvSpPr txBox="1"/>
          <p:nvPr/>
        </p:nvSpPr>
        <p:spPr>
          <a:xfrm>
            <a:off x="2981506" y="1567408"/>
            <a:ext cx="3826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오오카</a:t>
            </a:r>
            <a:r>
              <a:rPr lang="ko-KR" altLang="en-US" b="1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b="1" dirty="0" err="1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다다스케</a:t>
            </a:r>
            <a:endParaRPr lang="ko-KR" altLang="en-US" b="1" dirty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95BA75-4B3F-4BA1-B8E4-771AB744B2A0}"/>
              </a:ext>
            </a:extLst>
          </p:cNvPr>
          <p:cNvSpPr txBox="1"/>
          <p:nvPr/>
        </p:nvSpPr>
        <p:spPr>
          <a:xfrm>
            <a:off x="4894974" y="1569049"/>
            <a:ext cx="3494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법제를 정비하기 위해 발탁됨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627A12A-0614-4AE3-A2FB-9261613580AD}"/>
              </a:ext>
            </a:extLst>
          </p:cNvPr>
          <p:cNvSpPr txBox="1"/>
          <p:nvPr/>
        </p:nvSpPr>
        <p:spPr>
          <a:xfrm>
            <a:off x="5418667" y="1967484"/>
            <a:ext cx="61637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막부의 법령과 처벌에 관한 선례들을 모아서 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"</a:t>
            </a:r>
            <a:r>
              <a:rPr lang="ko-KR" altLang="en-US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구지가타오사다메가키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"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를 완성</a:t>
            </a:r>
          </a:p>
          <a:p>
            <a:endParaRPr lang="en-US" altLang="ko-KR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dirty="0" err="1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구지가타</a:t>
            </a:r>
            <a:r>
              <a:rPr lang="ko-KR" altLang="en-US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dirty="0" err="1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오사다메가키</a:t>
            </a:r>
            <a:endParaRPr lang="en-US" altLang="ko-KR" dirty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en-US" altLang="ko-KR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 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상하 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권 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184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조로 구성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 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en-US" altLang="ko-KR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 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하권 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103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조는 대부분 형벌 규정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 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en-US" altLang="ko-KR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 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반란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반역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주인 살해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부모 살해 등을 가장 무거운 형벌로 규정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 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en-US" altLang="ko-KR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 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이전 가혹한 형벌이 상당히 완화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 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en-US" altLang="ko-KR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 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상하질서를 어지럽히는데 엄한 형벌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10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냥 이상을 훔친 자는 사형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 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F414BAC5-7CB9-4933-AB76-E60D3D4AA78E}"/>
              </a:ext>
            </a:extLst>
          </p:cNvPr>
          <p:cNvGrpSpPr/>
          <p:nvPr/>
        </p:nvGrpSpPr>
        <p:grpSpPr>
          <a:xfrm>
            <a:off x="1321678" y="2754646"/>
            <a:ext cx="215444" cy="191546"/>
            <a:chOff x="4367987" y="2389745"/>
            <a:chExt cx="283439" cy="252000"/>
          </a:xfrm>
        </p:grpSpPr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2BCF76C8-12DA-47FF-8680-6545045FFA0A}"/>
                </a:ext>
              </a:extLst>
            </p:cNvPr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33F405AA-739D-4A81-B82E-E72D76C2C5B7}"/>
                </a:ext>
              </a:extLst>
            </p:cNvPr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prstClr val="white"/>
                  </a:solidFill>
                </a:rPr>
                <a:t>▶</a:t>
              </a:r>
              <a:endParaRPr lang="ko-KR" altLang="en-US" sz="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7E5709BE-C215-4507-BCC4-801AD739FD8B}"/>
              </a:ext>
            </a:extLst>
          </p:cNvPr>
          <p:cNvGrpSpPr/>
          <p:nvPr/>
        </p:nvGrpSpPr>
        <p:grpSpPr>
          <a:xfrm>
            <a:off x="1321678" y="4574691"/>
            <a:ext cx="215444" cy="191546"/>
            <a:chOff x="4367987" y="2389745"/>
            <a:chExt cx="283439" cy="252000"/>
          </a:xfrm>
        </p:grpSpPr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1BBE9D20-65F0-4A93-AA13-2BC0602AB6A6}"/>
                </a:ext>
              </a:extLst>
            </p:cNvPr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64" name="직사각형 63">
              <a:extLst>
                <a:ext uri="{FF2B5EF4-FFF2-40B4-BE49-F238E27FC236}">
                  <a16:creationId xmlns:a16="http://schemas.microsoft.com/office/drawing/2014/main" id="{A3556E78-55CB-4BCA-B71B-9575E85FB9B5}"/>
                </a:ext>
              </a:extLst>
            </p:cNvPr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prstClr val="white"/>
                  </a:solidFill>
                </a:rPr>
                <a:t>▶</a:t>
              </a:r>
              <a:endParaRPr lang="ko-KR" altLang="en-US" sz="200" dirty="0">
                <a:solidFill>
                  <a:prstClr val="white"/>
                </a:solidFill>
              </a:endParaRPr>
            </a:p>
          </p:txBody>
        </p:sp>
      </p:grp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11896586-8CB4-4197-B4A1-1782FF85CFA2}"/>
              </a:ext>
            </a:extLst>
          </p:cNvPr>
          <p:cNvSpPr/>
          <p:nvPr/>
        </p:nvSpPr>
        <p:spPr>
          <a:xfrm>
            <a:off x="5047117" y="164193"/>
            <a:ext cx="21707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0">
              <a:defRPr/>
            </a:pPr>
            <a:r>
              <a:rPr lang="ko-KR" altLang="en-US" sz="4400" b="1" kern="0" dirty="0">
                <a:ln w="3175">
                  <a:noFill/>
                </a:ln>
                <a:solidFill>
                  <a:srgbClr val="9D3D2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교호</a:t>
            </a:r>
            <a:r>
              <a:rPr lang="en-US" altLang="ko-KR" sz="4400" b="1" kern="0" dirty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400" b="1" kern="0" dirty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개혁</a:t>
            </a:r>
            <a:endParaRPr lang="en-US" altLang="ko-KR" sz="4400" b="1" kern="0" dirty="0">
              <a:ln w="3175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63449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양쪽 모서리가 둥근 사각형 1">
            <a:extLst>
              <a:ext uri="{FF2B5EF4-FFF2-40B4-BE49-F238E27FC236}">
                <a16:creationId xmlns:a16="http://schemas.microsoft.com/office/drawing/2014/main" id="{067C99BE-5BD0-42A9-8AAE-ADD335576005}"/>
              </a:ext>
            </a:extLst>
          </p:cNvPr>
          <p:cNvSpPr/>
          <p:nvPr/>
        </p:nvSpPr>
        <p:spPr>
          <a:xfrm>
            <a:off x="5094511" y="1019036"/>
            <a:ext cx="2237015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물가정책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43" name="양쪽 모서리가 둥근 사각형 21">
            <a:extLst>
              <a:ext uri="{FF2B5EF4-FFF2-40B4-BE49-F238E27FC236}">
                <a16:creationId xmlns:a16="http://schemas.microsoft.com/office/drawing/2014/main" id="{D0CA8A6A-FFA6-4A72-949D-6F7BE549DC58}"/>
              </a:ext>
            </a:extLst>
          </p:cNvPr>
          <p:cNvSpPr/>
          <p:nvPr/>
        </p:nvSpPr>
        <p:spPr>
          <a:xfrm>
            <a:off x="7429498" y="1019041"/>
            <a:ext cx="2073421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행정제도 및 법제의 정비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44" name="양쪽 모서리가 둥근 사각형 22">
            <a:extLst>
              <a:ext uri="{FF2B5EF4-FFF2-40B4-BE49-F238E27FC236}">
                <a16:creationId xmlns:a16="http://schemas.microsoft.com/office/drawing/2014/main" id="{0815B9B4-E5C4-46C1-9445-CE588B27DBCF}"/>
              </a:ext>
            </a:extLst>
          </p:cNvPr>
          <p:cNvSpPr/>
          <p:nvPr/>
        </p:nvSpPr>
        <p:spPr>
          <a:xfrm>
            <a:off x="9560376" y="1019041"/>
            <a:ext cx="2123621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BE2E2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84B5C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풍속의 교정과 실학의 장려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F84B5C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45" name="양쪽 모서리가 둥근 사각형 37">
            <a:extLst>
              <a:ext uri="{FF2B5EF4-FFF2-40B4-BE49-F238E27FC236}">
                <a16:creationId xmlns:a16="http://schemas.microsoft.com/office/drawing/2014/main" id="{4F47E17F-DFEB-476F-98F8-CCDB286D1250}"/>
              </a:ext>
            </a:extLst>
          </p:cNvPr>
          <p:cNvSpPr/>
          <p:nvPr/>
        </p:nvSpPr>
        <p:spPr>
          <a:xfrm>
            <a:off x="2844797" y="1019036"/>
            <a:ext cx="2119087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막부 재정의 재건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9C5BD501-3995-4E05-A1FB-BB8E9BE354E9}"/>
              </a:ext>
            </a:extLst>
          </p:cNvPr>
          <p:cNvSpPr/>
          <p:nvPr/>
        </p:nvSpPr>
        <p:spPr>
          <a:xfrm>
            <a:off x="2844797" y="1476241"/>
            <a:ext cx="8839200" cy="4950322"/>
          </a:xfrm>
          <a:prstGeom prst="rect">
            <a:avLst/>
          </a:prstGeom>
          <a:solidFill>
            <a:srgbClr val="FBE2E2"/>
          </a:solidFill>
          <a:ln w="19050">
            <a:solidFill>
              <a:srgbClr val="F392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E99EB4BF-D22D-4354-89DB-29DCB3E487D0}"/>
              </a:ext>
            </a:extLst>
          </p:cNvPr>
          <p:cNvSpPr/>
          <p:nvPr/>
        </p:nvSpPr>
        <p:spPr>
          <a:xfrm>
            <a:off x="810312" y="3141325"/>
            <a:ext cx="1226814" cy="1226816"/>
          </a:xfrm>
          <a:prstGeom prst="ellipse">
            <a:avLst/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4681C799-9FE5-4D3A-BE47-DE4292D1583D}"/>
              </a:ext>
            </a:extLst>
          </p:cNvPr>
          <p:cNvSpPr/>
          <p:nvPr/>
        </p:nvSpPr>
        <p:spPr>
          <a:xfrm>
            <a:off x="861414" y="3587106"/>
            <a:ext cx="1093868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간세이개혁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52" name="타원 51">
            <a:extLst>
              <a:ext uri="{FF2B5EF4-FFF2-40B4-BE49-F238E27FC236}">
                <a16:creationId xmlns:a16="http://schemas.microsoft.com/office/drawing/2014/main" id="{AB4458FF-D725-47DD-A7F1-57F195AED5C2}"/>
              </a:ext>
            </a:extLst>
          </p:cNvPr>
          <p:cNvSpPr/>
          <p:nvPr/>
        </p:nvSpPr>
        <p:spPr>
          <a:xfrm>
            <a:off x="815993" y="1307934"/>
            <a:ext cx="1226814" cy="1226816"/>
          </a:xfrm>
          <a:prstGeom prst="ellipse">
            <a:avLst/>
          </a:prstGeom>
          <a:solidFill>
            <a:srgbClr val="FBE2E2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7410D186-176E-4C3D-9ED5-9161F74ED768}"/>
              </a:ext>
            </a:extLst>
          </p:cNvPr>
          <p:cNvSpPr/>
          <p:nvPr/>
        </p:nvSpPr>
        <p:spPr>
          <a:xfrm>
            <a:off x="867095" y="1753715"/>
            <a:ext cx="10938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교호개혁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57" name="타원 56">
            <a:extLst>
              <a:ext uri="{FF2B5EF4-FFF2-40B4-BE49-F238E27FC236}">
                <a16:creationId xmlns:a16="http://schemas.microsoft.com/office/drawing/2014/main" id="{904E522D-4FE0-4FC9-9B3C-6FEDB17247DB}"/>
              </a:ext>
            </a:extLst>
          </p:cNvPr>
          <p:cNvSpPr/>
          <p:nvPr/>
        </p:nvSpPr>
        <p:spPr>
          <a:xfrm>
            <a:off x="810312" y="4920817"/>
            <a:ext cx="1226814" cy="1226816"/>
          </a:xfrm>
          <a:prstGeom prst="ellipse">
            <a:avLst/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E5B4AC9C-02F3-478D-B47A-7440BA203426}"/>
              </a:ext>
            </a:extLst>
          </p:cNvPr>
          <p:cNvSpPr/>
          <p:nvPr/>
        </p:nvSpPr>
        <p:spPr>
          <a:xfrm>
            <a:off x="861414" y="5366598"/>
            <a:ext cx="10938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덴포개혁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pic>
        <p:nvPicPr>
          <p:cNvPr id="21" name="Picture 2" descr="16세기 일본 무사에 대한 이미지 검색결과">
            <a:hlinkClick r:id="rId3"/>
            <a:extLst>
              <a:ext uri="{FF2B5EF4-FFF2-40B4-BE49-F238E27FC236}">
                <a16:creationId xmlns:a16="http://schemas.microsoft.com/office/drawing/2014/main" id="{D022525B-78FE-47BD-A1FE-A269029C4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808" y="1631245"/>
            <a:ext cx="3273840" cy="245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48ABADD-B7DE-4054-8768-49D813C9F37E}"/>
              </a:ext>
            </a:extLst>
          </p:cNvPr>
          <p:cNvSpPr txBox="1"/>
          <p:nvPr/>
        </p:nvSpPr>
        <p:spPr>
          <a:xfrm>
            <a:off x="6536267" y="1753715"/>
            <a:ext cx="4617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사치와 풍조에 물들은 무사들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92B4A6-4DD3-4794-9DEC-3DF9EF7A2C07}"/>
              </a:ext>
            </a:extLst>
          </p:cNvPr>
          <p:cNvSpPr txBox="1"/>
          <p:nvPr/>
        </p:nvSpPr>
        <p:spPr>
          <a:xfrm>
            <a:off x="6536267" y="2269067"/>
            <a:ext cx="50009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무사들에게 검소하고 검약한 생활을 하게함</a:t>
            </a:r>
            <a:endParaRPr lang="en-US" altLang="ko-KR" sz="16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en-US" altLang="ko-KR" sz="16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민중들도 마찬가지</a:t>
            </a:r>
            <a:r>
              <a:rPr lang="en-US" altLang="ko-KR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</a:t>
            </a:r>
          </a:p>
          <a:p>
            <a:endParaRPr lang="en-US" altLang="ko-KR" sz="16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경제적 </a:t>
            </a:r>
            <a:r>
              <a:rPr lang="ko-KR" altLang="en-US" sz="160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여유가있던</a:t>
            </a:r>
            <a:r>
              <a:rPr lang="ko-KR" altLang="en-US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160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조닌들에게</a:t>
            </a:r>
            <a:r>
              <a:rPr lang="ko-KR" altLang="en-US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160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검약령을</a:t>
            </a:r>
            <a:r>
              <a:rPr lang="ko-KR" altLang="en-US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내림</a:t>
            </a:r>
            <a:endParaRPr lang="en-US" altLang="ko-KR" sz="16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en-US" altLang="ko-KR" sz="16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sz="160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쇼군도</a:t>
            </a:r>
            <a:r>
              <a:rPr lang="en-US" altLang="ko-KR" sz="1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</a:t>
            </a:r>
            <a:endParaRPr lang="ko-KR" altLang="en-US" sz="16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B0611C-E734-40EE-AFB8-53A49AA79AA6}"/>
              </a:ext>
            </a:extLst>
          </p:cNvPr>
          <p:cNvSpPr txBox="1"/>
          <p:nvPr/>
        </p:nvSpPr>
        <p:spPr>
          <a:xfrm>
            <a:off x="2930177" y="4301132"/>
            <a:ext cx="392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실학을 장려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42B4C7-E8BD-45C1-AC1F-6D9185F7C85E}"/>
              </a:ext>
            </a:extLst>
          </p:cNvPr>
          <p:cNvSpPr txBox="1"/>
          <p:nvPr/>
        </p:nvSpPr>
        <p:spPr>
          <a:xfrm>
            <a:off x="3080808" y="4766237"/>
            <a:ext cx="829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무사와 농민을 궁핍한 생활에서 구제하기 위함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 </a:t>
            </a:r>
          </a:p>
          <a:p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농사를 연구하기 위해 </a:t>
            </a:r>
            <a:r>
              <a:rPr lang="ko-KR" altLang="en-US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에도의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간다에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천문대 설치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스스로 관측하기도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 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농민 수입 증대를 위해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경작지 개발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고구마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사탕수수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조선인삼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참깨 재배 </a:t>
            </a:r>
            <a:endParaRPr lang="en-US" altLang="ko-KR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   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이는 쌀을 많이 거둬가도 부수입이 생기게 하기 위함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3DA0017B-0DC9-4599-9EAA-BE3E034BEA2B}"/>
              </a:ext>
            </a:extLst>
          </p:cNvPr>
          <p:cNvGrpSpPr/>
          <p:nvPr/>
        </p:nvGrpSpPr>
        <p:grpSpPr>
          <a:xfrm>
            <a:off x="1321678" y="2754646"/>
            <a:ext cx="215444" cy="191546"/>
            <a:chOff x="4367987" y="2389745"/>
            <a:chExt cx="283439" cy="252000"/>
          </a:xfrm>
        </p:grpSpPr>
        <p:sp>
          <p:nvSpPr>
            <p:cNvPr id="33" name="타원 32">
              <a:extLst>
                <a:ext uri="{FF2B5EF4-FFF2-40B4-BE49-F238E27FC236}">
                  <a16:creationId xmlns:a16="http://schemas.microsoft.com/office/drawing/2014/main" id="{88246B9A-577A-4E0E-A4F4-60B7FB9AE372}"/>
                </a:ext>
              </a:extLst>
            </p:cNvPr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B589F89A-D73D-425E-8176-78E974DAF27E}"/>
                </a:ext>
              </a:extLst>
            </p:cNvPr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prstClr val="white"/>
                  </a:solidFill>
                </a:rPr>
                <a:t>▶</a:t>
              </a:r>
              <a:endParaRPr lang="ko-KR" altLang="en-US" sz="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C2C08711-359C-4AF9-9902-027938C028E2}"/>
              </a:ext>
            </a:extLst>
          </p:cNvPr>
          <p:cNvGrpSpPr/>
          <p:nvPr/>
        </p:nvGrpSpPr>
        <p:grpSpPr>
          <a:xfrm>
            <a:off x="1321678" y="4574691"/>
            <a:ext cx="215444" cy="191546"/>
            <a:chOff x="4367987" y="2389745"/>
            <a:chExt cx="283439" cy="252000"/>
          </a:xfrm>
        </p:grpSpPr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2D4BF4B0-A43F-49BE-8407-DEC948EBF610}"/>
                </a:ext>
              </a:extLst>
            </p:cNvPr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7279EC2E-4395-4350-BE12-E182DDA274DF}"/>
                </a:ext>
              </a:extLst>
            </p:cNvPr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prstClr val="white"/>
                  </a:solidFill>
                </a:rPr>
                <a:t>▶</a:t>
              </a:r>
              <a:endParaRPr lang="ko-KR" altLang="en-US" sz="200" dirty="0">
                <a:solidFill>
                  <a:prstClr val="white"/>
                </a:solidFill>
              </a:endParaRPr>
            </a:p>
          </p:txBody>
        </p:sp>
      </p:grp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09E33650-2DDC-4A0C-B4C3-70406427C18A}"/>
              </a:ext>
            </a:extLst>
          </p:cNvPr>
          <p:cNvSpPr/>
          <p:nvPr/>
        </p:nvSpPr>
        <p:spPr>
          <a:xfrm>
            <a:off x="5047117" y="164193"/>
            <a:ext cx="21707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0">
              <a:defRPr/>
            </a:pPr>
            <a:r>
              <a:rPr lang="ko-KR" altLang="en-US" sz="4400" b="1" kern="0" dirty="0">
                <a:ln w="3175">
                  <a:noFill/>
                </a:ln>
                <a:solidFill>
                  <a:srgbClr val="9D3D2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교호</a:t>
            </a:r>
            <a:r>
              <a:rPr lang="en-US" altLang="ko-KR" sz="4400" b="1" kern="0" dirty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400" b="1" kern="0" dirty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개혁</a:t>
            </a:r>
            <a:endParaRPr lang="en-US" altLang="ko-KR" sz="4400" b="1" kern="0" dirty="0">
              <a:ln w="3175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1640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양쪽 모서리가 둥근 사각형 1">
            <a:extLst>
              <a:ext uri="{FF2B5EF4-FFF2-40B4-BE49-F238E27FC236}">
                <a16:creationId xmlns:a16="http://schemas.microsoft.com/office/drawing/2014/main" id="{C822035A-BF00-40B4-8DE4-462F917AE066}"/>
              </a:ext>
            </a:extLst>
          </p:cNvPr>
          <p:cNvSpPr/>
          <p:nvPr/>
        </p:nvSpPr>
        <p:spPr>
          <a:xfrm>
            <a:off x="4530150" y="1030305"/>
            <a:ext cx="1445647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prstClr val="white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농촌 재건 정책</a:t>
            </a:r>
            <a:endParaRPr lang="en-US" altLang="ko-KR" sz="1400" b="1" dirty="0">
              <a:solidFill>
                <a:prstClr val="white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9" name="양쪽 모서리가 둥근 사각형 21">
            <a:extLst>
              <a:ext uri="{FF2B5EF4-FFF2-40B4-BE49-F238E27FC236}">
                <a16:creationId xmlns:a16="http://schemas.microsoft.com/office/drawing/2014/main" id="{58D77EB3-6166-43B1-9896-FBB3871702F8}"/>
              </a:ext>
            </a:extLst>
          </p:cNvPr>
          <p:cNvSpPr/>
          <p:nvPr/>
        </p:nvSpPr>
        <p:spPr>
          <a:xfrm>
            <a:off x="10328856" y="1018163"/>
            <a:ext cx="1355142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prstClr val="white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개혁의 좌절</a:t>
            </a:r>
            <a:endParaRPr lang="en-US" altLang="ko-KR" sz="1400" b="1" dirty="0">
              <a:solidFill>
                <a:prstClr val="white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0" name="양쪽 모서리가 둥근 사각형 22">
            <a:extLst>
              <a:ext uri="{FF2B5EF4-FFF2-40B4-BE49-F238E27FC236}">
                <a16:creationId xmlns:a16="http://schemas.microsoft.com/office/drawing/2014/main" id="{4038E1BD-DD14-4857-A1B9-B769954D0DFD}"/>
              </a:ext>
            </a:extLst>
          </p:cNvPr>
          <p:cNvSpPr/>
          <p:nvPr/>
        </p:nvSpPr>
        <p:spPr>
          <a:xfrm>
            <a:off x="7354550" y="1019036"/>
            <a:ext cx="1403084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prstClr val="white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풍속과 언론의 통제</a:t>
            </a:r>
            <a:endParaRPr lang="en-US" altLang="ko-KR" sz="1400" b="1" dirty="0">
              <a:solidFill>
                <a:prstClr val="white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1" name="양쪽 모서리가 둥근 사각형 37">
            <a:extLst>
              <a:ext uri="{FF2B5EF4-FFF2-40B4-BE49-F238E27FC236}">
                <a16:creationId xmlns:a16="http://schemas.microsoft.com/office/drawing/2014/main" id="{8103B2B0-CBB9-495E-BB56-220CF2A52E7B}"/>
              </a:ext>
            </a:extLst>
          </p:cNvPr>
          <p:cNvSpPr/>
          <p:nvPr/>
        </p:nvSpPr>
        <p:spPr>
          <a:xfrm>
            <a:off x="2844798" y="1018163"/>
            <a:ext cx="1535445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BE2E2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>
                <a:solidFill>
                  <a:srgbClr val="F84B5C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마쓰다이라</a:t>
            </a:r>
            <a:r>
              <a:rPr lang="ko-KR" altLang="en-US" sz="1400" b="1" dirty="0">
                <a:solidFill>
                  <a:srgbClr val="F84B5C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1400" b="1" dirty="0" err="1">
                <a:solidFill>
                  <a:srgbClr val="F84B5C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사다노부의</a:t>
            </a:r>
            <a:r>
              <a:rPr lang="ko-KR" altLang="en-US" sz="1400" b="1" dirty="0">
                <a:solidFill>
                  <a:srgbClr val="F84B5C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등장</a:t>
            </a:r>
            <a:endParaRPr lang="en-US" altLang="ko-KR" sz="1400" b="1" dirty="0">
              <a:solidFill>
                <a:srgbClr val="F84B5C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8FA554A2-F33F-4226-B08A-21B5741E6703}"/>
              </a:ext>
            </a:extLst>
          </p:cNvPr>
          <p:cNvSpPr/>
          <p:nvPr/>
        </p:nvSpPr>
        <p:spPr>
          <a:xfrm>
            <a:off x="2844798" y="1476236"/>
            <a:ext cx="8839200" cy="5220778"/>
          </a:xfrm>
          <a:prstGeom prst="rect">
            <a:avLst/>
          </a:prstGeom>
          <a:solidFill>
            <a:srgbClr val="FBE2E2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ko-KR" sz="1400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</a:t>
            </a:r>
            <a:endParaRPr lang="ko-KR" altLang="en-US" sz="1400" b="0" i="0" dirty="0">
              <a:solidFill>
                <a:srgbClr val="333333"/>
              </a:solidFill>
              <a:effectLst/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34" name="양쪽 모서리가 둥근 사각형 19">
            <a:extLst>
              <a:ext uri="{FF2B5EF4-FFF2-40B4-BE49-F238E27FC236}">
                <a16:creationId xmlns:a16="http://schemas.microsoft.com/office/drawing/2014/main" id="{FF5F1094-990B-418C-BAF8-29B1B0CB15D2}"/>
              </a:ext>
            </a:extLst>
          </p:cNvPr>
          <p:cNvSpPr/>
          <p:nvPr/>
        </p:nvSpPr>
        <p:spPr>
          <a:xfrm>
            <a:off x="6070870" y="1019036"/>
            <a:ext cx="1154179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prstClr val="white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경제정책</a:t>
            </a:r>
            <a:endParaRPr lang="en-US" altLang="ko-KR" sz="1400" b="1" dirty="0">
              <a:solidFill>
                <a:prstClr val="white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35" name="양쪽 모서리가 둥근 사각형 20">
            <a:extLst>
              <a:ext uri="{FF2B5EF4-FFF2-40B4-BE49-F238E27FC236}">
                <a16:creationId xmlns:a16="http://schemas.microsoft.com/office/drawing/2014/main" id="{00F27BFA-2CD3-4288-BD79-C0FA46EC8C94}"/>
              </a:ext>
            </a:extLst>
          </p:cNvPr>
          <p:cNvSpPr/>
          <p:nvPr/>
        </p:nvSpPr>
        <p:spPr>
          <a:xfrm>
            <a:off x="8880339" y="1016564"/>
            <a:ext cx="1325811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prstClr val="white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사상의 통제</a:t>
            </a:r>
            <a:endParaRPr lang="en-US" altLang="ko-KR" sz="1400" b="1" dirty="0">
              <a:solidFill>
                <a:prstClr val="white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36ABFF0-A997-46D7-92B8-BEB439CFBCD0}"/>
              </a:ext>
            </a:extLst>
          </p:cNvPr>
          <p:cNvSpPr txBox="1"/>
          <p:nvPr/>
        </p:nvSpPr>
        <p:spPr>
          <a:xfrm>
            <a:off x="2978751" y="1569049"/>
            <a:ext cx="4019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마쓰다이라</a:t>
            </a:r>
            <a:r>
              <a:rPr lang="ko-KR" altLang="en-US" b="1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b="1" dirty="0" err="1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사다노부</a:t>
            </a:r>
            <a:r>
              <a:rPr lang="ko-KR" altLang="en-US" b="1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F9B59CE-EDA4-4C26-ABA5-4C0C0918DDA4}"/>
              </a:ext>
            </a:extLst>
          </p:cNvPr>
          <p:cNvSpPr txBox="1"/>
          <p:nvPr/>
        </p:nvSpPr>
        <p:spPr>
          <a:xfrm>
            <a:off x="6254045" y="1938381"/>
            <a:ext cx="53057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altLang="ko-KR" sz="1600" b="1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1786</a:t>
            </a:r>
            <a:r>
              <a:rPr lang="ko-KR" altLang="en-US" sz="1600" b="1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</a:t>
            </a:r>
            <a:r>
              <a:rPr lang="en-US" altLang="ko-KR" sz="1600" b="1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600" b="1" dirty="0" err="1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다누마</a:t>
            </a:r>
            <a:r>
              <a:rPr lang="ko-KR" altLang="en-US" sz="1600" b="1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1600" b="1" dirty="0" err="1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오키쓰구가</a:t>
            </a:r>
            <a:r>
              <a:rPr lang="ko-KR" altLang="en-US" sz="1600" b="1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실각</a:t>
            </a:r>
            <a:r>
              <a:rPr lang="en-US" altLang="ko-KR" sz="1600" b="1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ko-KR" altLang="en-US" sz="1600" b="1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영지도 몰수</a:t>
            </a:r>
            <a:r>
              <a:rPr lang="en-US" altLang="ko-KR" sz="1600" b="1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ko-KR" sz="1600" b="1" dirty="0">
              <a:solidFill>
                <a:srgbClr val="333333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ko-KR" sz="1600" b="1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1600" b="1" dirty="0" err="1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오키쓰구</a:t>
            </a:r>
            <a:r>
              <a:rPr lang="ko-KR" altLang="en-US" sz="1600" b="1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실각 직후</a:t>
            </a:r>
            <a:r>
              <a:rPr lang="en-US" altLang="ko-KR" sz="1600" b="1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10</a:t>
            </a:r>
            <a:r>
              <a:rPr lang="ko-KR" altLang="en-US" sz="1600" b="1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대 쇼군 </a:t>
            </a:r>
            <a:r>
              <a:rPr lang="ko-KR" altLang="en-US" sz="1600" b="1" dirty="0" err="1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도쿠가와</a:t>
            </a:r>
            <a:r>
              <a:rPr lang="ko-KR" altLang="en-US" sz="1600" b="1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1600" b="1" dirty="0" err="1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이에하루가</a:t>
            </a:r>
            <a:r>
              <a:rPr lang="ko-KR" altLang="en-US" sz="1600" b="1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사망</a:t>
            </a:r>
            <a:r>
              <a:rPr lang="en-US" altLang="ko-KR" sz="1600" b="1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 </a:t>
            </a:r>
            <a:endParaRPr lang="ko-KR" altLang="en-US" sz="1600" b="1" dirty="0">
              <a:solidFill>
                <a:srgbClr val="333333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ko-KR" sz="1600" b="1" dirty="0">
              <a:solidFill>
                <a:srgbClr val="333333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600" b="1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 </a:t>
            </a:r>
            <a:r>
              <a:rPr lang="en-US" altLang="ko-KR" sz="1600" b="1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1600" b="1" dirty="0" err="1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도쿠가와</a:t>
            </a:r>
            <a:r>
              <a:rPr lang="ko-KR" altLang="en-US" sz="1600" b="1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1600" b="1" dirty="0" err="1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이에나리가</a:t>
            </a:r>
            <a:r>
              <a:rPr lang="ko-KR" altLang="en-US" sz="1600" b="1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1600" b="1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11</a:t>
            </a:r>
            <a:r>
              <a:rPr lang="ko-KR" altLang="en-US" sz="1600" b="1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대 </a:t>
            </a:r>
            <a:r>
              <a:rPr lang="ko-KR" altLang="en-US" sz="1600" b="1" dirty="0" err="1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쇼군에</a:t>
            </a:r>
            <a:r>
              <a:rPr lang="ko-KR" altLang="en-US" sz="1600" b="1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취임</a:t>
            </a:r>
            <a:r>
              <a:rPr lang="en-US" altLang="ko-KR" sz="1600" b="1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 </a:t>
            </a:r>
            <a:endParaRPr lang="ko-KR" altLang="en-US" sz="1600" b="1" dirty="0">
              <a:solidFill>
                <a:srgbClr val="333333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ko-KR" sz="1600" b="1" dirty="0">
              <a:solidFill>
                <a:srgbClr val="333333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600" b="1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 </a:t>
            </a:r>
            <a:r>
              <a:rPr lang="en-US" altLang="ko-KR" sz="1600" b="1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- 1785</a:t>
            </a:r>
            <a:r>
              <a:rPr lang="ko-KR" altLang="en-US" sz="1600" b="1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</a:t>
            </a:r>
            <a:r>
              <a:rPr lang="en-US" altLang="ko-KR" sz="1600" b="1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600" b="1" dirty="0" err="1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에도와</a:t>
            </a:r>
            <a:r>
              <a:rPr lang="ko-KR" altLang="en-US" sz="1600" b="1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오사카에서 </a:t>
            </a:r>
            <a:r>
              <a:rPr lang="ko-KR" altLang="en-US" sz="1600" b="1" dirty="0" err="1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덴메이의</a:t>
            </a:r>
            <a:r>
              <a:rPr lang="ko-KR" altLang="en-US" sz="1600" b="1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1600" b="1" dirty="0" err="1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우치코와시라고</a:t>
            </a:r>
            <a:r>
              <a:rPr lang="ko-KR" altLang="en-US" sz="1600" b="1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하는 대규모 폭동이 일어난 직후에</a:t>
            </a:r>
            <a:r>
              <a:rPr lang="en-US" altLang="ko-KR" sz="1600" b="1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 </a:t>
            </a:r>
            <a:endParaRPr lang="ko-KR" altLang="en-US" sz="1600" b="1" dirty="0">
              <a:solidFill>
                <a:srgbClr val="333333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ko-KR" sz="1600" b="1" dirty="0">
              <a:solidFill>
                <a:srgbClr val="333333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1600" b="1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  </a:t>
            </a:r>
            <a:r>
              <a:rPr lang="en-US" altLang="ko-KR" sz="1600" b="1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1600" b="1" dirty="0" err="1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후다이다이묘</a:t>
            </a:r>
            <a:r>
              <a:rPr lang="en-US" altLang="ko-KR" sz="1600" b="1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600" b="1" dirty="0" err="1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고산케</a:t>
            </a:r>
            <a:r>
              <a:rPr lang="en-US" altLang="ko-KR" sz="1600" b="1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1600" b="1" dirty="0" err="1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고산쿄</a:t>
            </a:r>
            <a:r>
              <a:rPr lang="ko-KR" altLang="en-US" sz="1600" b="1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세력은 </a:t>
            </a:r>
            <a:r>
              <a:rPr lang="ko-KR" altLang="en-US" sz="1600" b="1" dirty="0" err="1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다누마</a:t>
            </a:r>
            <a:r>
              <a:rPr lang="ko-KR" altLang="en-US" sz="1600" b="1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1600" b="1" dirty="0" err="1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오키쓰구와</a:t>
            </a:r>
            <a:r>
              <a:rPr lang="ko-KR" altLang="en-US" sz="1600" b="1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대조적인 성격을 지닌 </a:t>
            </a:r>
            <a:r>
              <a:rPr lang="ko-KR" altLang="en-US" sz="1600" b="1" dirty="0" err="1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마쓰다이라</a:t>
            </a:r>
            <a:r>
              <a:rPr lang="ko-KR" altLang="en-US" sz="1600" b="1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1600" b="1" dirty="0" err="1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사다노부를</a:t>
            </a:r>
            <a:r>
              <a:rPr lang="ko-KR" altLang="en-US" sz="1600" b="1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1600" b="1" dirty="0" err="1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로주로</a:t>
            </a:r>
            <a:r>
              <a:rPr lang="ko-KR" altLang="en-US" sz="1600" b="1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추대</a:t>
            </a:r>
            <a:r>
              <a:rPr lang="en-US" altLang="ko-KR" sz="1600" b="1" dirty="0">
                <a:solidFill>
                  <a:srgbClr val="333333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ko-KR" sz="1600" b="1" dirty="0">
              <a:solidFill>
                <a:srgbClr val="333333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16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1600" b="1" dirty="0" err="1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마쓰다이라</a:t>
            </a:r>
            <a:r>
              <a:rPr lang="ko-KR" altLang="en-US" sz="1600" b="1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1600" b="1" dirty="0" err="1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사다노부의</a:t>
            </a:r>
            <a:r>
              <a:rPr lang="ko-KR" altLang="en-US" sz="1600" b="1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이상</a:t>
            </a:r>
            <a:r>
              <a:rPr lang="ko-KR" altLang="en-US" sz="16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은</a:t>
            </a:r>
            <a:r>
              <a:rPr lang="ko-KR" altLang="en-US" sz="1600" b="1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16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교호 개혁을 모범으로 하여 </a:t>
            </a:r>
            <a:r>
              <a:rPr lang="ko-KR" altLang="en-US" sz="1600" b="1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막정을</a:t>
            </a:r>
            <a:r>
              <a:rPr lang="ko-KR" altLang="en-US" sz="16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재건하는 것</a:t>
            </a:r>
            <a:r>
              <a:rPr lang="en-US" altLang="ko-KR" sz="16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 </a:t>
            </a:r>
            <a:endParaRPr lang="ko-KR" altLang="en-US" sz="1600" b="1" dirty="0">
              <a:solidFill>
                <a:srgbClr val="333333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ko-KR" altLang="en-US" sz="1600" b="1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38" name="Picture 3">
            <a:extLst>
              <a:ext uri="{FF2B5EF4-FFF2-40B4-BE49-F238E27FC236}">
                <a16:creationId xmlns:a16="http://schemas.microsoft.com/office/drawing/2014/main" id="{996F5094-E39A-47A7-8C10-ACD79E4FB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911" y="2165450"/>
            <a:ext cx="2848885" cy="337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타원 38">
            <a:extLst>
              <a:ext uri="{FF2B5EF4-FFF2-40B4-BE49-F238E27FC236}">
                <a16:creationId xmlns:a16="http://schemas.microsoft.com/office/drawing/2014/main" id="{DD221C62-8A6E-4A2D-9C92-EE0123E80B35}"/>
              </a:ext>
            </a:extLst>
          </p:cNvPr>
          <p:cNvSpPr/>
          <p:nvPr/>
        </p:nvSpPr>
        <p:spPr>
          <a:xfrm>
            <a:off x="810312" y="3141325"/>
            <a:ext cx="1226814" cy="1226816"/>
          </a:xfrm>
          <a:prstGeom prst="ellipse">
            <a:avLst/>
          </a:prstGeom>
          <a:solidFill>
            <a:srgbClr val="FBE2E2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4ABA3A7F-7C4C-46B7-9690-E3C4C79983CB}"/>
              </a:ext>
            </a:extLst>
          </p:cNvPr>
          <p:cNvSpPr/>
          <p:nvPr/>
        </p:nvSpPr>
        <p:spPr>
          <a:xfrm>
            <a:off x="861414" y="3587106"/>
            <a:ext cx="1093868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간세이개혁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30FD1893-A2BE-44A3-A74B-A056136EE443}"/>
              </a:ext>
            </a:extLst>
          </p:cNvPr>
          <p:cNvSpPr/>
          <p:nvPr/>
        </p:nvSpPr>
        <p:spPr>
          <a:xfrm>
            <a:off x="815993" y="1307934"/>
            <a:ext cx="1226814" cy="1226816"/>
          </a:xfrm>
          <a:prstGeom prst="ellipse">
            <a:avLst/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3CC50331-1A24-4078-A462-39E424297352}"/>
              </a:ext>
            </a:extLst>
          </p:cNvPr>
          <p:cNvSpPr/>
          <p:nvPr/>
        </p:nvSpPr>
        <p:spPr>
          <a:xfrm>
            <a:off x="867095" y="1753715"/>
            <a:ext cx="10938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교호개혁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EF8462B5-0448-4F74-B9AB-1BCCC5EE86DE}"/>
              </a:ext>
            </a:extLst>
          </p:cNvPr>
          <p:cNvSpPr/>
          <p:nvPr/>
        </p:nvSpPr>
        <p:spPr>
          <a:xfrm>
            <a:off x="810312" y="4920817"/>
            <a:ext cx="1226814" cy="1226816"/>
          </a:xfrm>
          <a:prstGeom prst="ellipse">
            <a:avLst/>
          </a:prstGeom>
          <a:solidFill>
            <a:srgbClr val="F3929F"/>
          </a:solidFill>
          <a:ln w="19050">
            <a:solidFill>
              <a:srgbClr val="F84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2377D479-F3D4-41AB-BBD9-36E3389A219B}"/>
              </a:ext>
            </a:extLst>
          </p:cNvPr>
          <p:cNvSpPr/>
          <p:nvPr/>
        </p:nvSpPr>
        <p:spPr>
          <a:xfrm>
            <a:off x="861414" y="5366598"/>
            <a:ext cx="10938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덴포개혁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1B39CEBA-71CE-487B-A14F-FB2BE484CF36}"/>
              </a:ext>
            </a:extLst>
          </p:cNvPr>
          <p:cNvSpPr/>
          <p:nvPr/>
        </p:nvSpPr>
        <p:spPr>
          <a:xfrm>
            <a:off x="4798652" y="164193"/>
            <a:ext cx="26677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0">
              <a:defRPr/>
            </a:pPr>
            <a:r>
              <a:rPr lang="ko-KR" altLang="en-US" sz="4400" b="1" kern="0" dirty="0" err="1">
                <a:ln w="3175">
                  <a:noFill/>
                </a:ln>
                <a:solidFill>
                  <a:srgbClr val="9D3D2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간세이</a:t>
            </a:r>
            <a:r>
              <a:rPr lang="en-US" altLang="ko-KR" sz="4400" b="1" kern="0" dirty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400" b="1" kern="0" dirty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개혁</a:t>
            </a:r>
            <a:endParaRPr lang="en-US" altLang="ko-KR" sz="4400" b="1" kern="0" dirty="0">
              <a:ln w="3175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9C96BAF9-240F-446A-8D15-A3C989FAA2F0}"/>
              </a:ext>
            </a:extLst>
          </p:cNvPr>
          <p:cNvGrpSpPr/>
          <p:nvPr/>
        </p:nvGrpSpPr>
        <p:grpSpPr>
          <a:xfrm>
            <a:off x="1321678" y="2754646"/>
            <a:ext cx="215444" cy="191546"/>
            <a:chOff x="4367987" y="2389745"/>
            <a:chExt cx="283439" cy="252000"/>
          </a:xfrm>
        </p:grpSpPr>
        <p:sp>
          <p:nvSpPr>
            <p:cNvPr id="60" name="타원 59">
              <a:extLst>
                <a:ext uri="{FF2B5EF4-FFF2-40B4-BE49-F238E27FC236}">
                  <a16:creationId xmlns:a16="http://schemas.microsoft.com/office/drawing/2014/main" id="{3C19D69E-BD3E-42EF-B0FB-75883B76452E}"/>
                </a:ext>
              </a:extLst>
            </p:cNvPr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6EF497D6-0C5D-441F-90A1-8B969D0F1F7D}"/>
                </a:ext>
              </a:extLst>
            </p:cNvPr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prstClr val="white"/>
                  </a:solidFill>
                </a:rPr>
                <a:t>▶</a:t>
              </a:r>
              <a:endParaRPr lang="ko-KR" altLang="en-US" sz="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0102357A-E393-4B79-9147-B5DFA3C465D7}"/>
              </a:ext>
            </a:extLst>
          </p:cNvPr>
          <p:cNvGrpSpPr/>
          <p:nvPr/>
        </p:nvGrpSpPr>
        <p:grpSpPr>
          <a:xfrm>
            <a:off x="1321678" y="4574691"/>
            <a:ext cx="215444" cy="191546"/>
            <a:chOff x="4367987" y="2389745"/>
            <a:chExt cx="283439" cy="252000"/>
          </a:xfrm>
        </p:grpSpPr>
        <p:sp>
          <p:nvSpPr>
            <p:cNvPr id="63" name="타원 62">
              <a:extLst>
                <a:ext uri="{FF2B5EF4-FFF2-40B4-BE49-F238E27FC236}">
                  <a16:creationId xmlns:a16="http://schemas.microsoft.com/office/drawing/2014/main" id="{D02EC1C2-EBB2-4F6C-B50C-6C0681AE2617}"/>
                </a:ext>
              </a:extLst>
            </p:cNvPr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64" name="직사각형 63">
              <a:extLst>
                <a:ext uri="{FF2B5EF4-FFF2-40B4-BE49-F238E27FC236}">
                  <a16:creationId xmlns:a16="http://schemas.microsoft.com/office/drawing/2014/main" id="{B90F6771-AF9B-4617-8C48-CDBCCC6CC01E}"/>
                </a:ext>
              </a:extLst>
            </p:cNvPr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prstClr val="white"/>
                  </a:solidFill>
                </a:rPr>
                <a:t>▶</a:t>
              </a:r>
              <a:endParaRPr lang="ko-KR" altLang="en-US" sz="2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2075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2263</TotalTime>
  <Words>1296</Words>
  <Application>Microsoft Office PowerPoint</Application>
  <PresentationFormat>와이드스크린</PresentationFormat>
  <Paragraphs>325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5" baseType="lpstr">
      <vt:lpstr>Dotum</vt:lpstr>
      <vt:lpstr>Arial</vt:lpstr>
      <vt:lpstr>배달의민족 주아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무료PPT템플릿(2P) 일본 테마</dc:title>
  <dc:creator>파포장인</dc:creator>
  <cp:keywords>파포장인</cp:keywords>
  <cp:lastModifiedBy>김세진</cp:lastModifiedBy>
  <cp:revision>408</cp:revision>
  <dcterms:created xsi:type="dcterms:W3CDTF">2018-12-19T04:10:26Z</dcterms:created>
  <dcterms:modified xsi:type="dcterms:W3CDTF">2021-10-12T18:13:04Z</dcterms:modified>
  <cp:category>본 문서의 저작권은 파포장인에게 있습니다.</cp:category>
</cp:coreProperties>
</file>