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58" r:id="rId5"/>
    <p:sldId id="268" r:id="rId6"/>
    <p:sldId id="269" r:id="rId7"/>
    <p:sldId id="267" r:id="rId8"/>
    <p:sldId id="261" r:id="rId9"/>
    <p:sldId id="264" r:id="rId10"/>
    <p:sldId id="296" r:id="rId11"/>
    <p:sldId id="262" r:id="rId12"/>
    <p:sldId id="287" r:id="rId13"/>
    <p:sldId id="289" r:id="rId14"/>
    <p:sldId id="295" r:id="rId15"/>
    <p:sldId id="290" r:id="rId16"/>
    <p:sldId id="298" r:id="rId17"/>
    <p:sldId id="297" r:id="rId18"/>
    <p:sldId id="299" r:id="rId19"/>
    <p:sldId id="300" r:id="rId20"/>
    <p:sldId id="259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597"/>
    <a:srgbClr val="FD4B13"/>
    <a:srgbClr val="D40628"/>
    <a:srgbClr val="FD6231"/>
    <a:srgbClr val="FF4B4B"/>
    <a:srgbClr val="FA4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D40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1048987" y="662049"/>
            <a:ext cx="10094026" cy="553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3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70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56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514597" y="345848"/>
            <a:ext cx="11162806" cy="616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39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50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16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28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48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93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65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E9D2-E698-4000-A851-C22DD538AA05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67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FE9D2-E698-4000-A851-C22DD538AA05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4CA7-CD7E-40D1-B14E-A2B2BF54E33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238539" y="228600"/>
            <a:ext cx="11688417" cy="640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30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hyperlink" Target="https://www.youtube.com/watch?v=iUN61gtTeJk" TargetMode="External"/><Relationship Id="rId2" Type="http://schemas.openxmlformats.org/officeDocument/2006/relationships/hyperlink" Target="https://www.youtube.com/watch?v=Xs128gMFb8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https://www.youtube.com/watch?v=57gvPsWHKLw" TargetMode="Externa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869844C4-700A-4D40-BC47-8C6B3EB8AC03}"/>
              </a:ext>
            </a:extLst>
          </p:cNvPr>
          <p:cNvSpPr/>
          <p:nvPr/>
        </p:nvSpPr>
        <p:spPr>
          <a:xfrm>
            <a:off x="9018494" y="5205913"/>
            <a:ext cx="2805953" cy="792482"/>
          </a:xfrm>
          <a:prstGeom prst="rect">
            <a:avLst/>
          </a:prstGeom>
          <a:solidFill>
            <a:schemeClr val="bg1"/>
          </a:solidFill>
          <a:ln w="19050">
            <a:solidFill>
              <a:srgbClr val="D40628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664032" y="2695498"/>
            <a:ext cx="7143356" cy="14670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0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931110" y="2840594"/>
            <a:ext cx="6760704" cy="1123023"/>
          </a:xfrm>
        </p:spPr>
        <p:txBody>
          <a:bodyPr>
            <a:noAutofit/>
          </a:bodyPr>
          <a:lstStyle/>
          <a:p>
            <a:pPr algn="l"/>
            <a:r>
              <a:rPr lang="ko-KR" altLang="en-US" sz="48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일본의 연중행사와 축제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018495" y="5234665"/>
            <a:ext cx="2805952" cy="76373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일본어일본학과</a:t>
            </a:r>
            <a:endParaRPr lang="en-US" altLang="ko-KR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박현욱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21" y="309229"/>
            <a:ext cx="1810537" cy="181053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764" y="5205913"/>
            <a:ext cx="763730" cy="76373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3E6FF35-45EB-4A92-A162-779D7C17FF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1814" y="396748"/>
            <a:ext cx="1723018" cy="1723018"/>
          </a:xfrm>
          <a:prstGeom prst="rect">
            <a:avLst/>
          </a:prstGeom>
        </p:spPr>
      </p:pic>
      <p:pic>
        <p:nvPicPr>
          <p:cNvPr id="12" name="그림 11" descr="그리기이(가) 표시된 사진&#10;&#10;자동 생성된 설명">
            <a:extLst>
              <a:ext uri="{FF2B5EF4-FFF2-40B4-BE49-F238E27FC236}">
                <a16:creationId xmlns:a16="http://schemas.microsoft.com/office/drawing/2014/main" id="{C59C8AC2-2CDD-492C-92E9-8038B6C029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20" y="4904458"/>
            <a:ext cx="1400137" cy="13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2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056" y="365125"/>
            <a:ext cx="9263743" cy="1325563"/>
          </a:xfrm>
        </p:spPr>
        <p:txBody>
          <a:bodyPr/>
          <a:lstStyle/>
          <a:p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일본 축제의 기능</a:t>
            </a:r>
          </a:p>
        </p:txBody>
      </p:sp>
      <p:pic>
        <p:nvPicPr>
          <p:cNvPr id="1026" name="Picture 2" descr="Japan free icon">
            <a:extLst>
              <a:ext uri="{FF2B5EF4-FFF2-40B4-BE49-F238E27FC236}">
                <a16:creationId xmlns:a16="http://schemas.microsoft.com/office/drawing/2014/main" id="{97A16A22-0FC9-4F7D-8012-8A9591283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1830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1FDB4EDE-B1D5-47B8-B7F8-EECD4488F9AD}"/>
              </a:ext>
            </a:extLst>
          </p:cNvPr>
          <p:cNvGrpSpPr/>
          <p:nvPr/>
        </p:nvGrpSpPr>
        <p:grpSpPr>
          <a:xfrm>
            <a:off x="6339359" y="1855879"/>
            <a:ext cx="4353339" cy="4605241"/>
            <a:chOff x="6339359" y="1855879"/>
            <a:chExt cx="4353339" cy="4605241"/>
          </a:xfrm>
        </p:grpSpPr>
        <p:sp>
          <p:nvSpPr>
            <p:cNvPr id="9" name="TextBox 8"/>
            <p:cNvSpPr txBox="1"/>
            <p:nvPr/>
          </p:nvSpPr>
          <p:spPr>
            <a:xfrm>
              <a:off x="6529828" y="5414680"/>
              <a:ext cx="400722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나눔손글씨 붓" panose="03060600000000000000" pitchFamily="66" charset="-127"/>
                  <a:ea typeface="나눔손글씨 붓" panose="03060600000000000000" pitchFamily="66" charset="-127"/>
                </a:rPr>
                <a:t>일본 축제의 사회적 기능</a:t>
              </a:r>
              <a:endParaRPr lang="en-US" altLang="ko-KR" sz="2400" dirty="0">
                <a:latin typeface="나눔손글씨 붓" panose="03060600000000000000" pitchFamily="66" charset="-127"/>
                <a:ea typeface="나눔손글씨 붓" panose="03060600000000000000" pitchFamily="66" charset="-127"/>
              </a:endParaRPr>
            </a:p>
            <a:p>
              <a:pPr algn="ctr"/>
              <a:endParaRPr lang="en-US" altLang="ko-KR" sz="2400" dirty="0">
                <a:latin typeface="나눔손글씨 붓" panose="03060600000000000000" pitchFamily="66" charset="-127"/>
                <a:ea typeface="나눔손글씨 붓" panose="03060600000000000000" pitchFamily="66" charset="-127"/>
              </a:endParaRPr>
            </a:p>
            <a:p>
              <a:r>
                <a:rPr lang="ko-KR" altLang="en-US" sz="1400" dirty="0">
                  <a:latin typeface="나눔손글씨 붓" panose="03060600000000000000" pitchFamily="66" charset="-127"/>
                  <a:ea typeface="나눔손글씨 붓" panose="03060600000000000000" pitchFamily="66" charset="-127"/>
                </a:rPr>
                <a:t>주민간의 협동의식을 고양시키는 일본다운 행사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95AA4B4F-3A94-4DF9-9E25-726B7CF540CF}"/>
                </a:ext>
              </a:extLst>
            </p:cNvPr>
            <p:cNvGrpSpPr/>
            <p:nvPr/>
          </p:nvGrpSpPr>
          <p:grpSpPr>
            <a:xfrm>
              <a:off x="6339359" y="1855879"/>
              <a:ext cx="4353339" cy="3419060"/>
              <a:chOff x="6339359" y="1855879"/>
              <a:chExt cx="4353339" cy="3419060"/>
            </a:xfrm>
          </p:grpSpPr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16BAE7DB-F694-406A-9D74-382300F1F23E}"/>
                  </a:ext>
                </a:extLst>
              </p:cNvPr>
              <p:cNvSpPr/>
              <p:nvPr/>
            </p:nvSpPr>
            <p:spPr>
              <a:xfrm>
                <a:off x="6339359" y="1855879"/>
                <a:ext cx="4353339" cy="341906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9C06F60B-FF8D-4A7B-8719-62A86E74D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29828" y="2075759"/>
                <a:ext cx="3972399" cy="2979300"/>
              </a:xfrm>
              <a:prstGeom prst="rect">
                <a:avLst/>
              </a:prstGeom>
            </p:spPr>
          </p:pic>
        </p:grp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3EFDD010-44E2-456B-8C46-8BD598E8D6EF}"/>
              </a:ext>
            </a:extLst>
          </p:cNvPr>
          <p:cNvGrpSpPr/>
          <p:nvPr/>
        </p:nvGrpSpPr>
        <p:grpSpPr>
          <a:xfrm>
            <a:off x="988791" y="1855879"/>
            <a:ext cx="4353339" cy="4543686"/>
            <a:chOff x="988791" y="1855879"/>
            <a:chExt cx="4353339" cy="4543686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2B87706A-96D2-42C8-A1B2-67A0AEFAC163}"/>
                </a:ext>
              </a:extLst>
            </p:cNvPr>
            <p:cNvGrpSpPr/>
            <p:nvPr/>
          </p:nvGrpSpPr>
          <p:grpSpPr>
            <a:xfrm>
              <a:off x="988791" y="1855879"/>
              <a:ext cx="4353339" cy="3419060"/>
              <a:chOff x="988791" y="1855879"/>
              <a:chExt cx="4353339" cy="3419060"/>
            </a:xfrm>
          </p:grpSpPr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98F9BDFC-670C-4C5D-ADE6-53E0E1B62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9262" y="2075759"/>
                <a:ext cx="3972399" cy="2979300"/>
              </a:xfrm>
              <a:prstGeom prst="rect">
                <a:avLst/>
              </a:prstGeom>
            </p:spPr>
          </p:pic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DA108177-0448-4CE3-BC01-2A19249028AA}"/>
                  </a:ext>
                </a:extLst>
              </p:cNvPr>
              <p:cNvSpPr/>
              <p:nvPr/>
            </p:nvSpPr>
            <p:spPr>
              <a:xfrm>
                <a:off x="988791" y="1855879"/>
                <a:ext cx="4353339" cy="341906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6D3A67-AE2F-4FE5-A488-5C9C6A9792EA}"/>
                </a:ext>
              </a:extLst>
            </p:cNvPr>
            <p:cNvSpPr txBox="1"/>
            <p:nvPr/>
          </p:nvSpPr>
          <p:spPr>
            <a:xfrm>
              <a:off x="1201628" y="5353125"/>
              <a:ext cx="3927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/>
                <a:t>일본 축제의 상업적 기능</a:t>
              </a:r>
              <a:endParaRPr lang="en-US" altLang="ko-KR" sz="2400" dirty="0"/>
            </a:p>
            <a:p>
              <a:endParaRPr lang="en-US" altLang="ko-KR" sz="2400" dirty="0"/>
            </a:p>
            <a:p>
              <a:r>
                <a:rPr lang="ko-KR" altLang="en-US" sz="1400" dirty="0" err="1"/>
                <a:t>마츠리는</a:t>
              </a:r>
              <a:r>
                <a:rPr lang="ko-KR" altLang="en-US" sz="1400" dirty="0"/>
                <a:t> 일본의 국제적인 관광 상품이 되었다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407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056" y="553088"/>
            <a:ext cx="9216241" cy="1325563"/>
          </a:xfrm>
        </p:spPr>
        <p:txBody>
          <a:bodyPr/>
          <a:lstStyle/>
          <a:p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일본 대표 </a:t>
            </a:r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3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대 축제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8A9034A-1D4F-43F7-9940-E4534DE30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03" y="579757"/>
            <a:ext cx="1219200" cy="1219200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8386E6F7-1665-4753-B558-96FA2FDBEB7D}"/>
              </a:ext>
            </a:extLst>
          </p:cNvPr>
          <p:cNvGrpSpPr/>
          <p:nvPr/>
        </p:nvGrpSpPr>
        <p:grpSpPr>
          <a:xfrm>
            <a:off x="1320141" y="2244884"/>
            <a:ext cx="2719448" cy="3871327"/>
            <a:chOff x="1320141" y="2244884"/>
            <a:chExt cx="2719448" cy="3871327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1320141" y="2244884"/>
              <a:ext cx="2719448" cy="2814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406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85667" y="5285214"/>
              <a:ext cx="1988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도쿄</a:t>
              </a:r>
              <a:endParaRPr lang="en-US" altLang="ko-KR" sz="24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endParaRPr>
            </a:p>
            <a:p>
              <a:pPr algn="ctr"/>
              <a:r>
                <a:rPr lang="ko-KR" altLang="en-US" sz="2400" dirty="0" err="1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칸다</a:t>
              </a:r>
              <a:r>
                <a:rPr lang="ko-KR" altLang="en-US" sz="2400" dirty="0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 </a:t>
              </a:r>
              <a:r>
                <a:rPr lang="ko-KR" altLang="en-US" sz="2400" dirty="0" err="1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마츠리</a:t>
              </a:r>
              <a:endParaRPr lang="ko-KR" altLang="en-US" sz="24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endParaRPr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0B2A6B40-8460-4BF4-AE99-2B673446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2294" y="2396176"/>
              <a:ext cx="2435140" cy="2522805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2EEFE3E-3205-4889-890C-292041DF3CEE}"/>
              </a:ext>
            </a:extLst>
          </p:cNvPr>
          <p:cNvGrpSpPr/>
          <p:nvPr/>
        </p:nvGrpSpPr>
        <p:grpSpPr>
          <a:xfrm>
            <a:off x="4736275" y="2244885"/>
            <a:ext cx="2719450" cy="3871326"/>
            <a:chOff x="4736275" y="2244885"/>
            <a:chExt cx="2719450" cy="3871326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4736275" y="2244885"/>
              <a:ext cx="2719450" cy="281415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406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1803" y="5285214"/>
              <a:ext cx="1988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오사카</a:t>
              </a:r>
              <a:endParaRPr lang="en-US" altLang="ko-KR" sz="24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endParaRPr>
            </a:p>
            <a:p>
              <a:pPr algn="ctr"/>
              <a:r>
                <a:rPr lang="ko-KR" altLang="en-US" sz="2400" dirty="0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텐진 </a:t>
              </a:r>
              <a:r>
                <a:rPr lang="ko-KR" altLang="en-US" sz="2400" dirty="0" err="1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마츠리</a:t>
              </a:r>
              <a:endParaRPr lang="ko-KR" altLang="en-US" sz="24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endParaRPr>
            </a:p>
          </p:txBody>
        </p: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90B48447-2B81-4D45-AE2C-CBA778A75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8429" y="2390560"/>
              <a:ext cx="2435140" cy="2522805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82B6C26-85B1-4559-B069-80F1BD4D1068}"/>
              </a:ext>
            </a:extLst>
          </p:cNvPr>
          <p:cNvGrpSpPr/>
          <p:nvPr/>
        </p:nvGrpSpPr>
        <p:grpSpPr>
          <a:xfrm>
            <a:off x="8152410" y="2244885"/>
            <a:ext cx="2719449" cy="3871325"/>
            <a:chOff x="8152410" y="2244885"/>
            <a:chExt cx="2719449" cy="387132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8152410" y="2244885"/>
              <a:ext cx="2719449" cy="281415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406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17941" y="5285213"/>
              <a:ext cx="1988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교토</a:t>
              </a:r>
              <a:endParaRPr lang="en-US" altLang="ko-KR" sz="24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endParaRPr>
            </a:p>
            <a:p>
              <a:pPr algn="ctr"/>
              <a:r>
                <a:rPr lang="ko-KR" altLang="en-US" sz="2400" dirty="0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기온 </a:t>
              </a:r>
              <a:r>
                <a:rPr lang="ko-KR" altLang="en-US" sz="2400" dirty="0" err="1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마츠리</a:t>
              </a:r>
              <a:endParaRPr lang="ko-KR" altLang="en-US" sz="24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endParaRPr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1BF98B27-B8B4-4680-8389-8C261F9E8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4656" y="2390560"/>
              <a:ext cx="2455050" cy="2522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2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/>
          <a:lstStyle/>
          <a:p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도쿄 </a:t>
            </a:r>
            <a:r>
              <a:rPr lang="ko-KR" altLang="en-US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칸다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마츠리</a:t>
            </a:r>
            <a:endParaRPr lang="ko-KR" altLang="en-US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2050" name="Picture 2" descr="Japanese lamp free icon">
            <a:extLst>
              <a:ext uri="{FF2B5EF4-FFF2-40B4-BE49-F238E27FC236}">
                <a16:creationId xmlns:a16="http://schemas.microsoft.com/office/drawing/2014/main" id="{32EAC508-4C00-4843-A845-F90B8674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58" y="4589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403123" y="1678137"/>
            <a:ext cx="5800453" cy="4968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0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40487-D142-4211-97C2-B0701A670D01}"/>
              </a:ext>
            </a:extLst>
          </p:cNvPr>
          <p:cNvSpPr txBox="1"/>
          <p:nvPr/>
        </p:nvSpPr>
        <p:spPr>
          <a:xfrm>
            <a:off x="6391835" y="2862852"/>
            <a:ext cx="4887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칸다</a:t>
            </a:r>
            <a:r>
              <a:rPr lang="en-US" altLang="ko-KR" dirty="0"/>
              <a:t> </a:t>
            </a:r>
            <a:r>
              <a:rPr lang="ko-KR" altLang="en-US" dirty="0"/>
              <a:t>지역에서 매년 </a:t>
            </a:r>
            <a:r>
              <a:rPr lang="en-US" altLang="ko-KR" dirty="0"/>
              <a:t>5</a:t>
            </a:r>
            <a:r>
              <a:rPr lang="ko-KR" altLang="en-US" dirty="0"/>
              <a:t>월 </a:t>
            </a:r>
            <a:r>
              <a:rPr lang="en-US" altLang="ko-KR" dirty="0"/>
              <a:t>15</a:t>
            </a:r>
            <a:r>
              <a:rPr lang="ko-KR" altLang="en-US" dirty="0"/>
              <a:t>일경에 열리는 민속축제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5A5B0-43F0-4F21-97C1-D2D44883C583}"/>
              </a:ext>
            </a:extLst>
          </p:cNvPr>
          <p:cNvSpPr txBox="1"/>
          <p:nvPr/>
        </p:nvSpPr>
        <p:spPr>
          <a:xfrm>
            <a:off x="6437444" y="4464424"/>
            <a:ext cx="465268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3</a:t>
            </a:r>
            <a:r>
              <a:rPr lang="ko-KR" altLang="en-US" dirty="0" err="1"/>
              <a:t>백여</a:t>
            </a:r>
            <a:r>
              <a:rPr lang="en-US" altLang="ko-KR" dirty="0"/>
              <a:t> </a:t>
            </a:r>
            <a:r>
              <a:rPr lang="ko-KR" altLang="en-US" dirty="0"/>
              <a:t>명의 사람들이 </a:t>
            </a:r>
            <a:r>
              <a:rPr lang="en-US" altLang="ko-KR" dirty="0"/>
              <a:t>'</a:t>
            </a:r>
            <a:r>
              <a:rPr lang="ko-KR" altLang="en-US" dirty="0" err="1"/>
              <a:t>미코시</a:t>
            </a:r>
            <a:r>
              <a:rPr lang="en-US" altLang="ko-KR" dirty="0"/>
              <a:t>’</a:t>
            </a:r>
            <a:r>
              <a:rPr lang="ko-KR" altLang="en-US" dirty="0"/>
              <a:t>라는 가마를 도쿄 중심부지역을 가로질러 행진하는 의식</a:t>
            </a:r>
            <a:br>
              <a:rPr lang="en-US" altLang="ko-KR" sz="1050" dirty="0"/>
            </a:br>
            <a:endParaRPr lang="en-US" altLang="ko-KR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3556820-D8C3-48F6-A021-BAF320CA2F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66" y="2108964"/>
            <a:ext cx="5402343" cy="41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/>
          <a:lstStyle/>
          <a:p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칸다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마츠리의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유래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421341" y="1775012"/>
            <a:ext cx="6553200" cy="46437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0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3497D3A-97C6-4AC4-B4C4-CB48FA901A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93" y="1929653"/>
            <a:ext cx="5765674" cy="4324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149D70-13E5-45AC-A8AB-04719EB2A066}"/>
              </a:ext>
            </a:extLst>
          </p:cNvPr>
          <p:cNvSpPr txBox="1"/>
          <p:nvPr/>
        </p:nvSpPr>
        <p:spPr>
          <a:xfrm>
            <a:off x="7345893" y="2382559"/>
            <a:ext cx="42723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000000"/>
                </a:solidFill>
              </a:rPr>
              <a:t>에도 시대에 벌어진  </a:t>
            </a:r>
            <a:r>
              <a:rPr lang="ko-KR" altLang="en-US" sz="2800" dirty="0" err="1">
                <a:solidFill>
                  <a:schemeClr val="accent2"/>
                </a:solidFill>
              </a:rPr>
              <a:t>세키가하라</a:t>
            </a:r>
            <a:r>
              <a:rPr lang="en-US" altLang="ko-KR" sz="2800" dirty="0">
                <a:solidFill>
                  <a:schemeClr val="accent2"/>
                </a:solidFill>
              </a:rPr>
              <a:t> </a:t>
            </a:r>
            <a:r>
              <a:rPr lang="ko-KR" altLang="en-US" sz="2800" dirty="0">
                <a:solidFill>
                  <a:schemeClr val="accent2"/>
                </a:solidFill>
              </a:rPr>
              <a:t>전투의 승리를 기념</a:t>
            </a:r>
            <a:r>
              <a:rPr lang="ko-KR" altLang="en-US" sz="2800" dirty="0">
                <a:solidFill>
                  <a:srgbClr val="000000"/>
                </a:solidFill>
              </a:rPr>
              <a:t>하기 위해 열린 축제에서 유래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/>
          <a:lstStyle/>
          <a:p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오사카 텐진 </a:t>
            </a:r>
            <a:r>
              <a:rPr lang="ko-KR" altLang="en-US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마츠리</a:t>
            </a:r>
            <a:endParaRPr lang="ko-KR" altLang="en-US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439271" y="1990164"/>
            <a:ext cx="5827058" cy="44733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0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903C9BF-56BF-4BA1-861F-923BA56D7D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66" y="2411505"/>
            <a:ext cx="5516134" cy="3674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35EC4B-2E26-4E67-8151-330729E938C2}"/>
              </a:ext>
            </a:extLst>
          </p:cNvPr>
          <p:cNvSpPr txBox="1"/>
          <p:nvPr/>
        </p:nvSpPr>
        <p:spPr>
          <a:xfrm>
            <a:off x="6406924" y="2492188"/>
            <a:ext cx="54354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/>
              <a:t> </a:t>
            </a:r>
            <a:r>
              <a:rPr lang="ko-KR" altLang="en-US" sz="2200" dirty="0"/>
              <a:t>매년 </a:t>
            </a:r>
            <a:r>
              <a:rPr lang="en-US" altLang="ko-KR" sz="2200" dirty="0"/>
              <a:t>7</a:t>
            </a:r>
            <a:r>
              <a:rPr lang="ko-KR" altLang="en-US" sz="2200" dirty="0"/>
              <a:t>월 </a:t>
            </a:r>
            <a:r>
              <a:rPr lang="en-US" altLang="ko-KR" sz="2200" dirty="0"/>
              <a:t>24~25</a:t>
            </a:r>
            <a:r>
              <a:rPr lang="ko-KR" altLang="en-US" sz="2200" dirty="0"/>
              <a:t>일에서 열리며</a:t>
            </a:r>
            <a:r>
              <a:rPr lang="en-US" altLang="ko-KR" sz="2200" dirty="0"/>
              <a:t> </a:t>
            </a:r>
            <a:r>
              <a:rPr lang="ko-KR" altLang="en-US" sz="2200" dirty="0"/>
              <a:t>오사카를    대표하는 </a:t>
            </a:r>
            <a:r>
              <a:rPr lang="ko-KR" altLang="en-US" sz="2200" dirty="0" err="1"/>
              <a:t>마츠리</a:t>
            </a: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E859D-8317-4778-B62B-52FDA6723F8F}"/>
              </a:ext>
            </a:extLst>
          </p:cNvPr>
          <p:cNvSpPr txBox="1"/>
          <p:nvPr/>
        </p:nvSpPr>
        <p:spPr>
          <a:xfrm>
            <a:off x="6406924" y="4634753"/>
            <a:ext cx="5578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200" b="0" i="0" dirty="0">
                <a:solidFill>
                  <a:srgbClr val="444444"/>
                </a:solidFill>
                <a:effectLst/>
                <a:latin typeface="Roboto"/>
              </a:rPr>
              <a:t>일본 각지의 </a:t>
            </a:r>
            <a:r>
              <a:rPr lang="ko-KR" altLang="en-US" sz="2200" b="0" i="0" dirty="0" err="1">
                <a:solidFill>
                  <a:srgbClr val="444444"/>
                </a:solidFill>
                <a:effectLst/>
                <a:latin typeface="Roboto"/>
              </a:rPr>
              <a:t>덴만구에서</a:t>
            </a:r>
            <a:r>
              <a:rPr lang="ko-KR" altLang="en-US" sz="2200" b="0" i="0" dirty="0">
                <a:solidFill>
                  <a:srgbClr val="444444"/>
                </a:solidFill>
                <a:effectLst/>
                <a:latin typeface="Roboto"/>
              </a:rPr>
              <a:t> 개최되는 </a:t>
            </a:r>
            <a:r>
              <a:rPr lang="ko-KR" altLang="en-US" sz="2200" b="0" i="0" dirty="0" err="1">
                <a:solidFill>
                  <a:srgbClr val="444444"/>
                </a:solidFill>
                <a:effectLst/>
                <a:latin typeface="Roboto"/>
              </a:rPr>
              <a:t>마츠리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10924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/>
          <a:lstStyle/>
          <a:p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텐진 </a:t>
            </a:r>
            <a:r>
              <a:rPr lang="ko-KR" altLang="en-US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마츠리의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유래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1147482" y="1878651"/>
            <a:ext cx="4329953" cy="42263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0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D7A8DC2-3CEC-4000-9458-7EE29AF257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388" y="2066614"/>
            <a:ext cx="3770954" cy="3850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35F72-3944-4C50-80F0-88C417CF6063}"/>
              </a:ext>
            </a:extLst>
          </p:cNvPr>
          <p:cNvSpPr txBox="1"/>
          <p:nvPr/>
        </p:nvSpPr>
        <p:spPr>
          <a:xfrm>
            <a:off x="5568653" y="2976145"/>
            <a:ext cx="57732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800" dirty="0"/>
              <a:t>학문의 신 </a:t>
            </a:r>
            <a:r>
              <a:rPr lang="ko-KR" altLang="en-US" sz="1800" dirty="0" err="1"/>
              <a:t>스와가라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미치자네의</a:t>
            </a:r>
            <a:r>
              <a:rPr lang="ko-KR" altLang="en-US" sz="1800" dirty="0"/>
              <a:t> 혼을 달래기 시작한 의식이 텐진 </a:t>
            </a:r>
            <a:r>
              <a:rPr lang="ko-KR" altLang="en-US" sz="1800" dirty="0" err="1"/>
              <a:t>마츠리의</a:t>
            </a:r>
            <a:r>
              <a:rPr lang="ko-KR" altLang="en-US" sz="1800" dirty="0"/>
              <a:t> 시작</a:t>
            </a:r>
            <a:endParaRPr lang="en-US" altLang="ko-K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22222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신의 아이가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오카와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 강에 나무로 만든 창을 떠내려 보내는 장면을 재현</a:t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3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/>
          <a:lstStyle/>
          <a:p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텐진 </a:t>
            </a:r>
            <a:r>
              <a:rPr lang="ko-KR" altLang="en-US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마츠리의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순서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D377E4D1-3E1A-4283-ABC1-1494EE09AD18}"/>
              </a:ext>
            </a:extLst>
          </p:cNvPr>
          <p:cNvGrpSpPr/>
          <p:nvPr/>
        </p:nvGrpSpPr>
        <p:grpSpPr>
          <a:xfrm>
            <a:off x="360906" y="1779260"/>
            <a:ext cx="3339548" cy="4819313"/>
            <a:chOff x="360906" y="1779260"/>
            <a:chExt cx="3339548" cy="4819313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B8331FE-8343-46F2-A089-5F3FC14E0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"/>
            <a:stretch/>
          </p:blipFill>
          <p:spPr>
            <a:xfrm>
              <a:off x="360906" y="1779260"/>
              <a:ext cx="3339548" cy="3756836"/>
            </a:xfrm>
            <a:custGeom>
              <a:avLst/>
              <a:gdLst/>
              <a:ahLst/>
              <a:cxnLst/>
              <a:rect l="l" t="t" r="r" b="b"/>
              <a:pathLst>
                <a:path w="3809998" h="3361533">
                  <a:moveTo>
                    <a:pt x="0" y="0"/>
                  </a:moveTo>
                  <a:lnTo>
                    <a:pt x="3809998" y="0"/>
                  </a:lnTo>
                  <a:lnTo>
                    <a:pt x="3809998" y="3353206"/>
                  </a:lnTo>
                  <a:lnTo>
                    <a:pt x="1781628" y="3181423"/>
                  </a:lnTo>
                  <a:lnTo>
                    <a:pt x="0" y="3361533"/>
                  </a:lnTo>
                  <a:close/>
                </a:path>
              </a:pathLst>
            </a:cu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9061DD8-BDD3-4879-81F9-911CC0F71C54}"/>
                </a:ext>
              </a:extLst>
            </p:cNvPr>
            <p:cNvSpPr txBox="1"/>
            <p:nvPr/>
          </p:nvSpPr>
          <p:spPr>
            <a:xfrm>
              <a:off x="360906" y="5675243"/>
              <a:ext cx="33395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800" dirty="0">
                  <a:solidFill>
                    <a:schemeClr val="tx1">
                      <a:alpha val="80000"/>
                    </a:schemeClr>
                  </a:solidFill>
                </a:rPr>
                <a:t>신령을 배에 태워 승선장까지 </a:t>
              </a:r>
              <a:r>
                <a:rPr lang="ko-KR" altLang="en-US" sz="1800" dirty="0" err="1">
                  <a:solidFill>
                    <a:schemeClr val="tx1">
                      <a:alpha val="80000"/>
                    </a:schemeClr>
                  </a:solidFill>
                </a:rPr>
                <a:t>미코시를</a:t>
              </a:r>
              <a:r>
                <a:rPr lang="ko-KR" altLang="en-US" sz="1800" dirty="0">
                  <a:solidFill>
                    <a:schemeClr val="tx1">
                      <a:alpha val="80000"/>
                    </a:schemeClr>
                  </a:solidFill>
                </a:rPr>
                <a:t> 운반하는 </a:t>
              </a:r>
              <a:r>
                <a:rPr lang="ko-KR" altLang="en-US" sz="1800" dirty="0" err="1">
                  <a:solidFill>
                    <a:schemeClr val="accent2">
                      <a:alpha val="80000"/>
                    </a:schemeClr>
                  </a:solidFill>
                </a:rPr>
                <a:t>리쿠토교</a:t>
              </a:r>
              <a:endParaRPr lang="en-US" altLang="ko-KR" sz="1800" dirty="0">
                <a:solidFill>
                  <a:schemeClr val="accent2">
                    <a:alpha val="80000"/>
                  </a:schemeClr>
                </a:solidFill>
              </a:endParaRPr>
            </a:p>
            <a:p>
              <a:endParaRPr lang="ko-KR" altLang="en-US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2B15B30-B3D2-49DF-86E0-31D0937A94D2}"/>
              </a:ext>
            </a:extLst>
          </p:cNvPr>
          <p:cNvGrpSpPr/>
          <p:nvPr/>
        </p:nvGrpSpPr>
        <p:grpSpPr>
          <a:xfrm>
            <a:off x="4283290" y="1779260"/>
            <a:ext cx="3525922" cy="4819313"/>
            <a:chOff x="4283290" y="1779260"/>
            <a:chExt cx="3525922" cy="4819313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398E90FD-5653-48A0-8396-8E66C72E0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"/>
            <a:stretch/>
          </p:blipFill>
          <p:spPr>
            <a:xfrm>
              <a:off x="4283290" y="1779260"/>
              <a:ext cx="3525922" cy="3756836"/>
            </a:xfrm>
            <a:custGeom>
              <a:avLst/>
              <a:gdLst/>
              <a:ahLst/>
              <a:cxnLst/>
              <a:rect l="l" t="t" r="r" b="b"/>
              <a:pathLst>
                <a:path w="4000500" h="3413410">
                  <a:moveTo>
                    <a:pt x="0" y="0"/>
                  </a:moveTo>
                  <a:lnTo>
                    <a:pt x="4000500" y="0"/>
                  </a:lnTo>
                  <a:lnTo>
                    <a:pt x="4000500" y="3330603"/>
                  </a:lnTo>
                  <a:lnTo>
                    <a:pt x="416174" y="3413410"/>
                  </a:lnTo>
                  <a:lnTo>
                    <a:pt x="0" y="3408169"/>
                  </a:lnTo>
                  <a:close/>
                </a:path>
              </a:pathLst>
            </a:cu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769030-A4FC-460D-AD13-20D1DA349E22}"/>
                </a:ext>
              </a:extLst>
            </p:cNvPr>
            <p:cNvSpPr txBox="1"/>
            <p:nvPr/>
          </p:nvSpPr>
          <p:spPr>
            <a:xfrm>
              <a:off x="4283291" y="5675243"/>
              <a:ext cx="35259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800" dirty="0">
                  <a:solidFill>
                    <a:schemeClr val="tx1">
                      <a:alpha val="80000"/>
                    </a:schemeClr>
                  </a:solidFill>
                </a:rPr>
                <a:t>신령을 배에 태워 이동하는     </a:t>
              </a:r>
              <a:r>
                <a:rPr lang="ko-KR" altLang="en-US" sz="1800" dirty="0" err="1">
                  <a:solidFill>
                    <a:schemeClr val="accent2">
                      <a:alpha val="80000"/>
                    </a:schemeClr>
                  </a:solidFill>
                </a:rPr>
                <a:t>후나토교</a:t>
              </a:r>
              <a:endParaRPr lang="en-US" altLang="ko-KR" sz="1800" dirty="0">
                <a:solidFill>
                  <a:schemeClr val="accent2">
                    <a:alpha val="80000"/>
                  </a:schemeClr>
                </a:solidFill>
              </a:endParaRPr>
            </a:p>
            <a:p>
              <a:endParaRPr lang="ko-KR" altLang="en-US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22B5A35-05C4-496E-B639-50B1569A3F83}"/>
              </a:ext>
            </a:extLst>
          </p:cNvPr>
          <p:cNvGrpSpPr/>
          <p:nvPr/>
        </p:nvGrpSpPr>
        <p:grpSpPr>
          <a:xfrm>
            <a:off x="8392048" y="1779260"/>
            <a:ext cx="3525921" cy="4542314"/>
            <a:chOff x="8392048" y="1779260"/>
            <a:chExt cx="3525921" cy="454231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3AC8EFF4-E130-49A9-BDD7-25A6728FE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2048" y="1779260"/>
              <a:ext cx="3482963" cy="3756836"/>
            </a:xfrm>
            <a:custGeom>
              <a:avLst/>
              <a:gdLst/>
              <a:ahLst/>
              <a:cxnLst/>
              <a:rect l="l" t="t" r="r" b="b"/>
              <a:pathLst>
                <a:path w="4000500" h="3403026">
                  <a:moveTo>
                    <a:pt x="0" y="0"/>
                  </a:moveTo>
                  <a:lnTo>
                    <a:pt x="4000500" y="0"/>
                  </a:lnTo>
                  <a:lnTo>
                    <a:pt x="4000500" y="3403026"/>
                  </a:lnTo>
                  <a:lnTo>
                    <a:pt x="9072" y="3370108"/>
                  </a:lnTo>
                  <a:lnTo>
                    <a:pt x="0" y="3369340"/>
                  </a:lnTo>
                  <a:close/>
                </a:path>
              </a:pathLst>
            </a:cu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CDB836-CDF6-4C40-BDD2-B63D8A02F503}"/>
                </a:ext>
              </a:extLst>
            </p:cNvPr>
            <p:cNvSpPr txBox="1"/>
            <p:nvPr/>
          </p:nvSpPr>
          <p:spPr>
            <a:xfrm>
              <a:off x="8392048" y="5675243"/>
              <a:ext cx="3525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800" dirty="0">
                  <a:solidFill>
                    <a:schemeClr val="tx1">
                      <a:alpha val="80000"/>
                    </a:schemeClr>
                  </a:solidFill>
                </a:rPr>
                <a:t>불꽃놀이인 </a:t>
              </a:r>
              <a:r>
                <a:rPr lang="ko-KR" altLang="en-US" sz="1800" dirty="0" err="1">
                  <a:solidFill>
                    <a:schemeClr val="accent2">
                      <a:alpha val="80000"/>
                    </a:schemeClr>
                  </a:solidFill>
                </a:rPr>
                <a:t>하나비</a:t>
              </a:r>
              <a:r>
                <a:rPr lang="ko-KR" altLang="en-US" sz="1800" dirty="0">
                  <a:solidFill>
                    <a:schemeClr val="tx1">
                      <a:alpha val="80000"/>
                    </a:schemeClr>
                  </a:solidFill>
                </a:rPr>
                <a:t> </a:t>
              </a:r>
            </a:p>
            <a:p>
              <a:endParaRPr lang="ko-KR" altLang="en-US" dirty="0"/>
            </a:p>
          </p:txBody>
        </p:sp>
      </p:grp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D1C48D15-8B5F-4246-B41E-51D47F8EC37B}"/>
              </a:ext>
            </a:extLst>
          </p:cNvPr>
          <p:cNvSpPr/>
          <p:nvPr/>
        </p:nvSpPr>
        <p:spPr>
          <a:xfrm>
            <a:off x="3700455" y="3281082"/>
            <a:ext cx="582836" cy="73510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1E9E9F5E-4E61-4175-8F6C-7664F4E0CA5A}"/>
              </a:ext>
            </a:extLst>
          </p:cNvPr>
          <p:cNvSpPr/>
          <p:nvPr/>
        </p:nvSpPr>
        <p:spPr>
          <a:xfrm>
            <a:off x="7809212" y="3281082"/>
            <a:ext cx="582836" cy="73510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2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/>
          <a:lstStyle/>
          <a:p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교토 기온 </a:t>
            </a:r>
            <a:r>
              <a:rPr lang="ko-KR" altLang="en-US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마츠리</a:t>
            </a:r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endParaRPr lang="ko-KR" altLang="en-US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484094" y="1690688"/>
            <a:ext cx="4661647" cy="476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0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2F8A99D-B7FA-4884-BA70-A8B9134D8A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24" y="1878651"/>
            <a:ext cx="4017309" cy="4407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EE42D-D773-4E0C-87E2-2C98DD846D5E}"/>
              </a:ext>
            </a:extLst>
          </p:cNvPr>
          <p:cNvSpPr txBox="1"/>
          <p:nvPr/>
        </p:nvSpPr>
        <p:spPr>
          <a:xfrm>
            <a:off x="6006353" y="2622022"/>
            <a:ext cx="477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 매년 </a:t>
            </a:r>
            <a:r>
              <a:rPr lang="en-US" altLang="ko-KR" dirty="0"/>
              <a:t>7</a:t>
            </a:r>
            <a:r>
              <a:rPr lang="ko-KR" altLang="en-US" dirty="0"/>
              <a:t>월 한달간 열리는 축제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28CDB-867E-482C-9D41-664440A27ACC}"/>
              </a:ext>
            </a:extLst>
          </p:cNvPr>
          <p:cNvSpPr txBox="1"/>
          <p:nvPr/>
        </p:nvSpPr>
        <p:spPr>
          <a:xfrm>
            <a:off x="6096000" y="4473389"/>
            <a:ext cx="429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일본의 </a:t>
            </a:r>
            <a:r>
              <a:rPr lang="ko-KR" altLang="en-US" dirty="0">
                <a:latin typeface="Arial" panose="020B0604020202020204" pitchFamily="34" charset="0"/>
              </a:rPr>
              <a:t>무형민속문화재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97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/>
          <a:lstStyle/>
          <a:p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기온 </a:t>
            </a:r>
            <a:r>
              <a:rPr lang="ko-KR" altLang="en-US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마츠리의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유래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713993" y="2091521"/>
            <a:ext cx="6158753" cy="42133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0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050" name="Picture 2" descr="일본서 가장 큰 여름 축제 교토의 '기온마츠리'">
            <a:extLst>
              <a:ext uri="{FF2B5EF4-FFF2-40B4-BE49-F238E27FC236}">
                <a16:creationId xmlns:a16="http://schemas.microsoft.com/office/drawing/2014/main" id="{DC8C892D-874A-46CC-835D-3A68ADEA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869" y="2279484"/>
            <a:ext cx="5715000" cy="381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5E9F36-5BDA-4202-BD5F-F354174C23AF}"/>
              </a:ext>
            </a:extLst>
          </p:cNvPr>
          <p:cNvSpPr txBox="1"/>
          <p:nvPr/>
        </p:nvSpPr>
        <p:spPr>
          <a:xfrm>
            <a:off x="7094622" y="3301460"/>
            <a:ext cx="4039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0" i="0" dirty="0">
                <a:solidFill>
                  <a:schemeClr val="accent2"/>
                </a:solidFill>
                <a:effectLst/>
                <a:latin typeface="Apple SD Gothic Neo"/>
              </a:rPr>
              <a:t>전염병</a:t>
            </a:r>
            <a:r>
              <a:rPr lang="ko-KR" altLang="en-US" sz="3000" b="0" i="0" dirty="0">
                <a:solidFill>
                  <a:srgbClr val="202124"/>
                </a:solidFill>
                <a:effectLst/>
                <a:latin typeface="Apple SD Gothic Neo"/>
              </a:rPr>
              <a:t>이 확산 되지   않도록 신에게 기도하는 의례에서 생겨남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6407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51A7A3-D214-4A7B-89BD-09049F9C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영상자료</a:t>
            </a:r>
          </a:p>
        </p:txBody>
      </p:sp>
      <p:pic>
        <p:nvPicPr>
          <p:cNvPr id="4" name="그림 3">
            <a:hlinkClick r:id="rId2"/>
            <a:extLst>
              <a:ext uri="{FF2B5EF4-FFF2-40B4-BE49-F238E27FC236}">
                <a16:creationId xmlns:a16="http://schemas.microsoft.com/office/drawing/2014/main" id="{9558DFB8-66FD-4ACA-941B-B274E49142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19" y="2690465"/>
            <a:ext cx="3152587" cy="2364441"/>
          </a:xfrm>
          <a:prstGeom prst="rect">
            <a:avLst/>
          </a:prstGeom>
        </p:spPr>
      </p:pic>
      <p:pic>
        <p:nvPicPr>
          <p:cNvPr id="1032" name="Picture 8" descr="109315370">
            <a:extLst>
              <a:ext uri="{FF2B5EF4-FFF2-40B4-BE49-F238E27FC236}">
                <a16:creationId xmlns:a16="http://schemas.microsoft.com/office/drawing/2014/main" id="{239B2CFE-B204-496D-BB2A-8E60CA000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075" y="4388637"/>
            <a:ext cx="1381990" cy="13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hlinkClick r:id="rId5"/>
            <a:extLst>
              <a:ext uri="{FF2B5EF4-FFF2-40B4-BE49-F238E27FC236}">
                <a16:creationId xmlns:a16="http://schemas.microsoft.com/office/drawing/2014/main" id="{63A79FD0-4E83-40EB-B89F-43919B7A47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266" y="2690464"/>
            <a:ext cx="3152587" cy="2364442"/>
          </a:xfrm>
          <a:prstGeom prst="rect">
            <a:avLst/>
          </a:prstGeom>
        </p:spPr>
      </p:pic>
      <p:pic>
        <p:nvPicPr>
          <p:cNvPr id="12" name="Picture 8" descr="109315370">
            <a:extLst>
              <a:ext uri="{FF2B5EF4-FFF2-40B4-BE49-F238E27FC236}">
                <a16:creationId xmlns:a16="http://schemas.microsoft.com/office/drawing/2014/main" id="{1E5DF6C5-C807-4215-919A-CE53D74C3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782" y="4363911"/>
            <a:ext cx="1381990" cy="13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일본서 가장 큰 여름 축제 교토의 '기온마츠리'">
            <a:hlinkClick r:id="rId7"/>
            <a:extLst>
              <a:ext uri="{FF2B5EF4-FFF2-40B4-BE49-F238E27FC236}">
                <a16:creationId xmlns:a16="http://schemas.microsoft.com/office/drawing/2014/main" id="{CBFDB642-0530-4BD5-8875-2AF6036A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0365" y="2690464"/>
            <a:ext cx="3152587" cy="236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109315370">
            <a:extLst>
              <a:ext uri="{FF2B5EF4-FFF2-40B4-BE49-F238E27FC236}">
                <a16:creationId xmlns:a16="http://schemas.microsoft.com/office/drawing/2014/main" id="{0C49468F-EFC1-42F5-A1EB-C94D29979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288" y="4314071"/>
            <a:ext cx="1381990" cy="13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760479-816C-4283-9A29-218B463ED59F}"/>
              </a:ext>
            </a:extLst>
          </p:cNvPr>
          <p:cNvSpPr txBox="1"/>
          <p:nvPr/>
        </p:nvSpPr>
        <p:spPr>
          <a:xfrm>
            <a:off x="726414" y="2222282"/>
            <a:ext cx="253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칸다</a:t>
            </a:r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마츠리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84CAF5-91BD-43B7-9497-197ECECCF537}"/>
              </a:ext>
            </a:extLst>
          </p:cNvPr>
          <p:cNvSpPr txBox="1"/>
          <p:nvPr/>
        </p:nvSpPr>
        <p:spPr>
          <a:xfrm>
            <a:off x="4477261" y="2222282"/>
            <a:ext cx="253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텐진 </a:t>
            </a:r>
            <a:r>
              <a:rPr lang="ko-KR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마츠리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D1A77-4A4A-41AE-90FB-1D5F7BF5A125}"/>
              </a:ext>
            </a:extLst>
          </p:cNvPr>
          <p:cNvSpPr txBox="1"/>
          <p:nvPr/>
        </p:nvSpPr>
        <p:spPr>
          <a:xfrm>
            <a:off x="8353071" y="2222282"/>
            <a:ext cx="253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기온 </a:t>
            </a:r>
            <a:r>
              <a:rPr lang="ko-KR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마츠리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BE5B41D-144E-4C10-BCA8-0FCEDFFC4748}"/>
              </a:ext>
            </a:extLst>
          </p:cNvPr>
          <p:cNvSpPr/>
          <p:nvPr/>
        </p:nvSpPr>
        <p:spPr>
          <a:xfrm>
            <a:off x="3542461" y="2147524"/>
            <a:ext cx="563218" cy="495270"/>
          </a:xfrm>
          <a:prstGeom prst="rect">
            <a:avLst/>
          </a:prstGeom>
          <a:solidFill>
            <a:schemeClr val="bg1"/>
          </a:solidFill>
          <a:ln w="19050">
            <a:solidFill>
              <a:srgbClr val="D40628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15DC643-24E1-401E-8499-138402E0F7EE}"/>
              </a:ext>
            </a:extLst>
          </p:cNvPr>
          <p:cNvSpPr/>
          <p:nvPr/>
        </p:nvSpPr>
        <p:spPr>
          <a:xfrm>
            <a:off x="2067339" y="745173"/>
            <a:ext cx="1584452" cy="1004114"/>
          </a:xfrm>
          <a:prstGeom prst="rect">
            <a:avLst/>
          </a:prstGeom>
          <a:solidFill>
            <a:schemeClr val="bg1"/>
          </a:solidFill>
          <a:ln w="19050">
            <a:solidFill>
              <a:srgbClr val="D40628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621458"/>
            <a:ext cx="9012037" cy="1325563"/>
          </a:xfrm>
        </p:spPr>
        <p:txBody>
          <a:bodyPr/>
          <a:lstStyle/>
          <a:p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11061" y="2186381"/>
            <a:ext cx="7316190" cy="508844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1    </a:t>
            </a:r>
            <a:r>
              <a:rPr lang="ko-KR" altLang="en-US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일본의 연중행사</a:t>
            </a:r>
            <a:endParaRPr lang="en-US" altLang="ko-KR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60" y="621458"/>
            <a:ext cx="1325563" cy="1325563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5FB57B8C-624E-450F-B655-0FBCFFA2733B}"/>
              </a:ext>
            </a:extLst>
          </p:cNvPr>
          <p:cNvGrpSpPr/>
          <p:nvPr/>
        </p:nvGrpSpPr>
        <p:grpSpPr>
          <a:xfrm>
            <a:off x="3542461" y="3266801"/>
            <a:ext cx="7385764" cy="545580"/>
            <a:chOff x="3542461" y="3266801"/>
            <a:chExt cx="7385764" cy="54558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0E4CD6B-39A5-4D4E-A627-235354C4524A}"/>
                </a:ext>
              </a:extLst>
            </p:cNvPr>
            <p:cNvSpPr/>
            <p:nvPr/>
          </p:nvSpPr>
          <p:spPr>
            <a:xfrm>
              <a:off x="3542461" y="3266801"/>
              <a:ext cx="563218" cy="4952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4062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내용 개체 틀 2">
              <a:extLst>
                <a:ext uri="{FF2B5EF4-FFF2-40B4-BE49-F238E27FC236}">
                  <a16:creationId xmlns:a16="http://schemas.microsoft.com/office/drawing/2014/main" id="{6AF589DC-991A-4610-B52A-F280185ACF19}"/>
                </a:ext>
              </a:extLst>
            </p:cNvPr>
            <p:cNvSpPr txBox="1">
              <a:spLocks/>
            </p:cNvSpPr>
            <p:nvPr/>
          </p:nvSpPr>
          <p:spPr>
            <a:xfrm>
              <a:off x="3612035" y="3303537"/>
              <a:ext cx="7316190" cy="5088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2    </a:t>
              </a:r>
              <a:r>
                <a:rPr lang="ko-KR" altLang="en-US" dirty="0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일본의 축제 유래</a:t>
              </a:r>
              <a:endParaRPr lang="en-US" altLang="ko-KR" dirty="0">
                <a:latin typeface="나눔스퀘어_ac Light" panose="020B0600000101010101" pitchFamily="50" charset="-127"/>
                <a:ea typeface="나눔스퀘어_ac Light" panose="020B0600000101010101" pitchFamily="50" charset="-127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B1CE8AC-B111-4C1E-B52F-BD9A02B2C88E}"/>
              </a:ext>
            </a:extLst>
          </p:cNvPr>
          <p:cNvGrpSpPr/>
          <p:nvPr/>
        </p:nvGrpSpPr>
        <p:grpSpPr>
          <a:xfrm>
            <a:off x="3542461" y="4420693"/>
            <a:ext cx="7395703" cy="548600"/>
            <a:chOff x="3542461" y="4533251"/>
            <a:chExt cx="7395703" cy="54860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822CFB9-D469-4E74-A227-134CFFF6D12E}"/>
                </a:ext>
              </a:extLst>
            </p:cNvPr>
            <p:cNvSpPr/>
            <p:nvPr/>
          </p:nvSpPr>
          <p:spPr>
            <a:xfrm>
              <a:off x="3542461" y="4533251"/>
              <a:ext cx="563218" cy="4952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4062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내용 개체 틀 2">
              <a:extLst>
                <a:ext uri="{FF2B5EF4-FFF2-40B4-BE49-F238E27FC236}">
                  <a16:creationId xmlns:a16="http://schemas.microsoft.com/office/drawing/2014/main" id="{21A781DF-5147-44C3-A641-13EAEE11068C}"/>
                </a:ext>
              </a:extLst>
            </p:cNvPr>
            <p:cNvSpPr txBox="1">
              <a:spLocks/>
            </p:cNvSpPr>
            <p:nvPr/>
          </p:nvSpPr>
          <p:spPr>
            <a:xfrm>
              <a:off x="3621974" y="4573007"/>
              <a:ext cx="7316190" cy="5088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3    </a:t>
              </a:r>
              <a:r>
                <a:rPr lang="ko-KR" altLang="en-US" dirty="0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일본의 </a:t>
              </a:r>
              <a:r>
                <a:rPr lang="en-US" altLang="ko-KR" dirty="0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3</a:t>
              </a:r>
              <a:r>
                <a:rPr lang="ko-KR" altLang="en-US" dirty="0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대 축제</a:t>
              </a:r>
              <a:endParaRPr lang="en-US" altLang="ko-KR" dirty="0">
                <a:latin typeface="나눔스퀘어_ac Light" panose="020B0600000101010101" pitchFamily="50" charset="-127"/>
                <a:ea typeface="나눔스퀘어_ac Light" panose="020B0600000101010101" pitchFamily="50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4558340-3FB2-475E-A89C-968202F3A0C2}"/>
              </a:ext>
            </a:extLst>
          </p:cNvPr>
          <p:cNvGrpSpPr/>
          <p:nvPr/>
        </p:nvGrpSpPr>
        <p:grpSpPr>
          <a:xfrm>
            <a:off x="3542461" y="5617361"/>
            <a:ext cx="7385764" cy="531874"/>
            <a:chOff x="3542461" y="5776725"/>
            <a:chExt cx="7385764" cy="53187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F58376DC-6EEF-44A4-B9F6-7653C6A9CE82}"/>
                </a:ext>
              </a:extLst>
            </p:cNvPr>
            <p:cNvSpPr/>
            <p:nvPr/>
          </p:nvSpPr>
          <p:spPr>
            <a:xfrm>
              <a:off x="3542461" y="5776725"/>
              <a:ext cx="563218" cy="4952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4062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내용 개체 틀 2">
              <a:extLst>
                <a:ext uri="{FF2B5EF4-FFF2-40B4-BE49-F238E27FC236}">
                  <a16:creationId xmlns:a16="http://schemas.microsoft.com/office/drawing/2014/main" id="{E28B646E-6D90-4499-9708-35711D5E676A}"/>
                </a:ext>
              </a:extLst>
            </p:cNvPr>
            <p:cNvSpPr txBox="1">
              <a:spLocks/>
            </p:cNvSpPr>
            <p:nvPr/>
          </p:nvSpPr>
          <p:spPr>
            <a:xfrm>
              <a:off x="3612035" y="5799755"/>
              <a:ext cx="7316190" cy="5088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ko-KR" dirty="0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4    </a:t>
              </a:r>
              <a:r>
                <a:rPr lang="ko-KR" altLang="en-US" dirty="0">
                  <a:latin typeface="나눔스퀘어_ac Light" panose="020B0600000101010101" pitchFamily="50" charset="-127"/>
                  <a:ea typeface="나눔스퀘어_ac Light" panose="020B0600000101010101" pitchFamily="50" charset="-127"/>
                </a:rPr>
                <a:t>영상자료</a:t>
              </a:r>
              <a:endParaRPr lang="en-US" altLang="ko-KR" dirty="0">
                <a:latin typeface="나눔스퀘어_ac Light" panose="020B0600000101010101" pitchFamily="50" charset="-127"/>
                <a:ea typeface="나눔스퀘어_ac Light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8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67744" y="2754341"/>
            <a:ext cx="5122469" cy="1325563"/>
          </a:xfrm>
        </p:spPr>
        <p:txBody>
          <a:bodyPr>
            <a:noAutofit/>
          </a:bodyPr>
          <a:lstStyle/>
          <a:p>
            <a:r>
              <a:rPr lang="ko-KR" altLang="en-US" sz="6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감사합니다</a:t>
            </a:r>
            <a:r>
              <a:rPr lang="en-US" altLang="ko-KR" sz="6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~!!</a:t>
            </a:r>
            <a:r>
              <a:rPr lang="ko-KR" altLang="en-US" sz="6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31" y="2039737"/>
            <a:ext cx="2184755" cy="2184755"/>
          </a:xfrm>
          <a:prstGeom prst="rect">
            <a:avLst/>
          </a:prstGeom>
        </p:spPr>
      </p:pic>
      <p:sp>
        <p:nvSpPr>
          <p:cNvPr id="6" name="직각 삼각형 5"/>
          <p:cNvSpPr/>
          <p:nvPr/>
        </p:nvSpPr>
        <p:spPr>
          <a:xfrm flipH="1" flipV="1">
            <a:off x="9975271" y="617513"/>
            <a:ext cx="1389600" cy="1022400"/>
          </a:xfrm>
          <a:prstGeom prst="rtTriangle">
            <a:avLst/>
          </a:prstGeom>
          <a:solidFill>
            <a:srgbClr val="FA4D68"/>
          </a:solidFill>
          <a:ln>
            <a:solidFill>
              <a:srgbClr val="FA4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각 삼각형 6"/>
          <p:cNvSpPr/>
          <p:nvPr/>
        </p:nvSpPr>
        <p:spPr>
          <a:xfrm>
            <a:off x="819398" y="5213267"/>
            <a:ext cx="1389412" cy="1020481"/>
          </a:xfrm>
          <a:prstGeom prst="rtTriangle">
            <a:avLst/>
          </a:prstGeom>
          <a:solidFill>
            <a:srgbClr val="FA4D68"/>
          </a:solidFill>
          <a:ln>
            <a:solidFill>
              <a:srgbClr val="FA4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62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34" y="3045276"/>
            <a:ext cx="1137600" cy="1137600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1851592" y="1878651"/>
            <a:ext cx="9490331" cy="42133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40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3433" y="3045276"/>
            <a:ext cx="9311244" cy="1627640"/>
          </a:xfrm>
        </p:spPr>
        <p:txBody>
          <a:bodyPr>
            <a:normAutofit/>
          </a:bodyPr>
          <a:lstStyle/>
          <a:p>
            <a:pPr algn="ctr"/>
            <a:r>
              <a:rPr lang="ko-KR" altLang="en-US" sz="60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일본의 연도별 연중행사</a:t>
            </a:r>
          </a:p>
        </p:txBody>
      </p:sp>
    </p:spTree>
    <p:extLst>
      <p:ext uri="{BB962C8B-B14F-4D97-AF65-F5344CB8AC3E}">
        <p14:creationId xmlns:p14="http://schemas.microsoft.com/office/powerpoint/2010/main" val="21294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/>
          <a:lstStyle/>
          <a:p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일본의 연중행사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63AA1A-B501-49A9-8F10-4F4024FCC33C}"/>
              </a:ext>
            </a:extLst>
          </p:cNvPr>
          <p:cNvSpPr txBox="1"/>
          <p:nvPr/>
        </p:nvSpPr>
        <p:spPr>
          <a:xfrm>
            <a:off x="7019365" y="2554941"/>
            <a:ext cx="3442447" cy="49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96D508D3-0FBE-4A53-928E-0F708285566F}"/>
              </a:ext>
            </a:extLst>
          </p:cNvPr>
          <p:cNvGrpSpPr/>
          <p:nvPr/>
        </p:nvGrpSpPr>
        <p:grpSpPr>
          <a:xfrm>
            <a:off x="980563" y="2052560"/>
            <a:ext cx="3724836" cy="4516274"/>
            <a:chOff x="980563" y="2052560"/>
            <a:chExt cx="3724836" cy="4269722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A3D4A7E-C7B1-4438-AF88-C419C93E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563" y="2700256"/>
              <a:ext cx="3276600" cy="239265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84FF31-C17C-4A1B-8DDB-520CB309B138}"/>
                </a:ext>
              </a:extLst>
            </p:cNvPr>
            <p:cNvSpPr txBox="1"/>
            <p:nvPr/>
          </p:nvSpPr>
          <p:spPr>
            <a:xfrm>
              <a:off x="2123771" y="2052560"/>
              <a:ext cx="1137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/>
                <a:t>1</a:t>
              </a:r>
              <a:r>
                <a:rPr lang="ko-KR" altLang="en-US" sz="2400" dirty="0"/>
                <a:t>월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BF8008-6F1D-4243-9ED7-4B8B2D4B2901}"/>
                </a:ext>
              </a:extLst>
            </p:cNvPr>
            <p:cNvSpPr txBox="1"/>
            <p:nvPr/>
          </p:nvSpPr>
          <p:spPr>
            <a:xfrm>
              <a:off x="1428799" y="5675951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b="1" i="0" dirty="0" err="1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오쇼가츠</a:t>
              </a:r>
              <a:r>
                <a:rPr lang="ko-KR" altLang="en-US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 </a:t>
              </a:r>
              <a:r>
                <a:rPr lang="en-US" altLang="ja-JP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(</a:t>
              </a:r>
              <a:r>
                <a:rPr lang="ja-JP" altLang="en-US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お</a:t>
              </a:r>
              <a:r>
                <a:rPr lang="ko-KR" altLang="en-US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正月</a:t>
              </a:r>
              <a:r>
                <a:rPr lang="en-US" altLang="ko-KR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)</a:t>
              </a:r>
            </a:p>
            <a:p>
              <a:endParaRPr lang="en-US" altLang="ko-KR" b="1" dirty="0">
                <a:solidFill>
                  <a:srgbClr val="333333"/>
                </a:solidFill>
                <a:latin typeface="游ゴシック Medium" panose="020B0500000000000000" pitchFamily="34" charset="-128"/>
                <a:ea typeface="游ゴシック Medium" panose="020B0500000000000000" pitchFamily="34" charset="-128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A3411F6-6E67-4338-B364-43B572C554FA}"/>
              </a:ext>
            </a:extLst>
          </p:cNvPr>
          <p:cNvGrpSpPr/>
          <p:nvPr/>
        </p:nvGrpSpPr>
        <p:grpSpPr>
          <a:xfrm>
            <a:off x="4899211" y="2064682"/>
            <a:ext cx="2671482" cy="4240230"/>
            <a:chOff x="4899211" y="2064682"/>
            <a:chExt cx="2393577" cy="3731087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1F4F911-2983-49CA-B7F7-44371B212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211" y="2700256"/>
              <a:ext cx="2393577" cy="23926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8B9208-CD80-4099-A20A-92409593F207}"/>
                </a:ext>
              </a:extLst>
            </p:cNvPr>
            <p:cNvSpPr txBox="1"/>
            <p:nvPr/>
          </p:nvSpPr>
          <p:spPr>
            <a:xfrm>
              <a:off x="5629835" y="2064682"/>
              <a:ext cx="658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/>
                <a:t>2</a:t>
              </a:r>
              <a:r>
                <a:rPr lang="ko-KR" altLang="en-US" sz="2400" dirty="0"/>
                <a:t>월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18D725-6A02-4691-A37E-04BE8C3DD461}"/>
                </a:ext>
              </a:extLst>
            </p:cNvPr>
            <p:cNvSpPr txBox="1"/>
            <p:nvPr/>
          </p:nvSpPr>
          <p:spPr>
            <a:xfrm>
              <a:off x="5331757" y="5426437"/>
              <a:ext cx="1528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i="0" dirty="0" err="1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세츠분</a:t>
              </a:r>
              <a:r>
                <a:rPr lang="en-US" altLang="ko-KR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(</a:t>
              </a:r>
              <a:r>
                <a:rPr lang="ko-KR" altLang="en-US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節分</a:t>
              </a:r>
              <a:r>
                <a:rPr lang="en-US" altLang="ko-KR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)</a:t>
              </a:r>
              <a:endParaRPr lang="ko-KR" altLang="en-US" dirty="0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985E219-5434-450F-895D-C2503A806374}"/>
              </a:ext>
            </a:extLst>
          </p:cNvPr>
          <p:cNvGrpSpPr/>
          <p:nvPr/>
        </p:nvGrpSpPr>
        <p:grpSpPr>
          <a:xfrm>
            <a:off x="8287708" y="2064682"/>
            <a:ext cx="3054216" cy="4252351"/>
            <a:chOff x="8287708" y="2052561"/>
            <a:chExt cx="3054216" cy="3743208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3C135B63-4B56-4420-AB98-9EE47FAFD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7708" y="2700256"/>
              <a:ext cx="3054216" cy="239265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79BD44-7EB4-4238-8013-3A04D0AF56A7}"/>
                </a:ext>
              </a:extLst>
            </p:cNvPr>
            <p:cNvSpPr txBox="1"/>
            <p:nvPr/>
          </p:nvSpPr>
          <p:spPr>
            <a:xfrm>
              <a:off x="9547412" y="2052561"/>
              <a:ext cx="7530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/>
                <a:t>3</a:t>
              </a:r>
              <a:r>
                <a:rPr lang="ko-KR" altLang="en-US" sz="2400" dirty="0"/>
                <a:t>월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B63469-E86F-4533-A9D3-42BA2E9F3EC5}"/>
                </a:ext>
              </a:extLst>
            </p:cNvPr>
            <p:cNvSpPr txBox="1"/>
            <p:nvPr/>
          </p:nvSpPr>
          <p:spPr>
            <a:xfrm>
              <a:off x="8670442" y="5426437"/>
              <a:ext cx="267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i="0" dirty="0" err="1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히나마츠리</a:t>
              </a:r>
              <a:r>
                <a:rPr lang="en-US" altLang="ko-KR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(</a:t>
              </a:r>
              <a:r>
                <a:rPr lang="ko-KR" altLang="en-US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ひな祭り</a:t>
              </a:r>
              <a:r>
                <a:rPr lang="en-US" altLang="ko-KR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)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02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/>
          <a:lstStyle/>
          <a:p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일본의 연중행사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5BE0135-47EE-4002-B471-075A569657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94" y="2708842"/>
            <a:ext cx="3182146" cy="26438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8A8D9E-B050-4917-A8CD-80529A98A266}"/>
              </a:ext>
            </a:extLst>
          </p:cNvPr>
          <p:cNvSpPr txBox="1"/>
          <p:nvPr/>
        </p:nvSpPr>
        <p:spPr>
          <a:xfrm>
            <a:off x="1712259" y="2061882"/>
            <a:ext cx="163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4</a:t>
            </a:r>
            <a:r>
              <a:rPr lang="ko-KR" altLang="en-US" sz="2400" dirty="0"/>
              <a:t>월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8A22C91-B497-4596-8B09-9C167AB1EDFF}"/>
              </a:ext>
            </a:extLst>
          </p:cNvPr>
          <p:cNvGrpSpPr/>
          <p:nvPr/>
        </p:nvGrpSpPr>
        <p:grpSpPr>
          <a:xfrm>
            <a:off x="4501525" y="2061882"/>
            <a:ext cx="3342593" cy="4074441"/>
            <a:chOff x="4501525" y="2061882"/>
            <a:chExt cx="3342593" cy="407444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1D774AA-8221-497E-8286-C7C8D527F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525" y="2708841"/>
              <a:ext cx="3342593" cy="264381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27D896-58B1-4EF0-A507-47791F01F541}"/>
                </a:ext>
              </a:extLst>
            </p:cNvPr>
            <p:cNvSpPr txBox="1"/>
            <p:nvPr/>
          </p:nvSpPr>
          <p:spPr>
            <a:xfrm>
              <a:off x="5087470" y="2061882"/>
              <a:ext cx="2017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/>
                <a:t>5</a:t>
              </a:r>
              <a:r>
                <a:rPr lang="ko-KR" altLang="en-US" sz="2400" dirty="0"/>
                <a:t>월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4DA47E-50D9-4673-9154-80C6406CC836}"/>
                </a:ext>
              </a:extLst>
            </p:cNvPr>
            <p:cNvSpPr txBox="1"/>
            <p:nvPr/>
          </p:nvSpPr>
          <p:spPr>
            <a:xfrm>
              <a:off x="4957482" y="5674658"/>
              <a:ext cx="2788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단오절</a:t>
              </a:r>
              <a:r>
                <a:rPr lang="en-US" altLang="ko-KR" sz="2400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(</a:t>
              </a:r>
              <a:r>
                <a:rPr lang="ko-KR" altLang="en-US" sz="2400" b="0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端午</a:t>
              </a:r>
              <a:r>
                <a:rPr lang="ja-JP" altLang="en-US" sz="2400" b="0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の</a:t>
              </a:r>
              <a:r>
                <a:rPr lang="ko-KR" altLang="en-US" sz="2400" b="0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節句</a:t>
              </a:r>
              <a:r>
                <a:rPr lang="en-US" altLang="ko-KR" sz="2400" b="0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)</a:t>
              </a:r>
              <a:endParaRPr lang="ko-KR" altLang="en-US" sz="2400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EBDAFF6-78F3-42F8-9FAC-2B8F8E9640E1}"/>
              </a:ext>
            </a:extLst>
          </p:cNvPr>
          <p:cNvGrpSpPr/>
          <p:nvPr/>
        </p:nvGrpSpPr>
        <p:grpSpPr>
          <a:xfrm>
            <a:off x="8527775" y="2061881"/>
            <a:ext cx="3126891" cy="4120961"/>
            <a:chOff x="8527775" y="2061881"/>
            <a:chExt cx="3126891" cy="412096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D92B476-08F1-4ACE-9F45-DC00E305E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7775" y="2708842"/>
              <a:ext cx="3126891" cy="264380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DCC0A8-1FEF-4D51-A98C-C0C9A609445B}"/>
                </a:ext>
              </a:extLst>
            </p:cNvPr>
            <p:cNvSpPr txBox="1"/>
            <p:nvPr/>
          </p:nvSpPr>
          <p:spPr>
            <a:xfrm>
              <a:off x="9248537" y="2061881"/>
              <a:ext cx="1685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/>
                <a:t>6</a:t>
              </a:r>
              <a:r>
                <a:rPr lang="ko-KR" altLang="en-US" sz="2400" dirty="0"/>
                <a:t>월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D9C7B1-EAFA-49E9-8F8F-DE677DBC31F1}"/>
                </a:ext>
              </a:extLst>
            </p:cNvPr>
            <p:cNvSpPr txBox="1"/>
            <p:nvPr/>
          </p:nvSpPr>
          <p:spPr>
            <a:xfrm>
              <a:off x="8588190" y="5721177"/>
              <a:ext cx="2897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latin typeface="游ゴシック Medium" panose="020B0500000000000000" pitchFamily="34" charset="-128"/>
                </a:rPr>
                <a:t>아버지날</a:t>
              </a:r>
              <a:r>
                <a:rPr lang="en-US" altLang="ko-KR" sz="2400" dirty="0">
                  <a:latin typeface="游ゴシック Medium" panose="020B0500000000000000" pitchFamily="34" charset="-128"/>
                </a:rPr>
                <a:t>(</a:t>
              </a:r>
              <a:r>
                <a:rPr lang="ja-JP" altLang="en-US" sz="2400" b="1" i="0" dirty="0">
                  <a:solidFill>
                    <a:srgbClr val="000000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ちちのひ</a:t>
              </a:r>
              <a:r>
                <a:rPr lang="en-US" altLang="ja-JP" sz="2400" b="1" i="0" dirty="0">
                  <a:solidFill>
                    <a:srgbClr val="000000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)</a:t>
              </a:r>
              <a:endParaRPr lang="ko-KR" altLang="en-US" sz="2400" dirty="0">
                <a:latin typeface="游ゴシック Medium" panose="020B0500000000000000" pitchFamily="34" charset="-128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7030BC1-30CB-49FE-A224-467FA160F382}"/>
              </a:ext>
            </a:extLst>
          </p:cNvPr>
          <p:cNvGrpSpPr/>
          <p:nvPr/>
        </p:nvGrpSpPr>
        <p:grpSpPr>
          <a:xfrm>
            <a:off x="713993" y="2061882"/>
            <a:ext cx="3182146" cy="4074441"/>
            <a:chOff x="713993" y="2061882"/>
            <a:chExt cx="3182146" cy="40744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153EF7-96CC-4116-99D8-34C1B6EBAA57}"/>
                </a:ext>
              </a:extLst>
            </p:cNvPr>
            <p:cNvSpPr txBox="1"/>
            <p:nvPr/>
          </p:nvSpPr>
          <p:spPr>
            <a:xfrm>
              <a:off x="1452282" y="5674658"/>
              <a:ext cx="2151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하나미</a:t>
              </a:r>
              <a:r>
                <a:rPr lang="en-US" altLang="ko-KR" sz="2400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(</a:t>
              </a:r>
              <a:r>
                <a:rPr lang="ko-KR" altLang="en-US" sz="2400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お花見</a:t>
              </a:r>
              <a:r>
                <a:rPr lang="en-US" altLang="ko-KR" sz="2400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)</a:t>
              </a:r>
              <a:endParaRPr lang="ko-KR" altLang="en-US" sz="2400" dirty="0"/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6D2DF059-2A7D-408B-9F05-4BBDC842E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993" y="2708842"/>
              <a:ext cx="3182146" cy="264380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8FF378-B93B-4832-B1C4-E65BB231AB90}"/>
                </a:ext>
              </a:extLst>
            </p:cNvPr>
            <p:cNvSpPr txBox="1"/>
            <p:nvPr/>
          </p:nvSpPr>
          <p:spPr>
            <a:xfrm>
              <a:off x="1712258" y="2061882"/>
              <a:ext cx="1631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/>
                <a:t>4</a:t>
              </a:r>
              <a:r>
                <a:rPr lang="ko-KR" altLang="en-US" sz="2400" dirty="0"/>
                <a:t>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/>
          <a:lstStyle/>
          <a:p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일본의 연중행사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B185BFF3-E879-4869-ADCF-2E667D178816}"/>
              </a:ext>
            </a:extLst>
          </p:cNvPr>
          <p:cNvGrpSpPr/>
          <p:nvPr/>
        </p:nvGrpSpPr>
        <p:grpSpPr>
          <a:xfrm>
            <a:off x="713993" y="2115671"/>
            <a:ext cx="2669905" cy="4053826"/>
            <a:chOff x="713993" y="2115671"/>
            <a:chExt cx="2669905" cy="4053826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8793B7C9-24B8-4D4D-9F65-FC4DA7FF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993" y="2698376"/>
              <a:ext cx="2669905" cy="29185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37A666-D1A4-4EEE-AFD7-B858CF9E0B6A}"/>
                </a:ext>
              </a:extLst>
            </p:cNvPr>
            <p:cNvSpPr txBox="1"/>
            <p:nvPr/>
          </p:nvSpPr>
          <p:spPr>
            <a:xfrm>
              <a:off x="1272988" y="2115671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/>
                <a:t>7</a:t>
              </a:r>
              <a:r>
                <a:rPr lang="ko-KR" altLang="en-US" sz="2400" dirty="0"/>
                <a:t>월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04D430-F4D5-4C77-A81E-4D6D6D0721DF}"/>
                </a:ext>
              </a:extLst>
            </p:cNvPr>
            <p:cNvSpPr txBox="1"/>
            <p:nvPr/>
          </p:nvSpPr>
          <p:spPr>
            <a:xfrm>
              <a:off x="932329" y="5800165"/>
              <a:ext cx="2169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i="0" dirty="0" err="1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타나바타</a:t>
              </a:r>
              <a:r>
                <a:rPr lang="en-US" altLang="ko-KR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(</a:t>
              </a:r>
              <a:r>
                <a:rPr lang="ko-KR" altLang="en-US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七夕</a:t>
              </a:r>
              <a:r>
                <a:rPr lang="en-US" altLang="ko-KR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)</a:t>
              </a:r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2DC26EF-1BD8-48AE-81F9-77B169EF2FCB}"/>
              </a:ext>
            </a:extLst>
          </p:cNvPr>
          <p:cNvGrpSpPr/>
          <p:nvPr/>
        </p:nvGrpSpPr>
        <p:grpSpPr>
          <a:xfrm>
            <a:off x="4383156" y="2115671"/>
            <a:ext cx="2911337" cy="4053826"/>
            <a:chOff x="4383156" y="2115671"/>
            <a:chExt cx="2911337" cy="4053826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720A305A-8E38-4490-83D7-71DA3D5FD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3156" y="2698376"/>
              <a:ext cx="2911337" cy="291854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89DB17-781C-4031-BB73-BCE31711BA6B}"/>
                </a:ext>
              </a:extLst>
            </p:cNvPr>
            <p:cNvSpPr txBox="1"/>
            <p:nvPr/>
          </p:nvSpPr>
          <p:spPr>
            <a:xfrm>
              <a:off x="5047129" y="2115671"/>
              <a:ext cx="1506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/>
                <a:t>8</a:t>
              </a:r>
              <a:r>
                <a:rPr lang="ko-KR" altLang="en-US" sz="2400" dirty="0"/>
                <a:t>월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ECDA1A-FB6B-4966-9B28-8886D2639FAF}"/>
                </a:ext>
              </a:extLst>
            </p:cNvPr>
            <p:cNvSpPr txBox="1"/>
            <p:nvPr/>
          </p:nvSpPr>
          <p:spPr>
            <a:xfrm>
              <a:off x="4778188" y="5800165"/>
              <a:ext cx="2169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오봉</a:t>
              </a:r>
              <a:r>
                <a:rPr lang="en-US" altLang="ja-JP" b="1" dirty="0">
                  <a:solidFill>
                    <a:srgbClr val="333333"/>
                  </a:solidFill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(</a:t>
              </a:r>
              <a:r>
                <a:rPr lang="ja-JP" altLang="en-US" b="1" dirty="0">
                  <a:solidFill>
                    <a:srgbClr val="333333"/>
                  </a:solidFill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お</a:t>
              </a:r>
              <a:r>
                <a:rPr lang="ko-KR" altLang="en-US" b="1" dirty="0">
                  <a:solidFill>
                    <a:srgbClr val="333333"/>
                  </a:solidFill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盆</a:t>
              </a:r>
              <a:r>
                <a:rPr lang="en-US" altLang="ko-KR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)</a:t>
              </a:r>
              <a:endParaRPr lang="ko-KR" altLang="en-US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C9F6BE5-D527-4BDC-92C3-5F5CB3DCFDF3}"/>
              </a:ext>
            </a:extLst>
          </p:cNvPr>
          <p:cNvGrpSpPr/>
          <p:nvPr/>
        </p:nvGrpSpPr>
        <p:grpSpPr>
          <a:xfrm>
            <a:off x="8435971" y="2115671"/>
            <a:ext cx="2836379" cy="4053826"/>
            <a:chOff x="8435971" y="2115671"/>
            <a:chExt cx="2836379" cy="405382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AEC652F-2C15-4C69-A185-849796136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5971" y="2698376"/>
              <a:ext cx="2836379" cy="291854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D1F314-E167-43A2-AFAD-83D16459A705}"/>
                </a:ext>
              </a:extLst>
            </p:cNvPr>
            <p:cNvSpPr txBox="1"/>
            <p:nvPr/>
          </p:nvSpPr>
          <p:spPr>
            <a:xfrm>
              <a:off x="8964706" y="2115671"/>
              <a:ext cx="176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/>
                <a:t>9</a:t>
              </a:r>
              <a:r>
                <a:rPr lang="ko-KR" altLang="en-US" sz="2400" dirty="0"/>
                <a:t>월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82234B-D119-4135-9311-20E39B033B38}"/>
                </a:ext>
              </a:extLst>
            </p:cNvPr>
            <p:cNvSpPr txBox="1"/>
            <p:nvPr/>
          </p:nvSpPr>
          <p:spPr>
            <a:xfrm>
              <a:off x="8964706" y="5800165"/>
              <a:ext cx="1918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i="0" dirty="0" err="1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오츠키미</a:t>
              </a:r>
              <a:r>
                <a:rPr lang="en-US" altLang="ko-KR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(</a:t>
              </a:r>
              <a:r>
                <a:rPr lang="ko-KR" altLang="en-US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お月見</a:t>
              </a:r>
              <a:r>
                <a:rPr lang="en-US" altLang="ko-KR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)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97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0680" y="553088"/>
            <a:ext cx="9311244" cy="1325563"/>
          </a:xfrm>
        </p:spPr>
        <p:txBody>
          <a:bodyPr/>
          <a:lstStyle/>
          <a:p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일본의 연중행사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93" y="553088"/>
            <a:ext cx="1137600" cy="1137600"/>
          </a:xfr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0C536BF5-38F7-4D81-AF3A-4E79E168EB80}"/>
              </a:ext>
            </a:extLst>
          </p:cNvPr>
          <p:cNvGrpSpPr/>
          <p:nvPr/>
        </p:nvGrpSpPr>
        <p:grpSpPr>
          <a:xfrm>
            <a:off x="713993" y="2097157"/>
            <a:ext cx="3247611" cy="3967449"/>
            <a:chOff x="713993" y="2097157"/>
            <a:chExt cx="3247611" cy="3967449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36C4FB31-E75A-43C4-9D78-1517F8848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993" y="2713384"/>
              <a:ext cx="3247611" cy="258417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A83D62-C7F1-41B7-A591-DFEE4D0C4C69}"/>
                </a:ext>
              </a:extLst>
            </p:cNvPr>
            <p:cNvSpPr txBox="1"/>
            <p:nvPr/>
          </p:nvSpPr>
          <p:spPr>
            <a:xfrm>
              <a:off x="1282793" y="2097157"/>
              <a:ext cx="20567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/>
                <a:t>10</a:t>
              </a:r>
              <a:r>
                <a:rPr lang="ko-KR" altLang="en-US" sz="2400" dirty="0"/>
                <a:t>월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8BC29E-538F-45E3-882C-20B464BF787F}"/>
                </a:ext>
              </a:extLst>
            </p:cNvPr>
            <p:cNvSpPr txBox="1"/>
            <p:nvPr/>
          </p:nvSpPr>
          <p:spPr>
            <a:xfrm>
              <a:off x="1192306" y="5602941"/>
              <a:ext cx="25818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游ゴシック Medium" panose="020B0500000000000000" pitchFamily="34" charset="-128"/>
                </a:rPr>
                <a:t>체육의 날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132CBCB-B9F8-4CD9-8A4C-736D031FBEFA}"/>
              </a:ext>
            </a:extLst>
          </p:cNvPr>
          <p:cNvGrpSpPr/>
          <p:nvPr/>
        </p:nvGrpSpPr>
        <p:grpSpPr>
          <a:xfrm>
            <a:off x="4597261" y="2097156"/>
            <a:ext cx="3247612" cy="3967450"/>
            <a:chOff x="4597261" y="2097156"/>
            <a:chExt cx="3247612" cy="396745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42032B8A-0837-45E3-987C-F039CB7B1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7261" y="2713384"/>
              <a:ext cx="3247612" cy="258417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EAAEDC-862B-4927-8C30-EA0D34A0A53F}"/>
                </a:ext>
              </a:extLst>
            </p:cNvPr>
            <p:cNvSpPr txBox="1"/>
            <p:nvPr/>
          </p:nvSpPr>
          <p:spPr>
            <a:xfrm>
              <a:off x="4939552" y="2097156"/>
              <a:ext cx="2169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/>
                <a:t>11</a:t>
              </a:r>
              <a:r>
                <a:rPr lang="ko-KR" altLang="en-US" sz="2400" dirty="0"/>
                <a:t>월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5F11A6-3B13-4AAD-BACC-DA375B2000AC}"/>
                </a:ext>
              </a:extLst>
            </p:cNvPr>
            <p:cNvSpPr txBox="1"/>
            <p:nvPr/>
          </p:nvSpPr>
          <p:spPr>
            <a:xfrm>
              <a:off x="5154706" y="5602941"/>
              <a:ext cx="2447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i="0" dirty="0" err="1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시치고산</a:t>
              </a:r>
              <a:r>
                <a:rPr lang="en-US" altLang="ko-KR" sz="2400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(</a:t>
              </a:r>
              <a:r>
                <a:rPr lang="ko-KR" altLang="en-US" sz="2400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七五三</a:t>
              </a:r>
              <a:r>
                <a:rPr lang="en-US" altLang="ko-KR" sz="2400" b="1" i="0" dirty="0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)</a:t>
              </a:r>
              <a:endParaRPr lang="ko-KR" altLang="en-US" sz="2400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956023E-68BE-4766-959E-D1ED85DBF445}"/>
              </a:ext>
            </a:extLst>
          </p:cNvPr>
          <p:cNvGrpSpPr/>
          <p:nvPr/>
        </p:nvGrpSpPr>
        <p:grpSpPr>
          <a:xfrm>
            <a:off x="8480530" y="2097156"/>
            <a:ext cx="3064979" cy="3967450"/>
            <a:chOff x="8480530" y="2097156"/>
            <a:chExt cx="3064979" cy="396745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86CE34AB-BC60-4C98-A4D4-58EA1CFB3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0530" y="2713384"/>
              <a:ext cx="3064979" cy="25841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995936-8FE6-4DB5-9AED-23C8C7CE6BCE}"/>
                </a:ext>
              </a:extLst>
            </p:cNvPr>
            <p:cNvSpPr txBox="1"/>
            <p:nvPr/>
          </p:nvSpPr>
          <p:spPr>
            <a:xfrm>
              <a:off x="8767482" y="2097156"/>
              <a:ext cx="2141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/>
                <a:t>12</a:t>
              </a:r>
              <a:r>
                <a:rPr lang="ko-KR" altLang="en-US" sz="2400" dirty="0"/>
                <a:t>월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94062E-F824-4972-9440-B82336860247}"/>
                </a:ext>
              </a:extLst>
            </p:cNvPr>
            <p:cNvSpPr txBox="1"/>
            <p:nvPr/>
          </p:nvSpPr>
          <p:spPr>
            <a:xfrm>
              <a:off x="8597155" y="5602941"/>
              <a:ext cx="2850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i="0" dirty="0" err="1">
                  <a:solidFill>
                    <a:srgbClr val="333333"/>
                  </a:solidFill>
                  <a:effectLst/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오오미소카</a:t>
              </a:r>
              <a:r>
                <a:rPr lang="en-US" altLang="ko-KR" sz="2400" b="1" dirty="0">
                  <a:solidFill>
                    <a:srgbClr val="333333"/>
                  </a:solidFill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(</a:t>
              </a:r>
              <a:r>
                <a:rPr lang="ko-KR" altLang="en-US" sz="2400" b="1" dirty="0">
                  <a:solidFill>
                    <a:srgbClr val="333333"/>
                  </a:solidFill>
                  <a:latin typeface="游ゴシック Medium" panose="020B0500000000000000" pitchFamily="34" charset="-128"/>
                  <a:ea typeface="游ゴシック Medium" panose="020B0500000000000000" pitchFamily="34" charset="-128"/>
                </a:rPr>
                <a:t>大晦日）</a:t>
              </a:r>
              <a:endParaRPr lang="ko-KR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709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0BCDCE7-03A4-438B-9B4A-0F5E37C4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37760" y="3865615"/>
            <a:ext cx="6757415" cy="17480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latinLnBrk="0"/>
            <a:r>
              <a:rPr lang="en-US" altLang="ko-KR" sz="7200"/>
              <a:t>- </a:t>
            </a:r>
            <a:r>
              <a:rPr lang="ko-KR" altLang="en-US" sz="7200"/>
              <a:t>일본축제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61DF008-A150-4587-8C57-318ECF92C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12" y="3091758"/>
            <a:ext cx="2964704" cy="2117645"/>
          </a:xfrm>
          <a:prstGeom prst="rect">
            <a:avLst/>
          </a:prstGeom>
        </p:spPr>
      </p:pic>
      <p:pic>
        <p:nvPicPr>
          <p:cNvPr id="1026" name="Picture 2" descr="Japanese lamp free icon">
            <a:extLst>
              <a:ext uri="{FF2B5EF4-FFF2-40B4-BE49-F238E27FC236}">
                <a16:creationId xmlns:a16="http://schemas.microsoft.com/office/drawing/2014/main" id="{4160F0BB-A236-4FEF-AEDF-F129C87F5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7477" y="1138176"/>
            <a:ext cx="2135083" cy="21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1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13682" y="491517"/>
            <a:ext cx="7363691" cy="1325563"/>
          </a:xfrm>
        </p:spPr>
        <p:txBody>
          <a:bodyPr/>
          <a:lstStyle/>
          <a:p>
            <a:pPr algn="ctr"/>
            <a:r>
              <a:rPr lang="ko-KR" altLang="en-US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일본 축제의 유래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733" y="2304616"/>
            <a:ext cx="1137600" cy="1137600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93" y="585499"/>
            <a:ext cx="1137600" cy="11376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551" y="585499"/>
            <a:ext cx="1137600" cy="1137600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05B3EA34-98C6-435F-8E2C-D5971A7012E3}"/>
              </a:ext>
            </a:extLst>
          </p:cNvPr>
          <p:cNvGrpSpPr/>
          <p:nvPr/>
        </p:nvGrpSpPr>
        <p:grpSpPr>
          <a:xfrm>
            <a:off x="1194615" y="2316491"/>
            <a:ext cx="2446316" cy="3159717"/>
            <a:chOff x="1194615" y="2316491"/>
            <a:chExt cx="2446316" cy="3159717"/>
          </a:xfrm>
        </p:grpSpPr>
        <p:sp>
          <p:nvSpPr>
            <p:cNvPr id="9" name="직사각형 8"/>
            <p:cNvSpPr/>
            <p:nvPr/>
          </p:nvSpPr>
          <p:spPr>
            <a:xfrm>
              <a:off x="1194615" y="3028208"/>
              <a:ext cx="2446316" cy="244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D4062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973" y="2316491"/>
              <a:ext cx="1137600" cy="1137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CE37C3-E879-4854-B619-472CD291428B}"/>
                </a:ext>
              </a:extLst>
            </p:cNvPr>
            <p:cNvSpPr txBox="1"/>
            <p:nvPr/>
          </p:nvSpPr>
          <p:spPr>
            <a:xfrm>
              <a:off x="1306149" y="3741889"/>
              <a:ext cx="2223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ko-KR" altLang="en-US" sz="2000" dirty="0"/>
                <a:t>사계절에 </a:t>
              </a:r>
              <a:r>
                <a:rPr lang="ko-KR" altLang="en-US" sz="2000" dirty="0" err="1"/>
                <a:t>따른마츠리</a:t>
              </a:r>
              <a:r>
                <a:rPr lang="ko-KR" altLang="en-US" sz="2000" dirty="0"/>
                <a:t> 행사를 </a:t>
              </a:r>
              <a:r>
                <a:rPr lang="ko-KR" altLang="en-US" sz="2000" dirty="0" err="1"/>
                <a:t>볼수</a:t>
              </a:r>
              <a:r>
                <a:rPr lang="ko-KR" altLang="en-US" sz="2000" dirty="0"/>
                <a:t> 있다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6EB14ED-B126-4D70-9A2E-A2F87CFAEC09}"/>
              </a:ext>
            </a:extLst>
          </p:cNvPr>
          <p:cNvGrpSpPr/>
          <p:nvPr/>
        </p:nvGrpSpPr>
        <p:grpSpPr>
          <a:xfrm>
            <a:off x="4865978" y="2316491"/>
            <a:ext cx="2446316" cy="3159717"/>
            <a:chOff x="4865978" y="2316491"/>
            <a:chExt cx="2446316" cy="3159717"/>
          </a:xfrm>
        </p:grpSpPr>
        <p:sp>
          <p:nvSpPr>
            <p:cNvPr id="10" name="직사각형 9"/>
            <p:cNvSpPr/>
            <p:nvPr/>
          </p:nvSpPr>
          <p:spPr>
            <a:xfrm>
              <a:off x="4865978" y="3028208"/>
              <a:ext cx="2446316" cy="244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D4062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3478" y="2316491"/>
              <a:ext cx="1137600" cy="11376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C109FC-6ADE-483D-B438-A70A164B03B2}"/>
                </a:ext>
              </a:extLst>
            </p:cNvPr>
            <p:cNvSpPr txBox="1"/>
            <p:nvPr/>
          </p:nvSpPr>
          <p:spPr>
            <a:xfrm>
              <a:off x="5011270" y="3566457"/>
              <a:ext cx="21694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ko-KR" altLang="en-US" sz="2000" dirty="0"/>
                <a:t>종교적인 목적으로 치르던 행사의 일부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5951F36-18EF-4DF8-83F3-815F38069A06}"/>
              </a:ext>
            </a:extLst>
          </p:cNvPr>
          <p:cNvGrpSpPr/>
          <p:nvPr/>
        </p:nvGrpSpPr>
        <p:grpSpPr>
          <a:xfrm>
            <a:off x="8537342" y="3028208"/>
            <a:ext cx="2446316" cy="2448000"/>
            <a:chOff x="8537342" y="3028208"/>
            <a:chExt cx="2446316" cy="2448000"/>
          </a:xfrm>
        </p:grpSpPr>
        <p:sp>
          <p:nvSpPr>
            <p:cNvPr id="11" name="직사각형 10"/>
            <p:cNvSpPr/>
            <p:nvPr/>
          </p:nvSpPr>
          <p:spPr>
            <a:xfrm>
              <a:off x="8537342" y="3028208"/>
              <a:ext cx="2446316" cy="244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D4062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503150-D264-4B49-A25B-E123E7AA4709}"/>
                </a:ext>
              </a:extLst>
            </p:cNvPr>
            <p:cNvSpPr txBox="1"/>
            <p:nvPr/>
          </p:nvSpPr>
          <p:spPr>
            <a:xfrm>
              <a:off x="8633012" y="3566457"/>
              <a:ext cx="2252839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ko-KR" altLang="en-US" sz="2000" dirty="0"/>
                <a:t>문화적으로   일반화되어   축하하는 내용의 사회행사로 변형</a:t>
              </a:r>
            </a:p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98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314</Words>
  <Application>Microsoft Office PowerPoint</Application>
  <PresentationFormat>와이드스크린</PresentationFormat>
  <Paragraphs>84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1" baseType="lpstr">
      <vt:lpstr>Apple SD Gothic Neo</vt:lpstr>
      <vt:lpstr>Roboto</vt:lpstr>
      <vt:lpstr>나눔손글씨 붓</vt:lpstr>
      <vt:lpstr>나눔스퀘어_ac</vt:lpstr>
      <vt:lpstr>나눔스퀘어_ac Bold</vt:lpstr>
      <vt:lpstr>나눔스퀘어_ac Light</vt:lpstr>
      <vt:lpstr>맑은 고딕</vt:lpstr>
      <vt:lpstr>맑은 고딕</vt:lpstr>
      <vt:lpstr>游ゴシック Medium</vt:lpstr>
      <vt:lpstr>Arial</vt:lpstr>
      <vt:lpstr>Office 테마</vt:lpstr>
      <vt:lpstr>일본의 연중행사와 축제</vt:lpstr>
      <vt:lpstr>목차</vt:lpstr>
      <vt:lpstr>일본의 연도별 연중행사</vt:lpstr>
      <vt:lpstr>- 일본의 연중행사</vt:lpstr>
      <vt:lpstr>- 일본의 연중행사</vt:lpstr>
      <vt:lpstr>- 일본의 연중행사</vt:lpstr>
      <vt:lpstr>- 일본의 연중행사</vt:lpstr>
      <vt:lpstr>- 일본축제</vt:lpstr>
      <vt:lpstr>일본 축제의 유래</vt:lpstr>
      <vt:lpstr>- 일본 축제의 기능</vt:lpstr>
      <vt:lpstr>- 일본 대표 3대 축제</vt:lpstr>
      <vt:lpstr>- 도쿄 칸다 마츠리</vt:lpstr>
      <vt:lpstr>- 칸다 마츠리의 유래</vt:lpstr>
      <vt:lpstr>- 오사카 텐진 마츠리</vt:lpstr>
      <vt:lpstr>- 텐진 마츠리의 유래</vt:lpstr>
      <vt:lpstr>- 텐진 마츠리의 순서</vt:lpstr>
      <vt:lpstr>-교토 기온 마츠리 </vt:lpstr>
      <vt:lpstr>- 기온 마츠리의 유래</vt:lpstr>
      <vt:lpstr>영상자료</vt:lpstr>
      <vt:lpstr>감사합니다~!!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박 현욱</cp:lastModifiedBy>
  <cp:revision>74</cp:revision>
  <dcterms:created xsi:type="dcterms:W3CDTF">2020-08-24T01:52:41Z</dcterms:created>
  <dcterms:modified xsi:type="dcterms:W3CDTF">2021-03-30T12:35:33Z</dcterms:modified>
</cp:coreProperties>
</file>