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C93"/>
    <a:srgbClr val="CC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3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0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4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7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5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9sALK5MgQ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7fQkiQgXPH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jr2b3QVRdo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9501808" y="5168348"/>
            <a:ext cx="2411891" cy="14522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381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21902364</a:t>
            </a: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영어영문학과</a:t>
            </a:r>
            <a:endParaRPr lang="en-US" altLang="ko-KR" sz="24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김은정</a:t>
            </a:r>
          </a:p>
        </p:txBody>
      </p:sp>
      <p:sp>
        <p:nvSpPr>
          <p:cNvPr id="3" name="모서리가 둥근 직사각형 5">
            <a:extLst>
              <a:ext uri="{FF2B5EF4-FFF2-40B4-BE49-F238E27FC236}">
                <a16:creationId xmlns:a16="http://schemas.microsoft.com/office/drawing/2014/main" id="{45176A09-8D19-4FD7-8BA4-D372D666D99A}"/>
              </a:ext>
            </a:extLst>
          </p:cNvPr>
          <p:cNvSpPr/>
          <p:nvPr/>
        </p:nvSpPr>
        <p:spPr>
          <a:xfrm>
            <a:off x="3023249" y="1726106"/>
            <a:ext cx="7233934" cy="1175849"/>
          </a:xfrm>
          <a:prstGeom prst="round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모서리가 둥근 직사각형 4">
            <a:extLst>
              <a:ext uri="{FF2B5EF4-FFF2-40B4-BE49-F238E27FC236}">
                <a16:creationId xmlns:a16="http://schemas.microsoft.com/office/drawing/2014/main" id="{296DA14B-740A-48A1-A78E-A9AE47C5F9D4}"/>
              </a:ext>
            </a:extLst>
          </p:cNvPr>
          <p:cNvSpPr/>
          <p:nvPr/>
        </p:nvSpPr>
        <p:spPr>
          <a:xfrm>
            <a:off x="3023249" y="1541261"/>
            <a:ext cx="7233934" cy="12414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근대와 현대 일본의 정치와 경제</a:t>
            </a:r>
          </a:p>
        </p:txBody>
      </p:sp>
    </p:spTree>
    <p:extLst>
      <p:ext uri="{BB962C8B-B14F-4D97-AF65-F5344CB8AC3E}">
        <p14:creationId xmlns:p14="http://schemas.microsoft.com/office/powerpoint/2010/main" val="101058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779238" y="2448269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967409" y="2985514"/>
            <a:ext cx="51285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일본의 정치</a:t>
            </a:r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사회</a:t>
            </a:r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문화의 각 분야에서 </a:t>
            </a:r>
            <a:r>
              <a:rPr lang="ko-KR" altLang="en-US" sz="28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민주주의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적이고 </a:t>
            </a:r>
            <a:r>
              <a:rPr lang="ko-KR" altLang="en-US" sz="28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자유주의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적인 사회를 지향하는 것</a:t>
            </a:r>
            <a:endParaRPr lang="en-US" altLang="ko-KR" sz="2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배경 </a:t>
            </a:r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</a:t>
            </a:r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세계대전 후에 있었던 자유와 민주주의를 추구하는 세계적인 움직임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779238" y="1530512"/>
            <a:ext cx="3285212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데모크라시</a:t>
            </a:r>
          </a:p>
        </p:txBody>
      </p:sp>
      <p:pic>
        <p:nvPicPr>
          <p:cNvPr id="5" name="그림 4" descr="건물, 실외, 사진, 서있는이(가) 표시된 사진&#10;&#10;자동 생성된 설명">
            <a:extLst>
              <a:ext uri="{FF2B5EF4-FFF2-40B4-BE49-F238E27FC236}">
                <a16:creationId xmlns:a16="http://schemas.microsoft.com/office/drawing/2014/main" id="{7BFE34C1-C15B-416A-9074-D03E19E92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3" y="1769051"/>
            <a:ext cx="5231969" cy="45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235233" y="2194420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322034" y="2405026"/>
            <a:ext cx="5402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1914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년까지 일본 경제는 만성적인 불황에 가까웠음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유럽에서의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세계대전이 이러한 침체된 일본의 경제를 회생시킴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But,</a:t>
            </a:r>
          </a:p>
          <a:p>
            <a:pPr algn="ctr"/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1920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년대 후반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정당들의 부정부패↑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&amp;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전후 경기 급격히↓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449913" y="1298197"/>
            <a:ext cx="3298464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 경제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7646364-5E52-48BF-A8D1-00F66FC9CEE8}"/>
              </a:ext>
            </a:extLst>
          </p:cNvPr>
          <p:cNvSpPr/>
          <p:nvPr/>
        </p:nvSpPr>
        <p:spPr>
          <a:xfrm>
            <a:off x="6293459" y="3429000"/>
            <a:ext cx="1736036" cy="106754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21B3-04EE-4682-96FC-822FA1C5135B}"/>
              </a:ext>
            </a:extLst>
          </p:cNvPr>
          <p:cNvSpPr txBox="1"/>
          <p:nvPr/>
        </p:nvSpPr>
        <p:spPr>
          <a:xfrm>
            <a:off x="8176590" y="3639606"/>
            <a:ext cx="35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금융공황 발생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36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310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1611287" y="5914264"/>
            <a:ext cx="2396345" cy="602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쇼와 천황</a:t>
            </a:r>
            <a:endParaRPr lang="en-US" altLang="ko-KR" sz="2000" b="1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1-3)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쇼와 전기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913128" y="163988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96000" y="2207909"/>
            <a:ext cx="5261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124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천황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천황의 장남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본명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히로히토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재임 기간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1926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~1989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</a:p>
        </p:txBody>
      </p:sp>
      <p:pic>
        <p:nvPicPr>
          <p:cNvPr id="5" name="그림 4" descr="사람, 사진, 가장, 남자이(가) 표시된 사진&#10;&#10;자동 생성된 설명">
            <a:extLst>
              <a:ext uri="{FF2B5EF4-FFF2-40B4-BE49-F238E27FC236}">
                <a16:creationId xmlns:a16="http://schemas.microsoft.com/office/drawing/2014/main" id="{2468ECBD-E664-42DD-974F-5F1C77AF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639885"/>
            <a:ext cx="4280452" cy="41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-4855" y="24776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1-3)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쇼와 전기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332632" y="1175610"/>
            <a:ext cx="2980412" cy="613434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쇼와 전기 정치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67A1531-034A-4C93-9ECA-4DDBBC6423ED}"/>
              </a:ext>
            </a:extLst>
          </p:cNvPr>
          <p:cNvSpPr/>
          <p:nvPr/>
        </p:nvSpPr>
        <p:spPr>
          <a:xfrm>
            <a:off x="933387" y="2144970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만주사변을 일으킴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39604F6-520E-4C22-A272-A10907F90659}"/>
              </a:ext>
            </a:extLst>
          </p:cNvPr>
          <p:cNvSpPr/>
          <p:nvPr/>
        </p:nvSpPr>
        <p:spPr>
          <a:xfrm>
            <a:off x="3673431" y="2952941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0E24B6A-B1D1-4807-B6B5-E6CCA1ADBEE5}"/>
              </a:ext>
            </a:extLst>
          </p:cNvPr>
          <p:cNvSpPr/>
          <p:nvPr/>
        </p:nvSpPr>
        <p:spPr>
          <a:xfrm>
            <a:off x="7692782" y="297396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218A658-043A-48F5-B716-B1F32CC26890}"/>
              </a:ext>
            </a:extLst>
          </p:cNvPr>
          <p:cNvSpPr/>
          <p:nvPr/>
        </p:nvSpPr>
        <p:spPr>
          <a:xfrm>
            <a:off x="4750656" y="2143750"/>
            <a:ext cx="2397917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중일전쟁 발발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54CCECE-9787-415C-9BC7-31A8BF721BAB}"/>
              </a:ext>
            </a:extLst>
          </p:cNvPr>
          <p:cNvSpPr/>
          <p:nvPr/>
        </p:nvSpPr>
        <p:spPr>
          <a:xfrm>
            <a:off x="8799023" y="2063514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차 세계대전 발발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0848654-5F08-4630-A8EF-A1DB5A57D299}"/>
              </a:ext>
            </a:extLst>
          </p:cNvPr>
          <p:cNvSpPr/>
          <p:nvPr/>
        </p:nvSpPr>
        <p:spPr>
          <a:xfrm>
            <a:off x="7148573" y="4661876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1945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15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포츠담 선언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</a:t>
            </a:r>
            <a:r>
              <a:rPr lang="ko-KR" altLang="en-US" sz="2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통해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연합국에 항복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689B67F-4FF4-4848-8E2E-5A38BC91DC71}"/>
              </a:ext>
            </a:extLst>
          </p:cNvPr>
          <p:cNvSpPr/>
          <p:nvPr/>
        </p:nvSpPr>
        <p:spPr>
          <a:xfrm>
            <a:off x="628126" y="5556390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pic>
        <p:nvPicPr>
          <p:cNvPr id="7" name="그림 6" descr="사람, 서있는, 그룹, 사람들이(가) 표시된 사진&#10;&#10;자동 생성된 설명">
            <a:extLst>
              <a:ext uri="{FF2B5EF4-FFF2-40B4-BE49-F238E27FC236}">
                <a16:creationId xmlns:a16="http://schemas.microsoft.com/office/drawing/2014/main" id="{9057DF0E-D593-4FC6-A8D4-6639C2D35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63" y="4433832"/>
            <a:ext cx="5645684" cy="2234596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B1FF4FA-D512-46C5-AEC3-DD5D4DD659BB}"/>
              </a:ext>
            </a:extLst>
          </p:cNvPr>
          <p:cNvCxnSpPr/>
          <p:nvPr/>
        </p:nvCxnSpPr>
        <p:spPr>
          <a:xfrm>
            <a:off x="9671653" y="5207744"/>
            <a:ext cx="0" cy="68677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19C17CB-82BA-40C6-8F6C-D2A66CFCD276}"/>
              </a:ext>
            </a:extLst>
          </p:cNvPr>
          <p:cNvCxnSpPr>
            <a:cxnSpLocks/>
          </p:cNvCxnSpPr>
          <p:nvPr/>
        </p:nvCxnSpPr>
        <p:spPr>
          <a:xfrm>
            <a:off x="9717783" y="5551130"/>
            <a:ext cx="1862178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76B59E-6667-478F-BE2F-E622F530CE14}"/>
              </a:ext>
            </a:extLst>
          </p:cNvPr>
          <p:cNvSpPr txBox="1"/>
          <p:nvPr/>
        </p:nvSpPr>
        <p:spPr>
          <a:xfrm>
            <a:off x="9896940" y="5894516"/>
            <a:ext cx="168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“</a:t>
            </a:r>
            <a:r>
              <a:rPr lang="ko-KR" altLang="en-US" sz="2400" b="1" dirty="0"/>
              <a:t>쇼와 후기</a:t>
            </a:r>
            <a:r>
              <a:rPr lang="en-US" altLang="ko-KR" sz="2400" b="1" dirty="0"/>
              <a:t>”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575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-4855" y="24776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02.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현대시대 </a:t>
            </a:r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쇼와 후기</a:t>
            </a:r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200" b="1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332632" y="1175610"/>
            <a:ext cx="2980412" cy="613434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쇼와 후기 정치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39604F6-520E-4C22-A272-A10907F90659}"/>
              </a:ext>
            </a:extLst>
          </p:cNvPr>
          <p:cNvSpPr/>
          <p:nvPr/>
        </p:nvSpPr>
        <p:spPr>
          <a:xfrm>
            <a:off x="3945539" y="291278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0E24B6A-B1D1-4807-B6B5-E6CCA1ADBEE5}"/>
              </a:ext>
            </a:extLst>
          </p:cNvPr>
          <p:cNvSpPr/>
          <p:nvPr/>
        </p:nvSpPr>
        <p:spPr>
          <a:xfrm>
            <a:off x="7661440" y="2921970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D81F4CA-7D25-4D1D-89BF-98120A50C2A2}"/>
              </a:ext>
            </a:extLst>
          </p:cNvPr>
          <p:cNvSpPr/>
          <p:nvPr/>
        </p:nvSpPr>
        <p:spPr>
          <a:xfrm>
            <a:off x="6355996" y="5435041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4AF4CFA-F6D7-4EC9-B3D2-A59D28326AB6}"/>
              </a:ext>
            </a:extLst>
          </p:cNvPr>
          <p:cNvSpPr/>
          <p:nvPr/>
        </p:nvSpPr>
        <p:spPr>
          <a:xfrm>
            <a:off x="8698472" y="1982994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자유민주당 결성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689B67F-4FF4-4848-8E2E-5A38BC91DC71}"/>
              </a:ext>
            </a:extLst>
          </p:cNvPr>
          <p:cNvSpPr/>
          <p:nvPr/>
        </p:nvSpPr>
        <p:spPr>
          <a:xfrm>
            <a:off x="2121756" y="5435041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C20C2144-A011-4F69-A798-6314F2440F8A}"/>
              </a:ext>
            </a:extLst>
          </p:cNvPr>
          <p:cNvSpPr/>
          <p:nvPr/>
        </p:nvSpPr>
        <p:spPr>
          <a:xfrm>
            <a:off x="4883532" y="2058696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자위대 설립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A5A5D1C4-7151-4784-86BE-A6F99451CED7}"/>
              </a:ext>
            </a:extLst>
          </p:cNvPr>
          <p:cNvSpPr/>
          <p:nvPr/>
        </p:nvSpPr>
        <p:spPr>
          <a:xfrm>
            <a:off x="983966" y="2070291"/>
            <a:ext cx="2275580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1952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28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 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연합국의 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점령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종식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BDEEF2B-8F8F-4D5A-9135-429861E02636}"/>
              </a:ext>
            </a:extLst>
          </p:cNvPr>
          <p:cNvSpPr/>
          <p:nvPr/>
        </p:nvSpPr>
        <p:spPr>
          <a:xfrm>
            <a:off x="3151581" y="4540527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일본사회당이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정치세력으로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떠오름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9F63F3D-743B-4C3A-9D7A-594AF72879DA}"/>
              </a:ext>
            </a:extLst>
          </p:cNvPr>
          <p:cNvSpPr/>
          <p:nvPr/>
        </p:nvSpPr>
        <p:spPr>
          <a:xfrm>
            <a:off x="7426263" y="4540527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1987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ko-KR" altLang="en-US" sz="2000" b="1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나카소네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총리의 임기 종료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94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2-1)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쇼와 후기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265711" y="221464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495639" y="2808879"/>
            <a:ext cx="5402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부동산 가격이 </a:t>
            </a:r>
            <a:r>
              <a:rPr lang="ko-KR" altLang="en-US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거품 경제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</a:t>
            </a:r>
            <a:r>
              <a:rPr lang="ko-KR" altLang="en-US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인해 급등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인플레이션 증가율이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1975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이후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최고치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실업률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3.2%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기록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도쿄 증권거래소 주식시장 붕괴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495639" y="1325383"/>
            <a:ext cx="3298464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쇼와 시대 경제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7646364-5E52-48BF-A8D1-00F66FC9CEE8}"/>
              </a:ext>
            </a:extLst>
          </p:cNvPr>
          <p:cNvSpPr/>
          <p:nvPr/>
        </p:nvSpPr>
        <p:spPr>
          <a:xfrm>
            <a:off x="6293459" y="3429000"/>
            <a:ext cx="1736036" cy="106754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21B3-04EE-4682-96FC-822FA1C5135B}"/>
              </a:ext>
            </a:extLst>
          </p:cNvPr>
          <p:cNvSpPr txBox="1"/>
          <p:nvPr/>
        </p:nvSpPr>
        <p:spPr>
          <a:xfrm>
            <a:off x="8029495" y="3429000"/>
            <a:ext cx="4029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“1990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년대까지 발생한 상황의 분수령에 이르게 됨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36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34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1611287" y="5914264"/>
            <a:ext cx="2396345" cy="602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아키히토 천황</a:t>
            </a:r>
            <a:endParaRPr lang="en-US" altLang="ko-KR" sz="2000" b="1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913128" y="163988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96000" y="2577241"/>
            <a:ext cx="5261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125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천황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쇼와 천황의 장남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재임 기간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1989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~2019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</a:p>
        </p:txBody>
      </p:sp>
      <p:pic>
        <p:nvPicPr>
          <p:cNvPr id="4" name="그림 3" descr="사람, 건물, 정장, 남자이(가) 표시된 사진&#10;&#10;자동 생성된 설명">
            <a:extLst>
              <a:ext uri="{FF2B5EF4-FFF2-40B4-BE49-F238E27FC236}">
                <a16:creationId xmlns:a16="http://schemas.microsoft.com/office/drawing/2014/main" id="{FF0C1F61-0FDB-4386-873D-69B60AAC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639886"/>
            <a:ext cx="4218159" cy="41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332632" y="1175610"/>
            <a:ext cx="2980412" cy="613434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 정치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67A1531-034A-4C93-9ECA-4DDBBC6423ED}"/>
              </a:ext>
            </a:extLst>
          </p:cNvPr>
          <p:cNvSpPr/>
          <p:nvPr/>
        </p:nvSpPr>
        <p:spPr>
          <a:xfrm>
            <a:off x="992944" y="2162899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자유민주당 정권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↓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민주당 정권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39604F6-520E-4C22-A272-A10907F90659}"/>
              </a:ext>
            </a:extLst>
          </p:cNvPr>
          <p:cNvSpPr/>
          <p:nvPr/>
        </p:nvSpPr>
        <p:spPr>
          <a:xfrm>
            <a:off x="3691569" y="2961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0E24B6A-B1D1-4807-B6B5-E6CCA1ADBEE5}"/>
              </a:ext>
            </a:extLst>
          </p:cNvPr>
          <p:cNvSpPr/>
          <p:nvPr/>
        </p:nvSpPr>
        <p:spPr>
          <a:xfrm>
            <a:off x="7414486" y="2961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218A658-043A-48F5-B716-B1F32CC26890}"/>
              </a:ext>
            </a:extLst>
          </p:cNvPr>
          <p:cNvSpPr/>
          <p:nvPr/>
        </p:nvSpPr>
        <p:spPr>
          <a:xfrm>
            <a:off x="4446360" y="2162899"/>
            <a:ext cx="2397917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아베 신조 정권 수립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54CCECE-9787-415C-9BC7-31A8BF721BAB}"/>
              </a:ext>
            </a:extLst>
          </p:cNvPr>
          <p:cNvSpPr/>
          <p:nvPr/>
        </p:nvSpPr>
        <p:spPr>
          <a:xfrm>
            <a:off x="8419984" y="2162899"/>
            <a:ext cx="2499807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다시 자유민주당 시대가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이어짐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0848654-5F08-4630-A8EF-A1DB5A57D299}"/>
              </a:ext>
            </a:extLst>
          </p:cNvPr>
          <p:cNvSpPr/>
          <p:nvPr/>
        </p:nvSpPr>
        <p:spPr>
          <a:xfrm>
            <a:off x="2473408" y="4577782"/>
            <a:ext cx="2796209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이명박 전 대통령의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갑작스러운 독도 방문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및 천황에게 공식적인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사과 요구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4AF4CFA-F6D7-4EC9-B3D2-A59D28326AB6}"/>
              </a:ext>
            </a:extLst>
          </p:cNvPr>
          <p:cNvSpPr/>
          <p:nvPr/>
        </p:nvSpPr>
        <p:spPr>
          <a:xfrm>
            <a:off x="6956554" y="4501172"/>
            <a:ext cx="2499806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한일관계 갈등으로 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인해 악화일로를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걷게 됨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97A9FEF6-5497-4CDE-B2D1-26C1D085831A}"/>
              </a:ext>
            </a:extLst>
          </p:cNvPr>
          <p:cNvSpPr/>
          <p:nvPr/>
        </p:nvSpPr>
        <p:spPr>
          <a:xfrm>
            <a:off x="5979988" y="552168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689B67F-4FF4-4848-8E2E-5A38BC91DC71}"/>
              </a:ext>
            </a:extLst>
          </p:cNvPr>
          <p:cNvSpPr/>
          <p:nvPr/>
        </p:nvSpPr>
        <p:spPr>
          <a:xfrm>
            <a:off x="1696838" y="547229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9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322035" y="221464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495639" y="2880285"/>
            <a:ext cx="5402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초기에는 </a:t>
            </a:r>
            <a:r>
              <a:rPr lang="ko-KR" altLang="en-US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 거품 경제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</a:t>
            </a:r>
            <a:r>
              <a:rPr lang="ko-KR" altLang="en-US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정점인 일본 경제의 전성기였음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But,</a:t>
            </a:r>
          </a:p>
          <a:p>
            <a:pPr algn="ctr"/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얼마 지나지 않아 거품 경제는 붕괴되고 장기적인 불황기에 진입하게 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495639" y="1325383"/>
            <a:ext cx="3298464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 경제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7646364-5E52-48BF-A8D1-00F66FC9CEE8}"/>
              </a:ext>
            </a:extLst>
          </p:cNvPr>
          <p:cNvSpPr/>
          <p:nvPr/>
        </p:nvSpPr>
        <p:spPr>
          <a:xfrm>
            <a:off x="6293459" y="3429000"/>
            <a:ext cx="1736036" cy="106754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21B3-04EE-4682-96FC-822FA1C5135B}"/>
              </a:ext>
            </a:extLst>
          </p:cNvPr>
          <p:cNvSpPr txBox="1"/>
          <p:nvPr/>
        </p:nvSpPr>
        <p:spPr>
          <a:xfrm>
            <a:off x="8029495" y="3659832"/>
            <a:ext cx="402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잃어버린 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36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AD1F31C-A530-45EF-8D8C-73D2B7F9B913}"/>
              </a:ext>
            </a:extLst>
          </p:cNvPr>
          <p:cNvSpPr/>
          <p:nvPr/>
        </p:nvSpPr>
        <p:spPr>
          <a:xfrm>
            <a:off x="3710609" y="1525086"/>
            <a:ext cx="2544417" cy="1271123"/>
          </a:xfrm>
          <a:custGeom>
            <a:avLst/>
            <a:gdLst>
              <a:gd name="connsiteX0" fmla="*/ 0 w 2544417"/>
              <a:gd name="connsiteY0" fmla="*/ 1271123 h 1271123"/>
              <a:gd name="connsiteX1" fmla="*/ 39756 w 2544417"/>
              <a:gd name="connsiteY1" fmla="*/ 1112097 h 1271123"/>
              <a:gd name="connsiteX2" fmla="*/ 53008 w 2544417"/>
              <a:gd name="connsiteY2" fmla="*/ 1072340 h 1271123"/>
              <a:gd name="connsiteX3" fmla="*/ 79513 w 2544417"/>
              <a:gd name="connsiteY3" fmla="*/ 1045836 h 1271123"/>
              <a:gd name="connsiteX4" fmla="*/ 106017 w 2544417"/>
              <a:gd name="connsiteY4" fmla="*/ 953071 h 1271123"/>
              <a:gd name="connsiteX5" fmla="*/ 132521 w 2544417"/>
              <a:gd name="connsiteY5" fmla="*/ 926566 h 1271123"/>
              <a:gd name="connsiteX6" fmla="*/ 172278 w 2544417"/>
              <a:gd name="connsiteY6" fmla="*/ 833801 h 1271123"/>
              <a:gd name="connsiteX7" fmla="*/ 212034 w 2544417"/>
              <a:gd name="connsiteY7" fmla="*/ 807297 h 1271123"/>
              <a:gd name="connsiteX8" fmla="*/ 251791 w 2544417"/>
              <a:gd name="connsiteY8" fmla="*/ 754288 h 1271123"/>
              <a:gd name="connsiteX9" fmla="*/ 291548 w 2544417"/>
              <a:gd name="connsiteY9" fmla="*/ 727784 h 1271123"/>
              <a:gd name="connsiteX10" fmla="*/ 357808 w 2544417"/>
              <a:gd name="connsiteY10" fmla="*/ 661523 h 1271123"/>
              <a:gd name="connsiteX11" fmla="*/ 384313 w 2544417"/>
              <a:gd name="connsiteY11" fmla="*/ 635018 h 1271123"/>
              <a:gd name="connsiteX12" fmla="*/ 424069 w 2544417"/>
              <a:gd name="connsiteY12" fmla="*/ 621766 h 1271123"/>
              <a:gd name="connsiteX13" fmla="*/ 490330 w 2544417"/>
              <a:gd name="connsiteY13" fmla="*/ 582010 h 1271123"/>
              <a:gd name="connsiteX14" fmla="*/ 583095 w 2544417"/>
              <a:gd name="connsiteY14" fmla="*/ 529001 h 1271123"/>
              <a:gd name="connsiteX15" fmla="*/ 636104 w 2544417"/>
              <a:gd name="connsiteY15" fmla="*/ 515749 h 1271123"/>
              <a:gd name="connsiteX16" fmla="*/ 728869 w 2544417"/>
              <a:gd name="connsiteY16" fmla="*/ 475992 h 1271123"/>
              <a:gd name="connsiteX17" fmla="*/ 808382 w 2544417"/>
              <a:gd name="connsiteY17" fmla="*/ 449488 h 1271123"/>
              <a:gd name="connsiteX18" fmla="*/ 861391 w 2544417"/>
              <a:gd name="connsiteY18" fmla="*/ 436236 h 1271123"/>
              <a:gd name="connsiteX19" fmla="*/ 954156 w 2544417"/>
              <a:gd name="connsiteY19" fmla="*/ 409731 h 1271123"/>
              <a:gd name="connsiteX20" fmla="*/ 1126434 w 2544417"/>
              <a:gd name="connsiteY20" fmla="*/ 396479 h 1271123"/>
              <a:gd name="connsiteX21" fmla="*/ 1524000 w 2544417"/>
              <a:gd name="connsiteY21" fmla="*/ 409731 h 1271123"/>
              <a:gd name="connsiteX22" fmla="*/ 1563756 w 2544417"/>
              <a:gd name="connsiteY22" fmla="*/ 422984 h 1271123"/>
              <a:gd name="connsiteX23" fmla="*/ 1616765 w 2544417"/>
              <a:gd name="connsiteY23" fmla="*/ 489244 h 1271123"/>
              <a:gd name="connsiteX24" fmla="*/ 1643269 w 2544417"/>
              <a:gd name="connsiteY24" fmla="*/ 568757 h 1271123"/>
              <a:gd name="connsiteX25" fmla="*/ 1669774 w 2544417"/>
              <a:gd name="connsiteY25" fmla="*/ 661523 h 1271123"/>
              <a:gd name="connsiteX26" fmla="*/ 1630017 w 2544417"/>
              <a:gd name="connsiteY26" fmla="*/ 820549 h 1271123"/>
              <a:gd name="connsiteX27" fmla="*/ 1590261 w 2544417"/>
              <a:gd name="connsiteY27" fmla="*/ 847053 h 1271123"/>
              <a:gd name="connsiteX28" fmla="*/ 1510748 w 2544417"/>
              <a:gd name="connsiteY28" fmla="*/ 873557 h 1271123"/>
              <a:gd name="connsiteX29" fmla="*/ 1272208 w 2544417"/>
              <a:gd name="connsiteY29" fmla="*/ 860305 h 1271123"/>
              <a:gd name="connsiteX30" fmla="*/ 1232452 w 2544417"/>
              <a:gd name="connsiteY30" fmla="*/ 833801 h 1271123"/>
              <a:gd name="connsiteX31" fmla="*/ 1179443 w 2544417"/>
              <a:gd name="connsiteY31" fmla="*/ 754288 h 1271123"/>
              <a:gd name="connsiteX32" fmla="*/ 1179443 w 2544417"/>
              <a:gd name="connsiteY32" fmla="*/ 409731 h 1271123"/>
              <a:gd name="connsiteX33" fmla="*/ 1205948 w 2544417"/>
              <a:gd name="connsiteY33" fmla="*/ 369975 h 1271123"/>
              <a:gd name="connsiteX34" fmla="*/ 1219200 w 2544417"/>
              <a:gd name="connsiteY34" fmla="*/ 316966 h 1271123"/>
              <a:gd name="connsiteX35" fmla="*/ 1258956 w 2544417"/>
              <a:gd name="connsiteY35" fmla="*/ 290462 h 1271123"/>
              <a:gd name="connsiteX36" fmla="*/ 1311965 w 2544417"/>
              <a:gd name="connsiteY36" fmla="*/ 224201 h 1271123"/>
              <a:gd name="connsiteX37" fmla="*/ 1351721 w 2544417"/>
              <a:gd name="connsiteY37" fmla="*/ 197697 h 1271123"/>
              <a:gd name="connsiteX38" fmla="*/ 1378226 w 2544417"/>
              <a:gd name="connsiteY38" fmla="*/ 171192 h 1271123"/>
              <a:gd name="connsiteX39" fmla="*/ 1457739 w 2544417"/>
              <a:gd name="connsiteY39" fmla="*/ 144688 h 1271123"/>
              <a:gd name="connsiteX40" fmla="*/ 1577008 w 2544417"/>
              <a:gd name="connsiteY40" fmla="*/ 91679 h 1271123"/>
              <a:gd name="connsiteX41" fmla="*/ 1656521 w 2544417"/>
              <a:gd name="connsiteY41" fmla="*/ 65175 h 1271123"/>
              <a:gd name="connsiteX42" fmla="*/ 1696278 w 2544417"/>
              <a:gd name="connsiteY42" fmla="*/ 51923 h 1271123"/>
              <a:gd name="connsiteX43" fmla="*/ 1934817 w 2544417"/>
              <a:gd name="connsiteY43" fmla="*/ 25418 h 1271123"/>
              <a:gd name="connsiteX44" fmla="*/ 2478156 w 2544417"/>
              <a:gd name="connsiteY44" fmla="*/ 25418 h 1271123"/>
              <a:gd name="connsiteX45" fmla="*/ 2517913 w 2544417"/>
              <a:gd name="connsiteY45" fmla="*/ 38671 h 1271123"/>
              <a:gd name="connsiteX46" fmla="*/ 2544417 w 2544417"/>
              <a:gd name="connsiteY46" fmla="*/ 38671 h 12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4417" h="1271123">
                <a:moveTo>
                  <a:pt x="0" y="1271123"/>
                </a:moveTo>
                <a:cubicBezTo>
                  <a:pt x="17845" y="1164051"/>
                  <a:pt x="4755" y="1217102"/>
                  <a:pt x="39756" y="1112097"/>
                </a:cubicBezTo>
                <a:cubicBezTo>
                  <a:pt x="44173" y="1098845"/>
                  <a:pt x="43130" y="1082217"/>
                  <a:pt x="53008" y="1072340"/>
                </a:cubicBezTo>
                <a:lnTo>
                  <a:pt x="79513" y="1045836"/>
                </a:lnTo>
                <a:cubicBezTo>
                  <a:pt x="81989" y="1035934"/>
                  <a:pt x="97869" y="966652"/>
                  <a:pt x="106017" y="953071"/>
                </a:cubicBezTo>
                <a:cubicBezTo>
                  <a:pt x="112445" y="942357"/>
                  <a:pt x="123686" y="935401"/>
                  <a:pt x="132521" y="926566"/>
                </a:cubicBezTo>
                <a:cubicBezTo>
                  <a:pt x="142659" y="886015"/>
                  <a:pt x="141773" y="864306"/>
                  <a:pt x="172278" y="833801"/>
                </a:cubicBezTo>
                <a:cubicBezTo>
                  <a:pt x="183540" y="822539"/>
                  <a:pt x="200772" y="818559"/>
                  <a:pt x="212034" y="807297"/>
                </a:cubicBezTo>
                <a:cubicBezTo>
                  <a:pt x="227652" y="791679"/>
                  <a:pt x="236173" y="769906"/>
                  <a:pt x="251791" y="754288"/>
                </a:cubicBezTo>
                <a:cubicBezTo>
                  <a:pt x="263053" y="743026"/>
                  <a:pt x="279562" y="738272"/>
                  <a:pt x="291548" y="727784"/>
                </a:cubicBezTo>
                <a:cubicBezTo>
                  <a:pt x="315055" y="707215"/>
                  <a:pt x="335721" y="683610"/>
                  <a:pt x="357808" y="661523"/>
                </a:cubicBezTo>
                <a:cubicBezTo>
                  <a:pt x="366643" y="652688"/>
                  <a:pt x="372460" y="638969"/>
                  <a:pt x="384313" y="635018"/>
                </a:cubicBezTo>
                <a:lnTo>
                  <a:pt x="424069" y="621766"/>
                </a:lnTo>
                <a:cubicBezTo>
                  <a:pt x="475841" y="569996"/>
                  <a:pt x="421516" y="616418"/>
                  <a:pt x="490330" y="582010"/>
                </a:cubicBezTo>
                <a:cubicBezTo>
                  <a:pt x="567224" y="543563"/>
                  <a:pt x="490167" y="563849"/>
                  <a:pt x="583095" y="529001"/>
                </a:cubicBezTo>
                <a:cubicBezTo>
                  <a:pt x="600149" y="522606"/>
                  <a:pt x="618434" y="520166"/>
                  <a:pt x="636104" y="515749"/>
                </a:cubicBezTo>
                <a:cubicBezTo>
                  <a:pt x="699178" y="473699"/>
                  <a:pt x="651074" y="499330"/>
                  <a:pt x="728869" y="475992"/>
                </a:cubicBezTo>
                <a:cubicBezTo>
                  <a:pt x="755629" y="467964"/>
                  <a:pt x="781278" y="456264"/>
                  <a:pt x="808382" y="449488"/>
                </a:cubicBezTo>
                <a:cubicBezTo>
                  <a:pt x="826052" y="445071"/>
                  <a:pt x="843878" y="441240"/>
                  <a:pt x="861391" y="436236"/>
                </a:cubicBezTo>
                <a:cubicBezTo>
                  <a:pt x="894378" y="426811"/>
                  <a:pt x="918951" y="413873"/>
                  <a:pt x="954156" y="409731"/>
                </a:cubicBezTo>
                <a:cubicBezTo>
                  <a:pt x="1011357" y="403001"/>
                  <a:pt x="1069008" y="400896"/>
                  <a:pt x="1126434" y="396479"/>
                </a:cubicBezTo>
                <a:cubicBezTo>
                  <a:pt x="1258956" y="400896"/>
                  <a:pt x="1391647" y="401709"/>
                  <a:pt x="1524000" y="409731"/>
                </a:cubicBezTo>
                <a:cubicBezTo>
                  <a:pt x="1537943" y="410576"/>
                  <a:pt x="1551778" y="415797"/>
                  <a:pt x="1563756" y="422984"/>
                </a:cubicBezTo>
                <a:cubicBezTo>
                  <a:pt x="1584740" y="435574"/>
                  <a:pt x="1604725" y="471184"/>
                  <a:pt x="1616765" y="489244"/>
                </a:cubicBezTo>
                <a:cubicBezTo>
                  <a:pt x="1625600" y="515748"/>
                  <a:pt x="1636493" y="541653"/>
                  <a:pt x="1643269" y="568757"/>
                </a:cubicBezTo>
                <a:cubicBezTo>
                  <a:pt x="1659909" y="635318"/>
                  <a:pt x="1650761" y="604487"/>
                  <a:pt x="1669774" y="661523"/>
                </a:cubicBezTo>
                <a:cubicBezTo>
                  <a:pt x="1666657" y="680227"/>
                  <a:pt x="1649704" y="807425"/>
                  <a:pt x="1630017" y="820549"/>
                </a:cubicBezTo>
                <a:cubicBezTo>
                  <a:pt x="1616765" y="829384"/>
                  <a:pt x="1604815" y="840585"/>
                  <a:pt x="1590261" y="847053"/>
                </a:cubicBezTo>
                <a:cubicBezTo>
                  <a:pt x="1564731" y="858400"/>
                  <a:pt x="1510748" y="873557"/>
                  <a:pt x="1510748" y="873557"/>
                </a:cubicBezTo>
                <a:cubicBezTo>
                  <a:pt x="1431235" y="869140"/>
                  <a:pt x="1351044" y="871567"/>
                  <a:pt x="1272208" y="860305"/>
                </a:cubicBezTo>
                <a:cubicBezTo>
                  <a:pt x="1256441" y="858053"/>
                  <a:pt x="1242940" y="845787"/>
                  <a:pt x="1232452" y="833801"/>
                </a:cubicBezTo>
                <a:cubicBezTo>
                  <a:pt x="1211476" y="809828"/>
                  <a:pt x="1179443" y="754288"/>
                  <a:pt x="1179443" y="754288"/>
                </a:cubicBezTo>
                <a:cubicBezTo>
                  <a:pt x="1136372" y="625070"/>
                  <a:pt x="1148557" y="677405"/>
                  <a:pt x="1179443" y="409731"/>
                </a:cubicBezTo>
                <a:cubicBezTo>
                  <a:pt x="1181269" y="393909"/>
                  <a:pt x="1197113" y="383227"/>
                  <a:pt x="1205948" y="369975"/>
                </a:cubicBezTo>
                <a:cubicBezTo>
                  <a:pt x="1210365" y="352305"/>
                  <a:pt x="1209097" y="332121"/>
                  <a:pt x="1219200" y="316966"/>
                </a:cubicBezTo>
                <a:cubicBezTo>
                  <a:pt x="1228035" y="303714"/>
                  <a:pt x="1246519" y="300411"/>
                  <a:pt x="1258956" y="290462"/>
                </a:cubicBezTo>
                <a:cubicBezTo>
                  <a:pt x="1324530" y="238002"/>
                  <a:pt x="1243084" y="293082"/>
                  <a:pt x="1311965" y="224201"/>
                </a:cubicBezTo>
                <a:cubicBezTo>
                  <a:pt x="1323227" y="212939"/>
                  <a:pt x="1339284" y="207646"/>
                  <a:pt x="1351721" y="197697"/>
                </a:cubicBezTo>
                <a:cubicBezTo>
                  <a:pt x="1361478" y="189892"/>
                  <a:pt x="1367051" y="176780"/>
                  <a:pt x="1378226" y="171192"/>
                </a:cubicBezTo>
                <a:cubicBezTo>
                  <a:pt x="1403214" y="158698"/>
                  <a:pt x="1457739" y="144688"/>
                  <a:pt x="1457739" y="144688"/>
                </a:cubicBezTo>
                <a:cubicBezTo>
                  <a:pt x="1520740" y="102687"/>
                  <a:pt x="1482387" y="123220"/>
                  <a:pt x="1577008" y="91679"/>
                </a:cubicBezTo>
                <a:lnTo>
                  <a:pt x="1656521" y="65175"/>
                </a:lnTo>
                <a:cubicBezTo>
                  <a:pt x="1669773" y="60758"/>
                  <a:pt x="1682449" y="53899"/>
                  <a:pt x="1696278" y="51923"/>
                </a:cubicBezTo>
                <a:cubicBezTo>
                  <a:pt x="1837344" y="31771"/>
                  <a:pt x="1757936" y="41499"/>
                  <a:pt x="1934817" y="25418"/>
                </a:cubicBezTo>
                <a:cubicBezTo>
                  <a:pt x="2150459" y="-17710"/>
                  <a:pt x="2025296" y="2194"/>
                  <a:pt x="2478156" y="25418"/>
                </a:cubicBezTo>
                <a:cubicBezTo>
                  <a:pt x="2492107" y="26133"/>
                  <a:pt x="2504215" y="35931"/>
                  <a:pt x="2517913" y="38671"/>
                </a:cubicBezTo>
                <a:cubicBezTo>
                  <a:pt x="2526576" y="40404"/>
                  <a:pt x="2535582" y="38671"/>
                  <a:pt x="2544417" y="38671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추출 16">
            <a:extLst>
              <a:ext uri="{FF2B5EF4-FFF2-40B4-BE49-F238E27FC236}">
                <a16:creationId xmlns:a16="http://schemas.microsoft.com/office/drawing/2014/main" id="{955E7D94-59CD-4DCE-9CDF-B1A851716D61}"/>
              </a:ext>
            </a:extLst>
          </p:cNvPr>
          <p:cNvSpPr/>
          <p:nvPr/>
        </p:nvSpPr>
        <p:spPr>
          <a:xfrm rot="5400000">
            <a:off x="6183885" y="1396691"/>
            <a:ext cx="473585" cy="331304"/>
          </a:xfrm>
          <a:prstGeom prst="flowChartExtra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잘린 한쪽 모서리 17">
            <a:extLst>
              <a:ext uri="{FF2B5EF4-FFF2-40B4-BE49-F238E27FC236}">
                <a16:creationId xmlns:a16="http://schemas.microsoft.com/office/drawing/2014/main" id="{230A3BA2-A01B-4646-8EB4-321B2FEB531C}"/>
              </a:ext>
            </a:extLst>
          </p:cNvPr>
          <p:cNvSpPr/>
          <p:nvPr/>
        </p:nvSpPr>
        <p:spPr>
          <a:xfrm>
            <a:off x="6757285" y="1142516"/>
            <a:ext cx="3062575" cy="1067545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1986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년부터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1991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사이에 있었던 시기</a:t>
            </a:r>
          </a:p>
        </p:txBody>
      </p:sp>
    </p:spTree>
    <p:extLst>
      <p:ext uri="{BB962C8B-B14F-4D97-AF65-F5344CB8AC3E}">
        <p14:creationId xmlns:p14="http://schemas.microsoft.com/office/powerpoint/2010/main" val="190933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714955" y="1714532"/>
            <a:ext cx="8044732" cy="6261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399A9-1F5D-4D43-B624-A2139355B1CE}"/>
              </a:ext>
            </a:extLst>
          </p:cNvPr>
          <p:cNvSpPr txBox="1"/>
          <p:nvPr/>
        </p:nvSpPr>
        <p:spPr>
          <a:xfrm>
            <a:off x="516161" y="1202800"/>
            <a:ext cx="707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「일본의 거품 경제 영상」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1D7D9B-0C57-4020-A862-A340F44D7A9C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93A40-0183-4004-B6CB-634CF687FE20}"/>
              </a:ext>
            </a:extLst>
          </p:cNvPr>
          <p:cNvSpPr txBox="1"/>
          <p:nvPr/>
        </p:nvSpPr>
        <p:spPr>
          <a:xfrm>
            <a:off x="914400" y="1842954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https://www.youtube.com/watch?v=9sALK5MgQNE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E92AEF-D1F8-446A-8C53-BA8A6762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2853834"/>
            <a:ext cx="4943061" cy="369797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2660623D-7048-46FD-BD25-3AA6014110AC}"/>
              </a:ext>
            </a:extLst>
          </p:cNvPr>
          <p:cNvSpPr/>
          <p:nvPr/>
        </p:nvSpPr>
        <p:spPr>
          <a:xfrm>
            <a:off x="7288695" y="5936972"/>
            <a:ext cx="609602" cy="614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FE16BC-5A3E-4504-833B-0F0F1E799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5" y="2853833"/>
            <a:ext cx="5235271" cy="36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/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목차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1205282" y="1781192"/>
            <a:ext cx="2929396" cy="7231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32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근대시대</a:t>
            </a:r>
          </a:p>
        </p:txBody>
      </p:sp>
      <p:sp>
        <p:nvSpPr>
          <p:cNvPr id="69" name="타원형 설명선 68"/>
          <p:cNvSpPr/>
          <p:nvPr/>
        </p:nvSpPr>
        <p:spPr>
          <a:xfrm>
            <a:off x="791148" y="1467601"/>
            <a:ext cx="828267" cy="532426"/>
          </a:xfrm>
          <a:prstGeom prst="wedgeEllipseCallout">
            <a:avLst>
              <a:gd name="adj1" fmla="val 35611"/>
              <a:gd name="adj2" fmla="val 55444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772F9C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01</a:t>
            </a:r>
            <a:endParaRPr lang="ko-KR" altLang="en-US" sz="2800" dirty="0">
              <a:solidFill>
                <a:srgbClr val="772F9C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E7AC7-7B6E-42A7-BE43-F0ED1FF6149D}"/>
              </a:ext>
            </a:extLst>
          </p:cNvPr>
          <p:cNvSpPr txBox="1"/>
          <p:nvPr/>
        </p:nvSpPr>
        <p:spPr>
          <a:xfrm>
            <a:off x="791148" y="2862470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1-1) 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메이지 시대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290C33-73F7-443F-89E0-26E7D7A8217B}"/>
              </a:ext>
            </a:extLst>
          </p:cNvPr>
          <p:cNvSpPr txBox="1"/>
          <p:nvPr/>
        </p:nvSpPr>
        <p:spPr>
          <a:xfrm>
            <a:off x="791148" y="4022853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1-2) </a:t>
            </a:r>
            <a:r>
              <a:rPr lang="ko-KR" altLang="en-US" sz="36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FF4F64-0967-4176-818F-080D7E916C0D}"/>
              </a:ext>
            </a:extLst>
          </p:cNvPr>
          <p:cNvSpPr txBox="1"/>
          <p:nvPr/>
        </p:nvSpPr>
        <p:spPr>
          <a:xfrm>
            <a:off x="791147" y="5183236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1-3) 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쇼와 전기</a:t>
            </a:r>
          </a:p>
        </p:txBody>
      </p:sp>
      <p:sp>
        <p:nvSpPr>
          <p:cNvPr id="38" name="모서리가 둥근 직사각형 67">
            <a:extLst>
              <a:ext uri="{FF2B5EF4-FFF2-40B4-BE49-F238E27FC236}">
                <a16:creationId xmlns:a16="http://schemas.microsoft.com/office/drawing/2014/main" id="{12D13488-833F-47F8-89A1-7C0A86BA2144}"/>
              </a:ext>
            </a:extLst>
          </p:cNvPr>
          <p:cNvSpPr/>
          <p:nvPr/>
        </p:nvSpPr>
        <p:spPr>
          <a:xfrm>
            <a:off x="7262191" y="1778971"/>
            <a:ext cx="2929396" cy="7231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32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현대시대</a:t>
            </a:r>
          </a:p>
        </p:txBody>
      </p:sp>
      <p:sp>
        <p:nvSpPr>
          <p:cNvPr id="24" name="타원형 설명선 68">
            <a:extLst>
              <a:ext uri="{FF2B5EF4-FFF2-40B4-BE49-F238E27FC236}">
                <a16:creationId xmlns:a16="http://schemas.microsoft.com/office/drawing/2014/main" id="{72DE6B7B-2DEE-4601-92BC-D696CFE9402F}"/>
              </a:ext>
            </a:extLst>
          </p:cNvPr>
          <p:cNvSpPr/>
          <p:nvPr/>
        </p:nvSpPr>
        <p:spPr>
          <a:xfrm>
            <a:off x="6742040" y="1512758"/>
            <a:ext cx="828267" cy="532426"/>
          </a:xfrm>
          <a:prstGeom prst="wedgeEllipseCallout">
            <a:avLst>
              <a:gd name="adj1" fmla="val 35611"/>
              <a:gd name="adj2" fmla="val 55444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772F9C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02</a:t>
            </a:r>
            <a:endParaRPr lang="ko-KR" altLang="en-US" sz="2800" dirty="0">
              <a:solidFill>
                <a:srgbClr val="772F9C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6A0998-2A86-40D3-84F1-46040260F92B}"/>
              </a:ext>
            </a:extLst>
          </p:cNvPr>
          <p:cNvSpPr txBox="1"/>
          <p:nvPr/>
        </p:nvSpPr>
        <p:spPr>
          <a:xfrm>
            <a:off x="6901066" y="2795143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2-1) 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쇼와 후기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DA1E5-5D27-457E-A231-993CD0E6C281}"/>
              </a:ext>
            </a:extLst>
          </p:cNvPr>
          <p:cNvSpPr txBox="1"/>
          <p:nvPr/>
        </p:nvSpPr>
        <p:spPr>
          <a:xfrm>
            <a:off x="6901065" y="4000683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2-2) </a:t>
            </a:r>
            <a:r>
              <a:rPr lang="ko-KR" altLang="en-US" sz="36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헤이세이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28B11B-DE71-43E0-851C-4B4B7F9F7A45}"/>
              </a:ext>
            </a:extLst>
          </p:cNvPr>
          <p:cNvSpPr txBox="1"/>
          <p:nvPr/>
        </p:nvSpPr>
        <p:spPr>
          <a:xfrm>
            <a:off x="6901065" y="5183235"/>
            <a:ext cx="42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2-3) 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레이와 시대</a:t>
            </a:r>
          </a:p>
        </p:txBody>
      </p:sp>
    </p:spTree>
    <p:extLst>
      <p:ext uri="{BB962C8B-B14F-4D97-AF65-F5344CB8AC3E}">
        <p14:creationId xmlns:p14="http://schemas.microsoft.com/office/powerpoint/2010/main" val="69907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1611287" y="5914264"/>
            <a:ext cx="2396345" cy="602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나루히토</a:t>
            </a: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천황</a:t>
            </a:r>
            <a:endParaRPr lang="en-US" altLang="ko-KR" sz="2000" b="1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2-3)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레이와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913128" y="163988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70824" y="2577241"/>
            <a:ext cx="5261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126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천황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아키히토 천황의 장남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재임 기간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2019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endParaRPr lang="ko-KR" altLang="en-US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" name="그림 10" descr="사람, 정장, 남자, 실내이(가) 표시된 사진&#10;&#10;자동 생성된 설명">
            <a:extLst>
              <a:ext uri="{FF2B5EF4-FFF2-40B4-BE49-F238E27FC236}">
                <a16:creationId xmlns:a16="http://schemas.microsoft.com/office/drawing/2014/main" id="{46079147-78D3-4B17-9A8B-39EFBD078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4" y="1639886"/>
            <a:ext cx="4308284" cy="41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714955" y="1714532"/>
            <a:ext cx="8044732" cy="6261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399A9-1F5D-4D43-B624-A2139355B1CE}"/>
              </a:ext>
            </a:extLst>
          </p:cNvPr>
          <p:cNvSpPr txBox="1"/>
          <p:nvPr/>
        </p:nvSpPr>
        <p:spPr>
          <a:xfrm>
            <a:off x="516161" y="1202800"/>
            <a:ext cx="707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「레이와 시대 영상」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1D7D9B-0C57-4020-A862-A340F44D7A9C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2-3)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레이와 시대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8D999-6C28-4C2C-BCBA-0E6B4DEA7EEF}"/>
              </a:ext>
            </a:extLst>
          </p:cNvPr>
          <p:cNvSpPr txBox="1"/>
          <p:nvPr/>
        </p:nvSpPr>
        <p:spPr>
          <a:xfrm>
            <a:off x="980324" y="1842954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https://www.youtube.com/watch?v=7fQkiQgXPH4</a:t>
            </a:r>
            <a:endParaRPr lang="ko-KR" altLang="en-US" b="1" dirty="0"/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6CF06EF2-2287-4A9D-8EB3-061D35521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55" y="2864540"/>
            <a:ext cx="8044732" cy="35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DB0C-1B80-4FED-8D60-B290ABAAC347}"/>
              </a:ext>
            </a:extLst>
          </p:cNvPr>
          <p:cNvSpPr txBox="1"/>
          <p:nvPr/>
        </p:nvSpPr>
        <p:spPr>
          <a:xfrm>
            <a:off x="4214191" y="2557670"/>
            <a:ext cx="723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감사합니다</a:t>
            </a:r>
            <a:r>
              <a:rPr lang="en-US" altLang="ko-KR" sz="72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72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2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1611287" y="5914264"/>
            <a:ext cx="2396345" cy="602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메이지 천황</a:t>
            </a:r>
            <a:endParaRPr lang="en-US" altLang="ko-KR" sz="2000" b="1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근대시대 </a:t>
            </a:r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메이지 시대 </a:t>
            </a:r>
          </a:p>
        </p:txBody>
      </p:sp>
      <p:pic>
        <p:nvPicPr>
          <p:cNvPr id="7" name="그림 6" descr="남자, 사진, 오래된, 서있는이(가) 표시된 사진&#10;&#10;자동 생성된 설명">
            <a:extLst>
              <a:ext uri="{FF2B5EF4-FFF2-40B4-BE49-F238E27FC236}">
                <a16:creationId xmlns:a16="http://schemas.microsoft.com/office/drawing/2014/main" id="{B5044B33-76DB-4D8A-8F8E-650B45E6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477571"/>
            <a:ext cx="4028661" cy="4345349"/>
          </a:xfrm>
          <a:prstGeom prst="rect">
            <a:avLst/>
          </a:prstGeom>
        </p:spPr>
      </p:pic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913128" y="163988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96000" y="2207909"/>
            <a:ext cx="5128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천황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고메이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천황의 둘째 아들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본명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무츠히도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재임기간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1867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~1912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991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1-1)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메이지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793858" y="2302495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96000" y="2847346"/>
            <a:ext cx="5128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무사 계급에 의해 조직된 막번 체제를 무너뜨림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ko-KR" altLang="en-US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천황 중심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체제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 경제적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자본주의 성립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정치적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입헌정치 개시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사회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문화적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근대화 추진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국제적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제국주의 국가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5938301" y="1511575"/>
            <a:ext cx="2251542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메이지유신</a:t>
            </a:r>
            <a:endParaRPr lang="ko-KR" altLang="en-US" sz="2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51B3C70C-EEDF-47CB-9753-0A5B1C256958}"/>
              </a:ext>
            </a:extLst>
          </p:cNvPr>
          <p:cNvSpPr/>
          <p:nvPr/>
        </p:nvSpPr>
        <p:spPr>
          <a:xfrm>
            <a:off x="6520068" y="4736908"/>
            <a:ext cx="331306" cy="29154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8A81B96-5D7D-4A2F-B3B6-17F2AAEA5F15}"/>
              </a:ext>
            </a:extLst>
          </p:cNvPr>
          <p:cNvSpPr/>
          <p:nvPr/>
        </p:nvSpPr>
        <p:spPr>
          <a:xfrm>
            <a:off x="6520068" y="5059249"/>
            <a:ext cx="331306" cy="29154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F13220C-85B1-4072-8C93-928AABA8A70E}"/>
              </a:ext>
            </a:extLst>
          </p:cNvPr>
          <p:cNvSpPr/>
          <p:nvPr/>
        </p:nvSpPr>
        <p:spPr>
          <a:xfrm>
            <a:off x="6520068" y="5427532"/>
            <a:ext cx="331306" cy="29154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C8CD89FF-6F68-4289-834C-999726303C19}"/>
              </a:ext>
            </a:extLst>
          </p:cNvPr>
          <p:cNvSpPr/>
          <p:nvPr/>
        </p:nvSpPr>
        <p:spPr>
          <a:xfrm>
            <a:off x="6520068" y="5819375"/>
            <a:ext cx="331306" cy="29154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 descr="장난감이(가) 표시된 사진&#10;&#10;자동 생성된 설명">
            <a:extLst>
              <a:ext uri="{FF2B5EF4-FFF2-40B4-BE49-F238E27FC236}">
                <a16:creationId xmlns:a16="http://schemas.microsoft.com/office/drawing/2014/main" id="{073253BA-259E-4E11-90AF-1707027C2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750228"/>
            <a:ext cx="5208105" cy="44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1-1)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메이지 시대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332632" y="1175610"/>
            <a:ext cx="2980412" cy="613434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메이지 시대 정치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67A1531-034A-4C93-9ECA-4DDBBC6423ED}"/>
              </a:ext>
            </a:extLst>
          </p:cNvPr>
          <p:cNvSpPr/>
          <p:nvPr/>
        </p:nvSpPr>
        <p:spPr>
          <a:xfrm>
            <a:off x="332632" y="2251010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영주적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토지 소유제 폐지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39604F6-520E-4C22-A272-A10907F90659}"/>
              </a:ext>
            </a:extLst>
          </p:cNvPr>
          <p:cNvSpPr/>
          <p:nvPr/>
        </p:nvSpPr>
        <p:spPr>
          <a:xfrm>
            <a:off x="2692045" y="3087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0E24B6A-B1D1-4807-B6B5-E6CCA1ADBEE5}"/>
              </a:ext>
            </a:extLst>
          </p:cNvPr>
          <p:cNvSpPr/>
          <p:nvPr/>
        </p:nvSpPr>
        <p:spPr>
          <a:xfrm>
            <a:off x="5970000" y="3133200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218A658-043A-48F5-B716-B1F32CC26890}"/>
              </a:ext>
            </a:extLst>
          </p:cNvPr>
          <p:cNvSpPr/>
          <p:nvPr/>
        </p:nvSpPr>
        <p:spPr>
          <a:xfrm>
            <a:off x="3258064" y="2192721"/>
            <a:ext cx="2397917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의무 교육 실시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서양 기술자들 초빙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D81F4CA-7D25-4D1D-89BF-98120A50C2A2}"/>
              </a:ext>
            </a:extLst>
          </p:cNvPr>
          <p:cNvSpPr/>
          <p:nvPr/>
        </p:nvSpPr>
        <p:spPr>
          <a:xfrm>
            <a:off x="9149793" y="3087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54CCECE-9787-415C-9BC7-31A8BF721BAB}"/>
              </a:ext>
            </a:extLst>
          </p:cNvPr>
          <p:cNvSpPr/>
          <p:nvPr/>
        </p:nvSpPr>
        <p:spPr>
          <a:xfrm>
            <a:off x="6536019" y="2238686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내각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관료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교육제도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개혁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0848654-5F08-4630-A8EF-A1DB5A57D299}"/>
              </a:ext>
            </a:extLst>
          </p:cNvPr>
          <p:cNvSpPr/>
          <p:nvPr/>
        </p:nvSpPr>
        <p:spPr>
          <a:xfrm>
            <a:off x="9715812" y="2251010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일본은행 설립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4AF4CFA-F6D7-4EC9-B3D2-A59D28326AB6}"/>
              </a:ext>
            </a:extLst>
          </p:cNvPr>
          <p:cNvSpPr/>
          <p:nvPr/>
        </p:nvSpPr>
        <p:spPr>
          <a:xfrm>
            <a:off x="789559" y="4631635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대일본제국 헌법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발포 및 시행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5111679-77B2-4F89-8B87-40C91F7F05F6}"/>
              </a:ext>
            </a:extLst>
          </p:cNvPr>
          <p:cNvSpPr/>
          <p:nvPr/>
        </p:nvSpPr>
        <p:spPr>
          <a:xfrm>
            <a:off x="6767613" y="4566312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입헌군주제적 요소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강했음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20B721-7CDE-474C-9F02-5E5C4F122904}"/>
              </a:ext>
            </a:extLst>
          </p:cNvPr>
          <p:cNvSpPr/>
          <p:nvPr/>
        </p:nvSpPr>
        <p:spPr>
          <a:xfrm>
            <a:off x="9496695" y="4566312"/>
            <a:ext cx="2311032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의회 민주주의 발달의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기초 마련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97A9FEF6-5497-4CDE-B2D1-26C1D085831A}"/>
              </a:ext>
            </a:extLst>
          </p:cNvPr>
          <p:cNvSpPr/>
          <p:nvPr/>
        </p:nvSpPr>
        <p:spPr>
          <a:xfrm>
            <a:off x="6258512" y="546082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45359CC-B80C-4AC5-9701-8A27F5D73EE6}"/>
              </a:ext>
            </a:extLst>
          </p:cNvPr>
          <p:cNvSpPr/>
          <p:nvPr/>
        </p:nvSpPr>
        <p:spPr>
          <a:xfrm>
            <a:off x="9023793" y="5460826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689B67F-4FF4-4848-8E2E-5A38BC91DC71}"/>
              </a:ext>
            </a:extLst>
          </p:cNvPr>
          <p:cNvSpPr/>
          <p:nvPr/>
        </p:nvSpPr>
        <p:spPr>
          <a:xfrm>
            <a:off x="332632" y="5556390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F8FD95B-D071-4EFE-B0F3-34741D11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01" y="4426226"/>
            <a:ext cx="3031680" cy="22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3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1-1)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메이지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239886" y="2250968"/>
            <a:ext cx="5576507" cy="4261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463843" y="2858255"/>
            <a:ext cx="5128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근대화 정책은 야당의 반대와 재정적 어려움으로 원활하게 추진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But,</a:t>
            </a:r>
          </a:p>
          <a:p>
            <a:pPr algn="ctr"/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1894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청일전쟁의 승리로 막대한 배상금을 받게 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군비 확충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산업 설비 도입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566706" y="1340987"/>
            <a:ext cx="3298464" cy="790920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메이지 시대 경제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7646364-5E52-48BF-A8D1-00F66FC9CEE8}"/>
              </a:ext>
            </a:extLst>
          </p:cNvPr>
          <p:cNvSpPr/>
          <p:nvPr/>
        </p:nvSpPr>
        <p:spPr>
          <a:xfrm>
            <a:off x="6143213" y="4540909"/>
            <a:ext cx="1234773" cy="1067544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21B3-04EE-4682-96FC-822FA1C5135B}"/>
              </a:ext>
            </a:extLst>
          </p:cNvPr>
          <p:cNvSpPr txBox="1"/>
          <p:nvPr/>
        </p:nvSpPr>
        <p:spPr>
          <a:xfrm>
            <a:off x="7704806" y="4474516"/>
            <a:ext cx="353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36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자본주의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확립되는 계기 마련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36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 descr="건물, 테이블, 앉아있는, 덮여있는이(가) 표시된 사진&#10;&#10;자동 생성된 설명">
            <a:extLst>
              <a:ext uri="{FF2B5EF4-FFF2-40B4-BE49-F238E27FC236}">
                <a16:creationId xmlns:a16="http://schemas.microsoft.com/office/drawing/2014/main" id="{5FC38A42-3634-4E07-8F1E-EF722AE4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3" y="1052759"/>
            <a:ext cx="5773480" cy="29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714955" y="1714532"/>
            <a:ext cx="8044732" cy="6261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8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399A9-1F5D-4D43-B624-A2139355B1CE}"/>
              </a:ext>
            </a:extLst>
          </p:cNvPr>
          <p:cNvSpPr txBox="1"/>
          <p:nvPr/>
        </p:nvSpPr>
        <p:spPr>
          <a:xfrm>
            <a:off x="516162" y="1202800"/>
            <a:ext cx="43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「메이지 시대 영상」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FD01FC-F860-43E4-9E11-0A8EA1CB1E58}"/>
              </a:ext>
            </a:extLst>
          </p:cNvPr>
          <p:cNvSpPr txBox="1"/>
          <p:nvPr/>
        </p:nvSpPr>
        <p:spPr>
          <a:xfrm>
            <a:off x="967409" y="1842954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https://www.youtube.com/watch?v=jr2b3QVRdow</a:t>
            </a:r>
            <a:endParaRPr lang="ko-KR" altLang="en-US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1D7D9B-0C57-4020-A862-A340F44D7A9C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1-1)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메이지 시대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792EAE-5D03-427E-9806-D0F9DB79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1" y="2639577"/>
            <a:ext cx="9554817" cy="37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1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1611287" y="5914264"/>
            <a:ext cx="2396345" cy="602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72F9C"/>
            </a:solidFill>
          </a:ln>
          <a:effectLst>
            <a:outerShdw dist="25400" dir="2700000" algn="tl" rotWithShape="0">
              <a:srgbClr val="772F9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천황</a:t>
            </a:r>
            <a:endParaRPr lang="en-US" altLang="ko-KR" sz="2000" b="1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9" name="모서리가 둥근 직사각형 67">
            <a:extLst>
              <a:ext uri="{FF2B5EF4-FFF2-40B4-BE49-F238E27FC236}">
                <a16:creationId xmlns:a16="http://schemas.microsoft.com/office/drawing/2014/main" id="{633BB34E-6C77-4844-AAB2-820587A7D25F}"/>
              </a:ext>
            </a:extLst>
          </p:cNvPr>
          <p:cNvSpPr/>
          <p:nvPr/>
        </p:nvSpPr>
        <p:spPr>
          <a:xfrm>
            <a:off x="5913128" y="1639886"/>
            <a:ext cx="5576507" cy="41830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ko-KR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219F6-55E1-4FBC-8DD3-FB88EAD596B8}"/>
              </a:ext>
            </a:extLst>
          </p:cNvPr>
          <p:cNvSpPr txBox="1"/>
          <p:nvPr/>
        </p:nvSpPr>
        <p:spPr>
          <a:xfrm>
            <a:off x="6096000" y="2207909"/>
            <a:ext cx="5261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제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123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천황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메이지 천황의 셋째 아들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본명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요시히토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재임 기간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1912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~1926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 descr="사람, 의류, 쥐고있는, 남자이(가) 표시된 사진&#10;&#10;자동 생성된 설명">
            <a:extLst>
              <a:ext uri="{FF2B5EF4-FFF2-40B4-BE49-F238E27FC236}">
                <a16:creationId xmlns:a16="http://schemas.microsoft.com/office/drawing/2014/main" id="{1D15B5DE-B68A-4C1B-9A0A-353C589C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" y="1460676"/>
            <a:ext cx="4002156" cy="436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D25BA39-90D8-49AD-88D3-853E25652440}"/>
              </a:ext>
            </a:extLst>
          </p:cNvPr>
          <p:cNvSpPr/>
          <p:nvPr/>
        </p:nvSpPr>
        <p:spPr>
          <a:xfrm>
            <a:off x="0" y="48724"/>
            <a:ext cx="12192000" cy="7909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1-2) </a:t>
            </a:r>
            <a:r>
              <a:rPr lang="ko-KR" altLang="en-US" sz="3200" b="1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32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시대</a:t>
            </a: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2D297992-D6CA-4304-A4D8-A1F01DB6E7AD}"/>
              </a:ext>
            </a:extLst>
          </p:cNvPr>
          <p:cNvSpPr/>
          <p:nvPr/>
        </p:nvSpPr>
        <p:spPr>
          <a:xfrm>
            <a:off x="332632" y="1175610"/>
            <a:ext cx="2980412" cy="613434"/>
          </a:xfrm>
          <a:prstGeom prst="wedgeRoundRectCallout">
            <a:avLst>
              <a:gd name="adj1" fmla="val -20123"/>
              <a:gd name="adj2" fmla="val 775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시대 정치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67A1531-034A-4C93-9ECA-4DDBBC6423ED}"/>
              </a:ext>
            </a:extLst>
          </p:cNvPr>
          <p:cNvSpPr/>
          <p:nvPr/>
        </p:nvSpPr>
        <p:spPr>
          <a:xfrm>
            <a:off x="465900" y="2162899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경제 규모의 확대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교육의 확충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39604F6-520E-4C22-A272-A10907F90659}"/>
              </a:ext>
            </a:extLst>
          </p:cNvPr>
          <p:cNvSpPr/>
          <p:nvPr/>
        </p:nvSpPr>
        <p:spPr>
          <a:xfrm>
            <a:off x="3082070" y="2961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0E24B6A-B1D1-4807-B6B5-E6CCA1ADBEE5}"/>
              </a:ext>
            </a:extLst>
          </p:cNvPr>
          <p:cNvSpPr/>
          <p:nvPr/>
        </p:nvSpPr>
        <p:spPr>
          <a:xfrm>
            <a:off x="6632608" y="2961235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218A658-043A-48F5-B716-B1F32CC26890}"/>
              </a:ext>
            </a:extLst>
          </p:cNvPr>
          <p:cNvSpPr/>
          <p:nvPr/>
        </p:nvSpPr>
        <p:spPr>
          <a:xfrm>
            <a:off x="3693228" y="2162899"/>
            <a:ext cx="2397917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노동</a:t>
            </a:r>
            <a:r>
              <a:rPr lang="en-US" altLang="ko-KR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농민 운동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D81F4CA-7D25-4D1D-89BF-98120A50C2A2}"/>
              </a:ext>
            </a:extLst>
          </p:cNvPr>
          <p:cNvSpPr/>
          <p:nvPr/>
        </p:nvSpPr>
        <p:spPr>
          <a:xfrm>
            <a:off x="4897863" y="5401182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54CCECE-9787-415C-9BC7-31A8BF721BAB}"/>
              </a:ext>
            </a:extLst>
          </p:cNvPr>
          <p:cNvSpPr/>
          <p:nvPr/>
        </p:nvSpPr>
        <p:spPr>
          <a:xfrm>
            <a:off x="7426071" y="2066721"/>
            <a:ext cx="219583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자유주의적 민주정치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요구 증가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0848654-5F08-4630-A8EF-A1DB5A57D299}"/>
              </a:ext>
            </a:extLst>
          </p:cNvPr>
          <p:cNvSpPr/>
          <p:nvPr/>
        </p:nvSpPr>
        <p:spPr>
          <a:xfrm>
            <a:off x="2267086" y="4506668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보통 선거법 실시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4AF4CFA-F6D7-4EC9-B3D2-A59D28326AB6}"/>
              </a:ext>
            </a:extLst>
          </p:cNvPr>
          <p:cNvSpPr/>
          <p:nvPr/>
        </p:nvSpPr>
        <p:spPr>
          <a:xfrm>
            <a:off x="5734564" y="4506668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정당 활동 활발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5111679-77B2-4F89-8B87-40C91F7F05F6}"/>
              </a:ext>
            </a:extLst>
          </p:cNvPr>
          <p:cNvSpPr/>
          <p:nvPr/>
        </p:nvSpPr>
        <p:spPr>
          <a:xfrm>
            <a:off x="9038183" y="4632668"/>
            <a:ext cx="2091915" cy="20410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7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정당정치 발달</a:t>
            </a:r>
            <a:endParaRPr lang="en-US" altLang="ko-KR" sz="20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다이쇼</a:t>
            </a:r>
            <a:r>
              <a:rPr lang="ko-KR" altLang="en-US" sz="2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데모크라시</a:t>
            </a:r>
            <a:r>
              <a:rPr lang="en-US" altLang="ko-KR" sz="2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97A9FEF6-5497-4CDE-B2D1-26C1D085831A}"/>
              </a:ext>
            </a:extLst>
          </p:cNvPr>
          <p:cNvSpPr/>
          <p:nvPr/>
        </p:nvSpPr>
        <p:spPr>
          <a:xfrm>
            <a:off x="8306331" y="5527182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689B67F-4FF4-4848-8E2E-5A38BC91DC71}"/>
              </a:ext>
            </a:extLst>
          </p:cNvPr>
          <p:cNvSpPr/>
          <p:nvPr/>
        </p:nvSpPr>
        <p:spPr>
          <a:xfrm>
            <a:off x="1592116" y="5527182"/>
            <a:ext cx="252000" cy="252000"/>
          </a:xfrm>
          <a:prstGeom prst="ellipse">
            <a:avLst/>
          </a:prstGeom>
          <a:solidFill>
            <a:srgbClr val="772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▶</a:t>
            </a:r>
            <a:endParaRPr lang="ko-KR" altLang="en-US" sz="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65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724</Words>
  <Application>Microsoft Office PowerPoint</Application>
  <PresentationFormat>와이드스크린</PresentationFormat>
  <Paragraphs>217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야놀자 야체 B</vt:lpstr>
      <vt:lpstr>휴먼모음T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김은정</cp:lastModifiedBy>
  <cp:revision>78</cp:revision>
  <dcterms:created xsi:type="dcterms:W3CDTF">2019-11-19T04:34:19Z</dcterms:created>
  <dcterms:modified xsi:type="dcterms:W3CDTF">2020-09-30T10:30:34Z</dcterms:modified>
</cp:coreProperties>
</file>