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8" r:id="rId4"/>
    <p:sldId id="261" r:id="rId5"/>
    <p:sldId id="270" r:id="rId6"/>
    <p:sldId id="259" r:id="rId7"/>
    <p:sldId id="267" r:id="rId8"/>
    <p:sldId id="286" r:id="rId9"/>
    <p:sldId id="288" r:id="rId10"/>
    <p:sldId id="289" r:id="rId11"/>
    <p:sldId id="290" r:id="rId12"/>
  </p:sldIdLst>
  <p:sldSz cx="12192000" cy="6858000"/>
  <p:notesSz cx="6858000" cy="9144000"/>
  <p:embeddedFontLst>
    <p:embeddedFont>
      <p:font typeface="맑은 고딕" pitchFamily="50" charset="-127"/>
      <p:regular r:id="rId14"/>
      <p:bold r:id="rId15"/>
    </p:embeddedFont>
    <p:embeddedFont>
      <p:font typeface="배달의민족 주아" pitchFamily="18" charset="-127"/>
      <p:regular r:id="rId16"/>
    </p:embeddedFont>
    <p:embeddedFont>
      <p:font typeface="함초롬바탕" pitchFamily="18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01"/>
    <a:srgbClr val="3B3B3B"/>
    <a:srgbClr val="A7A297"/>
    <a:srgbClr val="BD8608"/>
    <a:srgbClr val="F3A800"/>
    <a:srgbClr val="4E403D"/>
    <a:srgbClr val="F9CA17"/>
    <a:srgbClr val="936A1D"/>
    <a:srgbClr val="DBB95B"/>
    <a:srgbClr val="F0A40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1401" autoAdjust="0"/>
    <p:restoredTop sz="94660" autoAdjust="0"/>
  </p:normalViewPr>
  <p:slideViewPr>
    <p:cSldViewPr snapToGrid="0" showGuides="1">
      <p:cViewPr>
        <p:scale>
          <a:sx n="66" d="100"/>
          <a:sy n="66" d="100"/>
        </p:scale>
        <p:origin x="-1080" y="-1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DD2-EC3D-4B5D-98C1-74491CD01638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FBFE-BE38-4616-B054-3E46A7E322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CB29D9-709D-4192-ADC3-4BCAF854F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1F005F9-E65E-4F4B-9E71-55F402DD0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B253104-1D15-4CB8-AE85-CF2D0D57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4812454-F99F-49B7-8B4B-0D219071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63145D9-A1B4-4CB0-A683-0CD929C4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53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3C57A48-676A-4928-8464-2135FD72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CEF6C05-18BE-4EE9-9189-BB93A9FF7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2526A11-A635-4D83-976D-E9BC32FF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F8CDC74-DA9D-45BD-A8D8-0CC143B3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EF8E63-2946-4882-BB20-96A217D6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48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A65E25F7-56DF-4743-A8FA-CCD360124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37327284-D86F-4935-A4B7-AFE51740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0451F2A-2B75-413E-A258-69FB648A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50A2823-DB40-4792-B70F-7C0E5C87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0A8A6ED-B3DA-4D8A-898F-A79CA83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151F3A5-086B-4C8B-8780-041B16DB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46DBBBD-A8B9-4404-9F6C-89AC9C47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E13D8BA-923D-4D0A-96EA-485A273D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0F9874D-ACCD-4996-98D7-85072646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972D1F2-7E20-423E-BC22-DC1343C2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9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FBAE2F0-AA2C-41D2-8657-CED6197D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73DB072-E9DF-4A9B-BFD7-A135C6D75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9076CB6-31C6-4999-A2AF-9792910A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DA1456D-7371-4222-9B79-DC955A56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329603-B128-465D-AD15-0F1869C9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8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E3B1A10-1D62-4DB6-8D33-8A73216B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50917DA-2344-406D-BF78-E9026285B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BAE99F2F-D157-4AF1-964E-0323EE58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29C3FA4-92C3-4FBB-8C42-F451CC5B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8ED35A0-5BD2-453E-867B-BAF83710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FE4161D-547E-4319-8894-8AD6F4CB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53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A03399-6154-45C1-87CC-46BE63F4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F6106EF-B40D-4305-9426-D63290244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2FB4C9D-0489-42CC-A109-D7E88E68D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51C27A5D-0FDE-412B-AF1F-EAC529D4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C742CC30-3C9C-494D-889B-FBFBC9318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20C5DA9F-91A5-439C-8423-BC41EC15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44FE8EC-D51D-4161-B637-35F75830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A83AC503-4B62-4B5A-88F0-9866A305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05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CDBA5D5-EA1F-4964-87DB-9C2BD19D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F1DF681-0C68-479C-8A70-3750B6F5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17618D8-A137-4E48-A4C0-82E2EA23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9FA4C33F-E769-4892-9157-003EA546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7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3276ECDA-29F7-4E26-9256-BF3621D0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ABD91454-19EF-4CEA-B146-E95F638B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4573F762-6165-4373-84F2-E0048D40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2E6042-AEB4-43D3-A4C9-963A18857D5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A3CA7ED-7E78-4FAF-AC1E-18FD5D48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DC8752B-13D3-41A7-8377-73656750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A388077-ABFD-4A72-A7AA-40ED92B2C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0CF3419-F125-4046-897A-278156F2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FB0B70F7-E9DA-4ADC-B298-8C884600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F874657-CB69-464E-95F5-4F80C950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326480-25DB-41E1-B09D-E2DBB647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86A5947-9234-47AA-A195-192209313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0123003-E656-43C0-BB7B-9271D138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267005A-9331-46F5-8BD8-8F15705F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34884F5-A467-413E-907D-78CDD041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3908B73-C6F0-4BD5-92CB-F3BCE6C5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7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B5D7C41-D1DF-4AE1-95C2-84DD4089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33EDDA3-1418-4BD7-BFB4-D0F3FCD6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A38EB2A-240A-4417-B9F1-76E8124AA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CB3DD3B-A74E-4B83-B8BA-09D1004C5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6AC57F2-3106-47D6-B1D8-034F77EAF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26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3BE5590-AC79-4F33-8509-AF7FE7BB9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4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19B59D-D59F-4786-8C04-7DB4606EA807}"/>
              </a:ext>
            </a:extLst>
          </p:cNvPr>
          <p:cNvSpPr txBox="1"/>
          <p:nvPr/>
        </p:nvSpPr>
        <p:spPr>
          <a:xfrm>
            <a:off x="2144487" y="2359610"/>
            <a:ext cx="7876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독도영토학</a:t>
            </a:r>
            <a:endParaRPr lang="en-US" altLang="ko-KR" sz="6000" spc="-300" dirty="0" smtClean="0">
              <a:solidFill>
                <a:schemeClr val="tx1">
                  <a:lumMod val="85000"/>
                  <a:lumOff val="15000"/>
                </a:schemeClr>
              </a:solidFill>
              <a:latin typeface="배달의민족 주아" pitchFamily="18" charset="-127"/>
              <a:ea typeface="배달의민족 주아" pitchFamily="18" charset="-127"/>
              <a:cs typeface="함초롬바탕" pitchFamily="18" charset="-127"/>
            </a:endParaRPr>
          </a:p>
          <a:p>
            <a:endParaRPr lang="en-US" altLang="ko-KR" sz="1600" spc="-300" dirty="0" smtClean="0">
              <a:solidFill>
                <a:schemeClr val="tx1">
                  <a:lumMod val="85000"/>
                  <a:lumOff val="15000"/>
                </a:schemeClr>
              </a:solidFill>
              <a:latin typeface="배달의민족 주아" pitchFamily="18" charset="-127"/>
              <a:ea typeface="배달의민족 주아" pitchFamily="18" charset="-127"/>
              <a:cs typeface="함초롬바탕" pitchFamily="18" charset="-127"/>
            </a:endParaRPr>
          </a:p>
          <a:p>
            <a:pPr algn="r"/>
            <a:r>
              <a:rPr lang="ko-KR" alt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 </a:t>
            </a:r>
            <a:r>
              <a:rPr lang="ko-KR" altLang="en-US" sz="44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   </a:t>
            </a:r>
            <a:r>
              <a:rPr lang="en-US" altLang="ko-KR" sz="44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-</a:t>
            </a:r>
            <a:r>
              <a:rPr lang="ko-KR" altLang="en-US" sz="44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 왜 독도가 한국의 영토인가</a:t>
            </a:r>
            <a:r>
              <a:rPr lang="en-US" altLang="ko-KR" sz="44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?</a:t>
            </a:r>
            <a:endParaRPr lang="ko-KR" altLang="en-US" sz="4400" spc="-300" dirty="0">
              <a:solidFill>
                <a:schemeClr val="tx1">
                  <a:lumMod val="85000"/>
                  <a:lumOff val="15000"/>
                </a:schemeClr>
              </a:solidFill>
              <a:latin typeface="배달의민족 주아" pitchFamily="18" charset="-127"/>
              <a:ea typeface="배달의민족 주아" pitchFamily="18" charset="-127"/>
              <a:cs typeface="함초롬바탕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C5BAB327-E2B1-4D4A-A399-49B5888EE5A0}"/>
              </a:ext>
            </a:extLst>
          </p:cNvPr>
          <p:cNvSpPr/>
          <p:nvPr/>
        </p:nvSpPr>
        <p:spPr>
          <a:xfrm>
            <a:off x="1976120" y="2171700"/>
            <a:ext cx="8239760" cy="2336800"/>
          </a:xfrm>
          <a:prstGeom prst="rect">
            <a:avLst/>
          </a:prstGeom>
          <a:noFill/>
          <a:ln w="1270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  <a:cs typeface="함초롬바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4900" y="54762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언어치료학과 </a:t>
            </a:r>
            <a:r>
              <a:rPr lang="en-US" altLang="ko-KR" sz="2800" dirty="0" smtClean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21838535 </a:t>
            </a:r>
            <a:r>
              <a:rPr lang="ko-KR" altLang="en-US" sz="2800" dirty="0" smtClean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김혜교</a:t>
            </a:r>
            <a:endParaRPr lang="ko-KR" altLang="en-US" sz="2800" dirty="0">
              <a:latin typeface="배달의민족 주아" pitchFamily="18" charset="-127"/>
              <a:ea typeface="배달의민족 주아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3042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2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732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독도가 한국 영토인 역사적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-486478" y="3334870"/>
            <a:ext cx="15345485" cy="403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25389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25497" y="333487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012768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333496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920875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433604" y="4768658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496" y="2299447"/>
            <a:ext cx="4639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동국문헌비고 여지고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(1770)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「</a:t>
            </a:r>
            <a:r>
              <a:rPr lang="ko-KR" altLang="en-US" sz="2000" dirty="0">
                <a:latin typeface="배달의민족 주아" pitchFamily="18" charset="-127"/>
                <a:ea typeface="배달의민족 주아" pitchFamily="18" charset="-127"/>
              </a:rPr>
              <a:t>여지지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」에 이르길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울릉과 우산은 모두 우산국의 땅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1604" y="3876345"/>
            <a:ext cx="588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 외무성「조선국교제시말내탐</a:t>
            </a:r>
            <a:r>
              <a:rPr lang="ko-KR" altLang="en-US" sz="2000" dirty="0">
                <a:latin typeface="배달의민족 주아" pitchFamily="18" charset="-127"/>
                <a:ea typeface="배달의민족 주아" pitchFamily="18" charset="-127"/>
              </a:rPr>
              <a:t>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」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(1870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),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마쓰시마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독도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가 조선 부속이 된 사정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-&gt;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당시 일 외무성이 두 섬을 조선 영토로 인식함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8875" y="2242558"/>
            <a:ext cx="42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「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태정관지</a:t>
            </a:r>
            <a:r>
              <a:rPr lang="ko-KR" altLang="en-US" sz="2000" dirty="0" err="1">
                <a:latin typeface="배달의민족 주아" pitchFamily="18" charset="-127"/>
                <a:ea typeface="배달의민족 주아" pitchFamily="18" charset="-127"/>
              </a:rPr>
              <a:t>령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」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(1877.3)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외 일도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독도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의 건에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대해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본방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과는 관계가 없음을 명심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95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2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732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독도가 한국 영토인 역사적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-486478" y="3334870"/>
            <a:ext cx="15345485" cy="403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25389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25497" y="333487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012768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333496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920875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433604" y="4768658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496" y="2299447"/>
            <a:ext cx="4639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칙령 제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41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호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(1900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울도군의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관할 구역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-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울릉전도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죽도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석도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-&gt;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독도는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울도군의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관할</a:t>
            </a:r>
            <a:endParaRPr lang="en-US" altLang="ko-KR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1604" y="3864244"/>
            <a:ext cx="3790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시마네현고시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제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40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호</a:t>
            </a:r>
            <a:r>
              <a:rPr lang="en-US" altLang="ko-KR" sz="2000" dirty="0">
                <a:latin typeface="배달의민족 주아" pitchFamily="18" charset="-127"/>
                <a:ea typeface="배달의민족 주아" pitchFamily="18" charset="-127"/>
              </a:rPr>
              <a:t>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(1905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일본의 우리나라 국권에 대한 단계적 침탈 과정의 일환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-&gt;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일본의 불법행위이며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국제법적 효력이 없음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8875" y="2299447"/>
            <a:ext cx="42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울도군수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심흥택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보고서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(1906.3)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본군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소속 독도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95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35F05C3-85C6-4A68-8451-AF414C2EC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044"/>
            <a:ext cx="12193856" cy="685904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3BB92D5-4DC1-4BBA-9190-C89445146D2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A5B8A8E8-666A-4C32-BCDC-4B7708909C00}"/>
              </a:ext>
            </a:extLst>
          </p:cNvPr>
          <p:cNvCxnSpPr/>
          <p:nvPr/>
        </p:nvCxnSpPr>
        <p:spPr>
          <a:xfrm>
            <a:off x="806007" y="1477926"/>
            <a:ext cx="527729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B287F2-561E-4C36-878C-81D3581FD75B}"/>
              </a:ext>
            </a:extLst>
          </p:cNvPr>
          <p:cNvSpPr txBox="1"/>
          <p:nvPr/>
        </p:nvSpPr>
        <p:spPr>
          <a:xfrm>
            <a:off x="818707" y="732534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rPr>
              <a:t>목차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7C6B2954-A755-4837-AA61-F0B8983C3C22}"/>
              </a:ext>
            </a:extLst>
          </p:cNvPr>
          <p:cNvGrpSpPr/>
          <p:nvPr/>
        </p:nvGrpSpPr>
        <p:grpSpPr>
          <a:xfrm>
            <a:off x="357136" y="2377049"/>
            <a:ext cx="4037065" cy="475013"/>
            <a:chOff x="941336" y="2364348"/>
            <a:chExt cx="3009016" cy="5476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210BC27-C346-46DE-845D-00E6E76865AB}"/>
                </a:ext>
              </a:extLst>
            </p:cNvPr>
            <p:cNvSpPr txBox="1"/>
            <p:nvPr/>
          </p:nvSpPr>
          <p:spPr>
            <a:xfrm>
              <a:off x="941336" y="2379737"/>
              <a:ext cx="514001" cy="5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001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638EA4E-45E7-4353-BD06-62D276B84C7C}"/>
                </a:ext>
              </a:extLst>
            </p:cNvPr>
            <p:cNvSpPr txBox="1"/>
            <p:nvPr/>
          </p:nvSpPr>
          <p:spPr>
            <a:xfrm>
              <a:off x="1532580" y="2364348"/>
              <a:ext cx="2417772" cy="53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한국 정부의 입장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5AFBE90F-66A2-44E3-AA63-E6A0F8E34F2D}"/>
              </a:ext>
            </a:extLst>
          </p:cNvPr>
          <p:cNvGrpSpPr/>
          <p:nvPr/>
        </p:nvGrpSpPr>
        <p:grpSpPr>
          <a:xfrm>
            <a:off x="357136" y="3153272"/>
            <a:ext cx="4964165" cy="475013"/>
            <a:chOff x="941336" y="2364348"/>
            <a:chExt cx="3700027" cy="5476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F0EE663-9D7B-45D9-93FB-D0F9590198FB}"/>
                </a:ext>
              </a:extLst>
            </p:cNvPr>
            <p:cNvSpPr txBox="1"/>
            <p:nvPr/>
          </p:nvSpPr>
          <p:spPr>
            <a:xfrm>
              <a:off x="941336" y="2379737"/>
              <a:ext cx="554623" cy="5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002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08588A-3EBF-4BA9-9596-DC0567200ED6}"/>
                </a:ext>
              </a:extLst>
            </p:cNvPr>
            <p:cNvSpPr txBox="1"/>
            <p:nvPr/>
          </p:nvSpPr>
          <p:spPr>
            <a:xfrm>
              <a:off x="1532581" y="2364348"/>
              <a:ext cx="3108782" cy="53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ko-KR" altLang="en-US" sz="2400" dirty="0" smtClean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독도가 한국 영토인 역사적 근거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35743817-3A9B-490F-9B67-5277B97BA35C}"/>
              </a:ext>
            </a:extLst>
          </p:cNvPr>
          <p:cNvGrpSpPr/>
          <p:nvPr/>
        </p:nvGrpSpPr>
        <p:grpSpPr>
          <a:xfrm>
            <a:off x="357136" y="3916794"/>
            <a:ext cx="5929365" cy="475013"/>
            <a:chOff x="941336" y="2364348"/>
            <a:chExt cx="4005002" cy="5476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CEF70F6-2096-42AA-B14E-1D3FE559CB53}"/>
                </a:ext>
              </a:extLst>
            </p:cNvPr>
            <p:cNvSpPr txBox="1"/>
            <p:nvPr/>
          </p:nvSpPr>
          <p:spPr>
            <a:xfrm>
              <a:off x="941336" y="2379737"/>
              <a:ext cx="495034" cy="5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003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6C0A04-90C4-4F34-9E30-20F2500E7A0D}"/>
                </a:ext>
              </a:extLst>
            </p:cNvPr>
            <p:cNvSpPr txBox="1"/>
            <p:nvPr/>
          </p:nvSpPr>
          <p:spPr>
            <a:xfrm>
              <a:off x="1477136" y="2364348"/>
              <a:ext cx="3469202" cy="53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ko-KR" altLang="en-US" sz="2400" dirty="0" smtClean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일본의 주장과 그 이유</a:t>
              </a:r>
              <a:r>
                <a:rPr lang="en-US" altLang="ko-KR" sz="2400" dirty="0" smtClean="0">
                  <a:solidFill>
                    <a:schemeClr val="bg1">
                      <a:lumMod val="85000"/>
                    </a:schemeClr>
                  </a:solidFill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+</a:t>
              </a:r>
              <a:r>
                <a:rPr lang="ko-KR" altLang="en-US" sz="2400" dirty="0" smtClean="0">
                  <a:solidFill>
                    <a:schemeClr val="bg1">
                      <a:lumMod val="85000"/>
                    </a:schemeClr>
                  </a:solidFill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반박</a:t>
              </a:r>
              <a:endParaRPr lang="ko-KR" altLang="en-US" sz="2400" dirty="0">
                <a:solidFill>
                  <a:schemeClr val="bg1">
                    <a:lumMod val="85000"/>
                  </a:schemeClr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35743817-3A9B-490F-9B67-5277B97BA35C}"/>
              </a:ext>
            </a:extLst>
          </p:cNvPr>
          <p:cNvGrpSpPr/>
          <p:nvPr/>
        </p:nvGrpSpPr>
        <p:grpSpPr>
          <a:xfrm>
            <a:off x="357136" y="4678794"/>
            <a:ext cx="5929365" cy="475013"/>
            <a:chOff x="941336" y="2364348"/>
            <a:chExt cx="4005002" cy="5476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CEF70F6-2096-42AA-B14E-1D3FE559CB53}"/>
                </a:ext>
              </a:extLst>
            </p:cNvPr>
            <p:cNvSpPr txBox="1"/>
            <p:nvPr/>
          </p:nvSpPr>
          <p:spPr>
            <a:xfrm>
              <a:off x="941336" y="2379737"/>
              <a:ext cx="511275" cy="5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004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06C0A04-90C4-4F34-9E30-20F2500E7A0D}"/>
                </a:ext>
              </a:extLst>
            </p:cNvPr>
            <p:cNvSpPr txBox="1"/>
            <p:nvPr/>
          </p:nvSpPr>
          <p:spPr>
            <a:xfrm>
              <a:off x="1477136" y="2364348"/>
              <a:ext cx="3469202" cy="53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ko-KR" altLang="en-US" sz="2400" dirty="0" smtClean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rPr>
                <a:t>정리와 의견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80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D30BA47-9E66-4698-A927-048BAE4A4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37052B84-22D0-4C4F-BE70-709C04D42AE3}"/>
              </a:ext>
            </a:extLst>
          </p:cNvPr>
          <p:cNvGrpSpPr/>
          <p:nvPr/>
        </p:nvGrpSpPr>
        <p:grpSpPr>
          <a:xfrm>
            <a:off x="691116" y="935665"/>
            <a:ext cx="3710763" cy="3710763"/>
            <a:chOff x="691116" y="935665"/>
            <a:chExt cx="3710763" cy="371076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DE7A448D-84B7-4080-80E4-E1BF9380CB23}"/>
                </a:ext>
              </a:extLst>
            </p:cNvPr>
            <p:cNvSpPr/>
            <p:nvPr/>
          </p:nvSpPr>
          <p:spPr>
            <a:xfrm>
              <a:off x="691116" y="935665"/>
              <a:ext cx="3710763" cy="3710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  <a:cs typeface="함초롬바탕" pitchFamily="18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7BDFBCA3-D719-4707-94D0-733502A02569}"/>
                </a:ext>
              </a:extLst>
            </p:cNvPr>
            <p:cNvGrpSpPr/>
            <p:nvPr/>
          </p:nvGrpSpPr>
          <p:grpSpPr>
            <a:xfrm>
              <a:off x="1023914" y="2267826"/>
              <a:ext cx="2715558" cy="1046440"/>
              <a:chOff x="1023914" y="2041451"/>
              <a:chExt cx="2715558" cy="104644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120F2A2-666E-45E7-A36B-0E1450056600}"/>
                  </a:ext>
                </a:extLst>
              </p:cNvPr>
              <p:cNvSpPr txBox="1"/>
              <p:nvPr/>
            </p:nvSpPr>
            <p:spPr>
              <a:xfrm flipH="1">
                <a:off x="1023914" y="2041451"/>
                <a:ext cx="2715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itchFamily="18" charset="-127"/>
                    <a:ea typeface="배달의민족 주아" pitchFamily="18" charset="-127"/>
                    <a:cs typeface="함초롬바탕" pitchFamily="18" charset="-127"/>
                  </a:rPr>
                  <a:t>Part1, </a:t>
                </a:r>
                <a:endParaRPr lang="ko-KR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F7EC052-5EBE-4930-A257-88E13C7DF39F}"/>
                  </a:ext>
                </a:extLst>
              </p:cNvPr>
              <p:cNvSpPr txBox="1"/>
              <p:nvPr/>
            </p:nvSpPr>
            <p:spPr>
              <a:xfrm>
                <a:off x="1023914" y="2564671"/>
                <a:ext cx="2430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smtClean="0">
                    <a:latin typeface="배달의민족 주아" pitchFamily="18" charset="-127"/>
                    <a:ea typeface="배달의민족 주아" pitchFamily="18" charset="-127"/>
                    <a:cs typeface="함초롬바탕" pitchFamily="18" charset="-127"/>
                  </a:rPr>
                  <a:t>한국 정부의 입장</a:t>
                </a:r>
                <a:endParaRPr lang="ko-KR" altLang="en-US" sz="2800" dirty="0">
                  <a:latin typeface="배달의민족 주아" pitchFamily="18" charset="-127"/>
                  <a:ea typeface="배달의민족 주아" pitchFamily="18" charset="-127"/>
                  <a:cs typeface="함초롬바탕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74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9349189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1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1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159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</a:t>
            </a:r>
            <a:r>
              <a:rPr lang="ko-KR" altLang="en-US" sz="4800" dirty="0">
                <a:latin typeface="배달의민족 주아" pitchFamily="18" charset="-127"/>
                <a:ea typeface="배달의민족 주아" pitchFamily="18" charset="-127"/>
              </a:rPr>
              <a:t>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52006"/>
            <a:ext cx="9349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84E38A-7CE9-4B7F-B868-C3FCA96C0B97}"/>
              </a:ext>
            </a:extLst>
          </p:cNvPr>
          <p:cNvSpPr txBox="1"/>
          <p:nvPr/>
        </p:nvSpPr>
        <p:spPr>
          <a:xfrm>
            <a:off x="441850" y="1719047"/>
            <a:ext cx="9409721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대한민국 정부 소유의 국유지로서 천연기념물 제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336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호로 지정되어 있는 섬</a:t>
            </a:r>
            <a:endParaRPr lang="en-US" altLang="ko-KR" sz="24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16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소재지 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: 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경상북도 울릉군 </a:t>
            </a:r>
            <a:r>
              <a:rPr lang="ko-KR" altLang="en-US" sz="2400" dirty="0" err="1" smtClean="0">
                <a:latin typeface="배달의민족 주아" pitchFamily="18" charset="-127"/>
                <a:ea typeface="배달의민족 주아" pitchFamily="18" charset="-127"/>
              </a:rPr>
              <a:t>울릉읍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 독도리 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1~96</a:t>
            </a:r>
          </a:p>
          <a:p>
            <a:pPr>
              <a:lnSpc>
                <a:spcPct val="120000"/>
              </a:lnSpc>
            </a:pPr>
            <a:endParaRPr lang="en-US" altLang="ko-KR" sz="16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면적 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: 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18</a:t>
            </a:r>
            <a:r>
              <a:rPr lang="ko-KR" altLang="en-US" sz="2400" dirty="0">
                <a:latin typeface="배달의민족 주아" pitchFamily="18" charset="-127"/>
                <a:ea typeface="배달의민족 주아" pitchFamily="18" charset="-127"/>
              </a:rPr>
              <a:t>만 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7,554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㎡</a:t>
            </a:r>
          </a:p>
          <a:p>
            <a:pPr>
              <a:lnSpc>
                <a:spcPct val="120000"/>
              </a:lnSpc>
            </a:pPr>
            <a:endParaRPr lang="en-US" altLang="ko-KR" sz="14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경위도</a:t>
            </a:r>
            <a:endParaRPr lang="en-US" altLang="ko-KR" sz="24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-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동도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400" dirty="0">
                <a:latin typeface="배달의민족 주아" pitchFamily="18" charset="-127"/>
                <a:ea typeface="배달의민족 주아" pitchFamily="18" charset="-127"/>
              </a:rPr>
              <a:t>동경 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131°52′10.4″,</a:t>
            </a:r>
            <a:r>
              <a:rPr lang="ko-KR" altLang="en-US" sz="2400" dirty="0">
                <a:latin typeface="배달의민족 주아" pitchFamily="18" charset="-127"/>
                <a:ea typeface="배달의민족 주아" pitchFamily="18" charset="-127"/>
              </a:rPr>
              <a:t>북위 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37°14′26.8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″),</a:t>
            </a:r>
          </a:p>
          <a:p>
            <a:pPr>
              <a:lnSpc>
                <a:spcPct val="120000"/>
              </a:lnSpc>
            </a:pP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-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서도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400" dirty="0">
                <a:latin typeface="배달의민족 주아" pitchFamily="18" charset="-127"/>
                <a:ea typeface="배달의민족 주아" pitchFamily="18" charset="-127"/>
              </a:rPr>
              <a:t>동경 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131°51′54.6″,</a:t>
            </a:r>
            <a:r>
              <a:rPr lang="ko-KR" altLang="en-US" sz="2400" dirty="0">
                <a:latin typeface="배달의민족 주아" pitchFamily="18" charset="-127"/>
                <a:ea typeface="배달의민족 주아" pitchFamily="18" charset="-127"/>
              </a:rPr>
              <a:t>북위 </a:t>
            </a:r>
            <a:r>
              <a:rPr lang="en-US" altLang="ko-KR" sz="2400" dirty="0">
                <a:latin typeface="배달의민족 주아" pitchFamily="18" charset="-127"/>
                <a:ea typeface="배달의민족 주아" pitchFamily="18" charset="-127"/>
              </a:rPr>
              <a:t>37°14′30.6″)</a:t>
            </a:r>
            <a:endParaRPr lang="ko-KR" altLang="en-US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pic>
        <p:nvPicPr>
          <p:cNvPr id="1026" name="Picture 2" descr="독도 - 위키백과, 우리 모두의 백과사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61" y="2525486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27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672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1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90118"/>
            <a:ext cx="6290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배달의민족 주아" pitchFamily="18" charset="-127"/>
                <a:ea typeface="배달의민족 주아" pitchFamily="18" charset="-127"/>
              </a:rPr>
              <a:t>독도에 대한 한국 정부의 입장</a:t>
            </a:r>
            <a:endParaRPr lang="ko-KR" altLang="en-US" sz="4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8BF2698F-C271-4F90-9810-7B503B0B45C2}"/>
              </a:ext>
            </a:extLst>
          </p:cNvPr>
          <p:cNvGrpSpPr/>
          <p:nvPr/>
        </p:nvGrpSpPr>
        <p:grpSpPr>
          <a:xfrm>
            <a:off x="1558153" y="1568962"/>
            <a:ext cx="9652000" cy="1044000"/>
            <a:chOff x="1866900" y="1511299"/>
            <a:chExt cx="9652000" cy="1155699"/>
          </a:xfrm>
          <a:solidFill>
            <a:schemeClr val="accent1"/>
          </a:solidFill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738C1D54-6D8E-47C4-88DC-4A6AC207C2FC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9FF3DF89-10B9-4781-989E-F9C78CFDFF78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3DAEEA1F-0C47-413B-8A8B-01C1232E6C8D}"/>
              </a:ext>
            </a:extLst>
          </p:cNvPr>
          <p:cNvGrpSpPr/>
          <p:nvPr/>
        </p:nvGrpSpPr>
        <p:grpSpPr>
          <a:xfrm>
            <a:off x="1967695" y="1860125"/>
            <a:ext cx="8286597" cy="461679"/>
            <a:chOff x="2098327" y="1757633"/>
            <a:chExt cx="8286597" cy="367613"/>
          </a:xfrm>
          <a:solidFill>
            <a:schemeClr val="accent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83B4A3F-C66C-456D-BC3F-0D64356D224F}"/>
                </a:ext>
              </a:extLst>
            </p:cNvPr>
            <p:cNvSpPr txBox="1"/>
            <p:nvPr/>
          </p:nvSpPr>
          <p:spPr>
            <a:xfrm>
              <a:off x="2098327" y="1757633"/>
              <a:ext cx="311303" cy="3676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1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D858B4B-846C-47F2-9D04-BD3FE68AAFF8}"/>
                </a:ext>
              </a:extLst>
            </p:cNvPr>
            <p:cNvSpPr txBox="1"/>
            <p:nvPr/>
          </p:nvSpPr>
          <p:spPr>
            <a:xfrm>
              <a:off x="4054345" y="1757643"/>
              <a:ext cx="6330579" cy="3676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역사적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, </a:t>
              </a:r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지리적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, </a:t>
              </a:r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국제법적으로 명백한 우리 고유의 영토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, </a:t>
              </a:r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독도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.</a:t>
              </a:r>
              <a:endPara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B57DC485-3418-4F74-8424-9CE5187F6C1C}"/>
              </a:ext>
            </a:extLst>
          </p:cNvPr>
          <p:cNvSpPr/>
          <p:nvPr/>
        </p:nvSpPr>
        <p:spPr>
          <a:xfrm>
            <a:off x="1558153" y="2888463"/>
            <a:ext cx="1168400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6C00DB65-59C7-4F48-A090-CF4A0918C83F}"/>
              </a:ext>
            </a:extLst>
          </p:cNvPr>
          <p:cNvSpPr/>
          <p:nvPr/>
        </p:nvSpPr>
        <p:spPr>
          <a:xfrm>
            <a:off x="2967853" y="2888463"/>
            <a:ext cx="8242300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7FDB541F-2CAD-476C-A7BA-668E2A725B1D}"/>
              </a:ext>
            </a:extLst>
          </p:cNvPr>
          <p:cNvGrpSpPr/>
          <p:nvPr/>
        </p:nvGrpSpPr>
        <p:grpSpPr>
          <a:xfrm>
            <a:off x="1959450" y="2994965"/>
            <a:ext cx="7111826" cy="830996"/>
            <a:chOff x="2090082" y="1610600"/>
            <a:chExt cx="7111826" cy="661683"/>
          </a:xfrm>
          <a:solidFill>
            <a:srgbClr val="FFC000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BBD669-172B-40E6-BBD3-E10F000F9F3F}"/>
                </a:ext>
              </a:extLst>
            </p:cNvPr>
            <p:cNvSpPr txBox="1"/>
            <p:nvPr/>
          </p:nvSpPr>
          <p:spPr>
            <a:xfrm>
              <a:off x="2090082" y="1757639"/>
              <a:ext cx="365806" cy="3676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2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D13EA9E-0638-44B8-A6BB-E8EC2CDAC909}"/>
                </a:ext>
              </a:extLst>
            </p:cNvPr>
            <p:cNvSpPr txBox="1"/>
            <p:nvPr/>
          </p:nvSpPr>
          <p:spPr>
            <a:xfrm>
              <a:off x="4054345" y="1610600"/>
              <a:ext cx="5147563" cy="6616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독도에 대한 영유권 분쟁은 존재하지 않으며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, </a:t>
              </a:r>
            </a:p>
            <a:p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독도는 외교 교섭이나 사법적 해결의 대상이 아님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.</a:t>
              </a:r>
              <a:endPara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9BF20EA2-063E-4449-AA80-7E1D41AB2F5E}"/>
              </a:ext>
            </a:extLst>
          </p:cNvPr>
          <p:cNvGrpSpPr/>
          <p:nvPr/>
        </p:nvGrpSpPr>
        <p:grpSpPr>
          <a:xfrm>
            <a:off x="1558153" y="4207964"/>
            <a:ext cx="9652000" cy="1044000"/>
            <a:chOff x="1866900" y="1511299"/>
            <a:chExt cx="9652000" cy="1155699"/>
          </a:xfrm>
          <a:solidFill>
            <a:schemeClr val="accent5"/>
          </a:solidFill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77D4E6C7-276B-41A0-88CC-BF257BD035D8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F3508471-D903-49E7-9D41-091D3BA976CA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FC1A3D25-BD38-42F7-A12C-2321565106B2}"/>
              </a:ext>
            </a:extLst>
          </p:cNvPr>
          <p:cNvGrpSpPr/>
          <p:nvPr/>
        </p:nvGrpSpPr>
        <p:grpSpPr>
          <a:xfrm>
            <a:off x="1965061" y="4499134"/>
            <a:ext cx="6901031" cy="484047"/>
            <a:chOff x="2095693" y="1757639"/>
            <a:chExt cx="6901031" cy="385423"/>
          </a:xfrm>
          <a:solidFill>
            <a:schemeClr val="accent5">
              <a:lumMod val="75000"/>
            </a:schemeClr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EA4773D-FF51-4433-924F-E1C27A1BA222}"/>
                </a:ext>
              </a:extLst>
            </p:cNvPr>
            <p:cNvSpPr txBox="1"/>
            <p:nvPr/>
          </p:nvSpPr>
          <p:spPr>
            <a:xfrm>
              <a:off x="2095693" y="1757639"/>
              <a:ext cx="354584" cy="36760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3</a:t>
              </a:r>
              <a:endParaRPr lang="ko-KR" altLang="en-US" sz="240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4DFEE3C-18E8-4122-B7B5-DA030C49CE21}"/>
                </a:ext>
              </a:extLst>
            </p:cNvPr>
            <p:cNvSpPr txBox="1"/>
            <p:nvPr/>
          </p:nvSpPr>
          <p:spPr>
            <a:xfrm>
              <a:off x="4054345" y="1775460"/>
              <a:ext cx="4942379" cy="36760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정부는 독도에 대한 확고한 영토 주권을 행사함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.</a:t>
              </a:r>
              <a:endParaRPr lang="ko-KR" altLang="en-US" sz="2400" spc="-15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BF20EA2-063E-4449-AA80-7E1D41AB2F5E}"/>
              </a:ext>
            </a:extLst>
          </p:cNvPr>
          <p:cNvGrpSpPr/>
          <p:nvPr/>
        </p:nvGrpSpPr>
        <p:grpSpPr>
          <a:xfrm>
            <a:off x="1558149" y="5481622"/>
            <a:ext cx="9652000" cy="1044000"/>
            <a:chOff x="1866900" y="1511299"/>
            <a:chExt cx="9652000" cy="1155699"/>
          </a:xfrm>
          <a:solidFill>
            <a:schemeClr val="bg2">
              <a:lumMod val="50000"/>
            </a:schemeClr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77D4E6C7-276B-41A0-88CC-BF257BD035D8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F3508471-D903-49E7-9D41-091D3BA976CA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FC1A3D25-BD38-42F7-A12C-2321565106B2}"/>
              </a:ext>
            </a:extLst>
          </p:cNvPr>
          <p:cNvGrpSpPr/>
          <p:nvPr/>
        </p:nvGrpSpPr>
        <p:grpSpPr>
          <a:xfrm>
            <a:off x="1953034" y="5566017"/>
            <a:ext cx="8705215" cy="830996"/>
            <a:chOff x="2083670" y="1592998"/>
            <a:chExt cx="8705215" cy="661683"/>
          </a:xfrm>
          <a:solidFill>
            <a:schemeClr val="bg2">
              <a:lumMod val="50000"/>
            </a:schemeClr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EA4773D-FF51-4433-924F-E1C27A1BA222}"/>
                </a:ext>
              </a:extLst>
            </p:cNvPr>
            <p:cNvSpPr txBox="1"/>
            <p:nvPr/>
          </p:nvSpPr>
          <p:spPr>
            <a:xfrm>
              <a:off x="2083670" y="1757639"/>
              <a:ext cx="378629" cy="36760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4</a:t>
              </a:r>
              <a:endParaRPr lang="ko-KR" altLang="en-US" sz="240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4DFEE3C-18E8-4122-B7B5-DA030C49CE21}"/>
                </a:ext>
              </a:extLst>
            </p:cNvPr>
            <p:cNvSpPr txBox="1"/>
            <p:nvPr/>
          </p:nvSpPr>
          <p:spPr>
            <a:xfrm>
              <a:off x="4054349" y="1592998"/>
              <a:ext cx="6734536" cy="6616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정부는 독도에 대한 어떠한 도발에도 단호하고 엄중히 </a:t>
              </a:r>
              <a:r>
                <a:rPr lang="ko-KR" altLang="en-US" sz="2400" spc="-150" dirty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 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대응하여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,</a:t>
              </a:r>
            </a:p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앞으로도 지속적으로  독도에 대한 우리의 주권을 수호할 것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.</a:t>
              </a:r>
              <a:endParaRPr lang="ko-KR" altLang="en-US" sz="2400" spc="-15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558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53F7E2E-4D5A-4C77-8D15-D29CB2C28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D7648F7-F554-4C0D-97CA-A36EAF8767EF}"/>
              </a:ext>
            </a:extLst>
          </p:cNvPr>
          <p:cNvGrpSpPr/>
          <p:nvPr/>
        </p:nvGrpSpPr>
        <p:grpSpPr>
          <a:xfrm>
            <a:off x="8107916" y="935665"/>
            <a:ext cx="3710763" cy="3710763"/>
            <a:chOff x="691116" y="935665"/>
            <a:chExt cx="3710763" cy="371076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9EC1D529-8D2B-474B-9F25-82A78D7C49B6}"/>
                </a:ext>
              </a:extLst>
            </p:cNvPr>
            <p:cNvSpPr/>
            <p:nvPr/>
          </p:nvSpPr>
          <p:spPr>
            <a:xfrm>
              <a:off x="691116" y="935665"/>
              <a:ext cx="3710763" cy="3710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xmlns="" id="{4D92C1EE-A8D3-45CD-9349-2B29A1FBF394}"/>
                </a:ext>
              </a:extLst>
            </p:cNvPr>
            <p:cNvGrpSpPr/>
            <p:nvPr/>
          </p:nvGrpSpPr>
          <p:grpSpPr>
            <a:xfrm>
              <a:off x="1023914" y="2267826"/>
              <a:ext cx="3119915" cy="1477327"/>
              <a:chOff x="1023914" y="2041451"/>
              <a:chExt cx="3119915" cy="14773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BC5C153-A076-4039-92C3-83C7FE16A526}"/>
                  </a:ext>
                </a:extLst>
              </p:cNvPr>
              <p:cNvSpPr txBox="1"/>
              <p:nvPr/>
            </p:nvSpPr>
            <p:spPr>
              <a:xfrm flipH="1">
                <a:off x="1023914" y="2041451"/>
                <a:ext cx="2715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itchFamily="18" charset="-127"/>
                    <a:ea typeface="배달의민족 주아" pitchFamily="18" charset="-127"/>
                  </a:rPr>
                  <a:t>Part 2, </a:t>
                </a:r>
                <a:endParaRPr lang="ko-KR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987C893-6FA6-46CA-9368-8467288F5573}"/>
                  </a:ext>
                </a:extLst>
              </p:cNvPr>
              <p:cNvSpPr txBox="1"/>
              <p:nvPr/>
            </p:nvSpPr>
            <p:spPr>
              <a:xfrm>
                <a:off x="1023914" y="2564671"/>
                <a:ext cx="31199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dirty="0" smtClean="0">
                    <a:latin typeface="배달의민족 주아" pitchFamily="18" charset="-127"/>
                    <a:ea typeface="배달의민족 주아" pitchFamily="18" charset="-127"/>
                  </a:rPr>
                  <a:t>독도가 한국 영토인</a:t>
                </a:r>
                <a:endParaRPr lang="en-US" altLang="ko-KR" sz="2800" dirty="0" smtClean="0">
                  <a:latin typeface="배달의민족 주아" pitchFamily="18" charset="-127"/>
                  <a:ea typeface="배달의민족 주아" pitchFamily="18" charset="-127"/>
                </a:endParaRPr>
              </a:p>
              <a:p>
                <a:r>
                  <a:rPr lang="ko-KR" altLang="en-US" sz="2800" dirty="0" smtClean="0">
                    <a:latin typeface="배달의민족 주아" pitchFamily="18" charset="-127"/>
                    <a:ea typeface="배달의민족 주아" pitchFamily="18" charset="-127"/>
                  </a:rPr>
                  <a:t>역사적 근거</a:t>
                </a:r>
                <a:endParaRPr lang="ko-KR" altLang="en-US" sz="2800" dirty="0"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9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2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61442"/>
            <a:ext cx="732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독도가 한국 영토인 역사적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>
          <a:xfrm>
            <a:off x="1046480" y="3334870"/>
            <a:ext cx="15345485" cy="403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425389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4162428" y="333487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815985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33496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724092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4070535" y="4768658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7367" y="2263023"/>
            <a:ext cx="332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우산국 복속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(512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신라 이찬 이사부의 우산국 정벌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신라의 우산국 복속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4746" y="3822557"/>
            <a:ext cx="3199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동국문헌비고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(1170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울릉과 우산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독도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은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모두 우산국의 땅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2092" y="2263023"/>
            <a:ext cx="503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세종실록 지리지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(1454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우산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독도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),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무릉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두 섬은 서로 멀리 떨어져 있지 않아 날씨가 맑으면 바라볼 수 있다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.”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2895" y="3372252"/>
            <a:ext cx="551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※</a:t>
            </a:r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울릉도에서 </a:t>
            </a:r>
            <a:r>
              <a:rPr lang="ko-KR" altLang="en-US" sz="1600" dirty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날씨가 맑은 날 육안으로 보이는 섬은 독도가 유일</a:t>
            </a:r>
          </a:p>
          <a:p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37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2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732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독도가 한국 영토인 역사적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-486478" y="3334870"/>
            <a:ext cx="15345485" cy="403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25389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25497" y="333487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012768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333496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920875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433604" y="4768658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496" y="2299447"/>
            <a:ext cx="4639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도해 면허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(1618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 혹은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1625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 막부가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돗토리번의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오야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무라카와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양가에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도해 면허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1604" y="3876345"/>
            <a:ext cx="3790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안용복 일본 납치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(1693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이 사건을 통해 조선과 일본 간의 울릉도 영유권에 대한 분쟁 발생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497" y="3414932"/>
            <a:ext cx="4080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※</a:t>
            </a:r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일본 선원에게 납치당한 안용복</a:t>
            </a:r>
            <a:r>
              <a:rPr lang="en-US" altLang="ko-KR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박어둔</a:t>
            </a:r>
            <a:endParaRPr lang="ko-KR" altLang="en-US" sz="1600" dirty="0">
              <a:solidFill>
                <a:srgbClr val="FF0000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4071" y="2253728"/>
            <a:ext cx="42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울릉도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수토제도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시행 결정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(1694)</a:t>
            </a:r>
          </a:p>
          <a:p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7422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2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732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독도가 한국 영토인 역사적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-486478" y="3334870"/>
            <a:ext cx="15345485" cy="403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25389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25497" y="333487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012768" y="2286000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333496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920875" y="19980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433604" y="4768658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1604" y="3876345"/>
            <a:ext cx="4352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도해금지령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(1696.1)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→조선과의 외교문서를 통해 울릉도가 조선 영토임을 공식 확인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(1699)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496" y="2286564"/>
            <a:ext cx="3983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 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돗토리번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답변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(1695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막부는 울릉도와 독도가 일본 영토가 아님을 공식적으로 확인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인정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8875" y="2286000"/>
            <a:ext cx="4276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안용복 일본 도해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(1696.5)</a:t>
            </a:r>
          </a:p>
          <a:p>
            <a:r>
              <a:rPr lang="ko-KR" altLang="en-US" sz="2000" dirty="0">
                <a:latin typeface="배달의민족 주아" pitchFamily="18" charset="-127"/>
                <a:ea typeface="배달의민족 주아" pitchFamily="18" charset="-127"/>
              </a:rPr>
              <a:t>「</a:t>
            </a:r>
            <a:r>
              <a:rPr lang="ko-KR" altLang="en-US" sz="2000" dirty="0" err="1">
                <a:latin typeface="배달의민족 주아" pitchFamily="18" charset="-127"/>
                <a:ea typeface="배달의민족 주아" pitchFamily="18" charset="-127"/>
              </a:rPr>
              <a:t>원록</a:t>
            </a:r>
            <a:r>
              <a:rPr lang="en-US" altLang="ko-KR" sz="2000" dirty="0">
                <a:latin typeface="배달의민족 주아" pitchFamily="18" charset="-127"/>
                <a:ea typeface="배달의민족 주아" pitchFamily="18" charset="-127"/>
              </a:rPr>
              <a:t>9</a:t>
            </a:r>
            <a:r>
              <a:rPr lang="ko-KR" altLang="en-US" sz="2000" dirty="0" err="1" smtClean="0">
                <a:latin typeface="배달의민족 주아" pitchFamily="18" charset="-127"/>
                <a:ea typeface="배달의민족 주아" pitchFamily="18" charset="-127"/>
              </a:rPr>
              <a:t>병자년조선주착안일권지각서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」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울릉도와 독도는 조선 영토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  <a:p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3867" y="3353692"/>
            <a:ext cx="304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※</a:t>
            </a:r>
            <a:r>
              <a:rPr lang="ko-KR" altLang="en-US" sz="1600" dirty="0" err="1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오키섬</a:t>
            </a:r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 관리의 진술</a:t>
            </a:r>
            <a:endParaRPr lang="ko-KR" altLang="en-US" sz="1600" dirty="0">
              <a:solidFill>
                <a:srgbClr val="FF0000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95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yellow">
      <a:dk1>
        <a:sysClr val="windowText" lastClr="000000"/>
      </a:dk1>
      <a:lt1>
        <a:sysClr val="window" lastClr="FFFFFF"/>
      </a:lt1>
      <a:dk2>
        <a:srgbClr val="70675C"/>
      </a:dk2>
      <a:lt2>
        <a:srgbClr val="E7E6E6"/>
      </a:lt2>
      <a:accent1>
        <a:srgbClr val="F9CA17"/>
      </a:accent1>
      <a:accent2>
        <a:srgbClr val="F3A800"/>
      </a:accent2>
      <a:accent3>
        <a:srgbClr val="A45F04"/>
      </a:accent3>
      <a:accent4>
        <a:srgbClr val="D4C1BA"/>
      </a:accent4>
      <a:accent5>
        <a:srgbClr val="98807C"/>
      </a:accent5>
      <a:accent6>
        <a:srgbClr val="63514D"/>
      </a:accent6>
      <a:hlink>
        <a:srgbClr val="262626"/>
      </a:hlink>
      <a:folHlink>
        <a:srgbClr val="262626"/>
      </a:folHlink>
    </a:clrScheme>
    <a:fontScheme name="요즘 유행 스타일">
      <a:majorFont>
        <a:latin typeface="Arial Nova"/>
        <a:ea typeface="나눔스퀘어 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505</Words>
  <Application>Microsoft Office PowerPoint</Application>
  <PresentationFormat>사용자 지정</PresentationFormat>
  <Paragraphs>91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굴림</vt:lpstr>
      <vt:lpstr>Arial</vt:lpstr>
      <vt:lpstr>나눔스퀘어 Bold</vt:lpstr>
      <vt:lpstr>Arial Nova</vt:lpstr>
      <vt:lpstr>맑은 고딕</vt:lpstr>
      <vt:lpstr>배달의민족 주아</vt:lpstr>
      <vt:lpstr>나눔스퀘어 Light</vt:lpstr>
      <vt:lpstr>함초롬바탕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김혜교</cp:lastModifiedBy>
  <cp:revision>62</cp:revision>
  <dcterms:created xsi:type="dcterms:W3CDTF">2020-04-20T01:06:09Z</dcterms:created>
  <dcterms:modified xsi:type="dcterms:W3CDTF">2020-04-29T16:21:11Z</dcterms:modified>
  <cp:contentStatus/>
</cp:coreProperties>
</file>