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94" r:id="rId3"/>
    <p:sldId id="266" r:id="rId4"/>
    <p:sldId id="308" r:id="rId5"/>
    <p:sldId id="306" r:id="rId6"/>
    <p:sldId id="307" r:id="rId7"/>
    <p:sldId id="279" r:id="rId8"/>
    <p:sldId id="311" r:id="rId9"/>
    <p:sldId id="310" r:id="rId10"/>
    <p:sldId id="317" r:id="rId11"/>
    <p:sldId id="305" r:id="rId12"/>
    <p:sldId id="316" r:id="rId13"/>
    <p:sldId id="315" r:id="rId14"/>
    <p:sldId id="319" r:id="rId15"/>
    <p:sldId id="313" r:id="rId16"/>
    <p:sldId id="318" r:id="rId17"/>
    <p:sldId id="320" r:id="rId18"/>
    <p:sldId id="322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36D"/>
    <a:srgbClr val="FDF7DF"/>
    <a:srgbClr val="FDFDDF"/>
    <a:srgbClr val="FA7D87"/>
    <a:srgbClr val="1097D0"/>
    <a:srgbClr val="525252"/>
    <a:srgbClr val="3A3838"/>
    <a:srgbClr val="3D3D3D"/>
    <a:srgbClr val="FEFEF4"/>
    <a:srgbClr val="FC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296" y="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84"/>
    </p:cViewPr>
  </p:sorterViewPr>
  <p:notesViewPr>
    <p:cSldViewPr snapToGrid="0" showGuides="1">
      <p:cViewPr varScale="1">
        <p:scale>
          <a:sx n="51" d="100"/>
          <a:sy n="51" d="100"/>
        </p:scale>
        <p:origin x="26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13BA-3E82-4812-9926-DD5B40EAAC2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C2647-C259-4EB5-84B8-93A3F8E54DE7}" type="datetimeFigureOut">
              <a:rPr lang="ko-KR" altLang="en-US" smtClean="0"/>
              <a:t>2019-05-21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866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0BA11-FEDB-4E64-B4BE-9FDEE8123FE3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D56DB-D808-478E-8624-F84E557D34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7903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025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652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15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112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20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035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936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316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41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98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31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1C398-EBCC-4210-8AFD-1D056CED0821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8A0478F-8E5F-4F47-A1F2-76F3C50F715F}"/>
              </a:ext>
            </a:extLst>
          </p:cNvPr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2504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PiIL3IGnQn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77" y="2274838"/>
            <a:ext cx="68883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1" spc="-300" dirty="0" smtClean="0">
                <a:solidFill>
                  <a:schemeClr val="accent5"/>
                </a:solidFill>
                <a:latin typeface="아리따-돋움(TTF)-SemiBold" pitchFamily="18" charset="-127"/>
                <a:ea typeface="아리따-돋움(TTF)-SemiBold" pitchFamily="18" charset="-127"/>
              </a:rPr>
              <a:t>버블</a:t>
            </a:r>
            <a:r>
              <a:rPr lang="ko-KR" altLang="en-US" sz="7200" b="1" spc="-300" dirty="0" smtClean="0">
                <a:solidFill>
                  <a:schemeClr val="accent2"/>
                </a:solidFill>
                <a:latin typeface="아리따-돋움(TTF)-SemiBold" pitchFamily="18" charset="-127"/>
                <a:ea typeface="아리따-돋움(TTF)-SemiBold" pitchFamily="18" charset="-127"/>
              </a:rPr>
              <a:t>경제</a:t>
            </a:r>
            <a:endParaRPr lang="en-US" altLang="ko-KR" sz="7200" b="1" spc="-300" dirty="0" smtClean="0">
              <a:solidFill>
                <a:schemeClr val="accent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en-US" altLang="ko-KR" sz="7200" b="1" spc="-300" dirty="0" smtClean="0">
                <a:latin typeface="아리따-돋움(TTF)-SemiBold" pitchFamily="18" charset="-127"/>
                <a:ea typeface="아리따-돋움(TTF)-SemiBold" pitchFamily="18" charset="-127"/>
              </a:rPr>
              <a:t>: </a:t>
            </a:r>
            <a:r>
              <a:rPr lang="ko-KR" altLang="en-US" sz="7200" b="1" spc="-300" dirty="0" smtClean="0">
                <a:latin typeface="아리따-돋움(TTF)-SemiBold" pitchFamily="18" charset="-127"/>
                <a:ea typeface="아리따-돋움(TTF)-SemiBold" pitchFamily="18" charset="-127"/>
              </a:rPr>
              <a:t>잃어버린 </a:t>
            </a:r>
            <a:r>
              <a:rPr lang="en-US" altLang="ko-KR" sz="7200" b="1" spc="-300" dirty="0" smtClean="0">
                <a:latin typeface="아리따-돋움(TTF)-SemiBold" pitchFamily="18" charset="-127"/>
                <a:ea typeface="아리따-돋움(TTF)-SemiBold" pitchFamily="18" charset="-127"/>
              </a:rPr>
              <a:t>10</a:t>
            </a:r>
            <a:r>
              <a:rPr lang="ko-KR" altLang="en-US" sz="7200" b="1" spc="-300" dirty="0" smtClean="0">
                <a:latin typeface="아리따-돋움(TTF)-SemiBold" pitchFamily="18" charset="-127"/>
                <a:ea typeface="아리따-돋움(TTF)-SemiBold" pitchFamily="18" charset="-127"/>
              </a:rPr>
              <a:t>년</a:t>
            </a:r>
            <a:endParaRPr lang="ko-KR" altLang="en-US" sz="7200" b="1" spc="-3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7243" y="82689"/>
            <a:ext cx="5394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spc="-15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214***** </a:t>
            </a:r>
            <a:r>
              <a:rPr lang="ko-KR" altLang="en-US" sz="5400" spc="-150" dirty="0" err="1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권예빈</a:t>
            </a:r>
            <a:endParaRPr lang="ko-KR" altLang="en-US" sz="5400" spc="-150" dirty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07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352" y="2285885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 dirty="0" smtClean="0">
                <a:solidFill>
                  <a:schemeClr val="tx2"/>
                </a:solidFill>
              </a:rPr>
              <a:t>002</a:t>
            </a:r>
            <a:endParaRPr lang="ko-KR" altLang="en-US" sz="72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350" y="3549402"/>
            <a:ext cx="5530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거품의 본격화</a:t>
            </a:r>
            <a:r>
              <a:rPr lang="en-US" altLang="ko-KR" sz="5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, </a:t>
            </a:r>
            <a:r>
              <a:rPr lang="ko-KR" altLang="en-US" sz="5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절정</a:t>
            </a:r>
            <a:endParaRPr lang="ko-KR" altLang="en-US" sz="5400" spc="-150" dirty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489352" y="3392488"/>
            <a:ext cx="69747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75153" y="3090072"/>
            <a:ext cx="22140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/>
              <a:t>Lorem Ipsum is simply dummy text</a:t>
            </a:r>
            <a:endParaRPr lang="ko-KR" altLang="en-US" sz="1050" dirty="0"/>
          </a:p>
        </p:txBody>
      </p:sp>
      <p:sp>
        <p:nvSpPr>
          <p:cNvPr id="2" name="타원 1"/>
          <p:cNvSpPr/>
          <p:nvPr/>
        </p:nvSpPr>
        <p:spPr>
          <a:xfrm>
            <a:off x="7081379" y="2696306"/>
            <a:ext cx="3919088" cy="3552851"/>
          </a:xfrm>
          <a:prstGeom prst="ellipse">
            <a:avLst/>
          </a:prstGeom>
          <a:solidFill>
            <a:srgbClr val="1097D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8859948" y="962025"/>
            <a:ext cx="2876550" cy="2587377"/>
          </a:xfrm>
          <a:prstGeom prst="ellipse">
            <a:avLst/>
          </a:prstGeom>
          <a:solidFill>
            <a:srgbClr val="1097D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5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2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8881" y="351819"/>
            <a:ext cx="1614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002 </a:t>
            </a:r>
            <a:r>
              <a:rPr lang="ko-KR" altLang="en-US" sz="16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거품의 본격화</a:t>
            </a:r>
            <a:endParaRPr lang="ko-KR" altLang="en-US" sz="1600" spc="-150" dirty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8881" y="581361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거품의 본격화</a:t>
            </a:r>
            <a:endParaRPr lang="ko-KR" altLang="en-US" sz="2800" dirty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7739" y="1364339"/>
            <a:ext cx="8559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아리따-돋움(TTF)-SemiBold" pitchFamily="18" charset="-127"/>
                <a:ea typeface="아리따-돋움(TTF)-SemiBold" pitchFamily="18" charset="-127"/>
              </a:rPr>
              <a:t>낮은 금리를 이용해 돈을 빌리는 기업들</a:t>
            </a:r>
            <a:endParaRPr lang="ko-KR" altLang="en-US" sz="40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 rot="5400000">
            <a:off x="5210175" y="2076421"/>
            <a:ext cx="1771651" cy="2125219"/>
          </a:xfrm>
          <a:prstGeom prst="rightArrow">
            <a:avLst/>
          </a:prstGeom>
          <a:solidFill>
            <a:srgbClr val="FA7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7058" y="4087567"/>
            <a:ext cx="5157885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4800" dirty="0" smtClean="0">
                <a:solidFill>
                  <a:srgbClr val="525252"/>
                </a:solidFill>
                <a:latin typeface="아리따-돋움(TTF)-SemiBold" pitchFamily="18" charset="-127"/>
                <a:ea typeface="아리따-돋움(TTF)-SemiBold" pitchFamily="18" charset="-127"/>
              </a:rPr>
              <a:t>가장 안전한 투자처 </a:t>
            </a:r>
            <a:r>
              <a:rPr lang="en-US" altLang="ko-KR" sz="8000" dirty="0" smtClean="0">
                <a:solidFill>
                  <a:srgbClr val="525252"/>
                </a:solidFill>
                <a:latin typeface="아리따-돋움(TTF)-SemiBold" pitchFamily="18" charset="-127"/>
                <a:ea typeface="아리따-돋움(TTF)-SemiBold" pitchFamily="18" charset="-127"/>
              </a:rPr>
              <a:t>‘</a:t>
            </a:r>
            <a:r>
              <a:rPr lang="ko-KR" altLang="en-US" sz="8000" dirty="0" smtClean="0">
                <a:solidFill>
                  <a:schemeClr val="accent4"/>
                </a:solidFill>
                <a:latin typeface="아리따-돋움(TTF)-SemiBold" pitchFamily="18" charset="-127"/>
                <a:ea typeface="아리따-돋움(TTF)-SemiBold" pitchFamily="18" charset="-127"/>
              </a:rPr>
              <a:t>부동산</a:t>
            </a:r>
            <a:r>
              <a:rPr lang="en-US" altLang="ko-KR" sz="8000" dirty="0" smtClean="0">
                <a:solidFill>
                  <a:srgbClr val="525252"/>
                </a:solidFill>
                <a:latin typeface="아리따-돋움(TTF)-SemiBold" pitchFamily="18" charset="-127"/>
                <a:ea typeface="아리따-돋움(TTF)-SemiBold" pitchFamily="18" charset="-127"/>
              </a:rPr>
              <a:t>’</a:t>
            </a:r>
            <a:endParaRPr lang="ko-KR" altLang="en-US" sz="80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3529" y="2423850"/>
            <a:ext cx="664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투자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6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2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8881" y="351819"/>
            <a:ext cx="1614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002 </a:t>
            </a:r>
            <a:r>
              <a:rPr lang="ko-KR" altLang="en-US" sz="16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거품의 본격</a:t>
            </a:r>
            <a:r>
              <a:rPr lang="ko-KR" altLang="en-US" sz="1600" spc="-150" dirty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8881" y="581361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거품의 본격화</a:t>
            </a:r>
            <a:endParaRPr lang="ko-KR" altLang="en-US" sz="2800" dirty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6009" y="1096231"/>
            <a:ext cx="47199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>
                <a:solidFill>
                  <a:schemeClr val="accent1"/>
                </a:solidFill>
                <a:latin typeface="아리따-돋움(TTF)-SemiBold" pitchFamily="18" charset="-127"/>
                <a:ea typeface="아리따-돋움(TTF)-SemiBold" pitchFamily="18" charset="-127"/>
              </a:rPr>
              <a:t>“</a:t>
            </a:r>
            <a:r>
              <a:rPr lang="ko-KR" altLang="en-US" sz="6600" dirty="0" smtClean="0">
                <a:solidFill>
                  <a:schemeClr val="accent1"/>
                </a:solidFill>
                <a:latin typeface="아리따-돋움(TTF)-SemiBold" pitchFamily="18" charset="-127"/>
                <a:ea typeface="아리따-돋움(TTF)-SemiBold" pitchFamily="18" charset="-127"/>
              </a:rPr>
              <a:t>내 집 마련</a:t>
            </a:r>
            <a:r>
              <a:rPr lang="en-US" altLang="ko-KR" sz="6600" dirty="0" smtClean="0">
                <a:solidFill>
                  <a:schemeClr val="accent1"/>
                </a:solidFill>
                <a:latin typeface="아리따-돋움(TTF)-SemiBold" pitchFamily="18" charset="-127"/>
                <a:ea typeface="아리따-돋움(TTF)-SemiBold" pitchFamily="18" charset="-127"/>
              </a:rPr>
              <a:t>”</a:t>
            </a:r>
            <a:endParaRPr lang="ko-KR" altLang="en-US" sz="6600" dirty="0">
              <a:solidFill>
                <a:schemeClr val="accent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46446" y="2242327"/>
            <a:ext cx="729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아리따-돋움(TTF)-SemiBold" pitchFamily="18" charset="-127"/>
                <a:ea typeface="아리따-돋움(TTF)-SemiBold" pitchFamily="18" charset="-127"/>
              </a:rPr>
              <a:t>“</a:t>
            </a:r>
            <a:r>
              <a:rPr lang="ko-KR" altLang="en-US" sz="3600" dirty="0" smtClean="0">
                <a:latin typeface="아리따-돋움(TTF)-SemiBold" pitchFamily="18" charset="-127"/>
                <a:ea typeface="아리따-돋움(TTF)-SemiBold" pitchFamily="18" charset="-127"/>
              </a:rPr>
              <a:t>서민들도 부동산으로 돈을 벌 수 있다</a:t>
            </a:r>
            <a:r>
              <a:rPr lang="en-US" altLang="ko-KR" sz="3600" dirty="0" smtClean="0">
                <a:latin typeface="아리따-돋움(TTF)-SemiBold" pitchFamily="18" charset="-127"/>
                <a:ea typeface="아리따-돋움(TTF)-SemiBold" pitchFamily="18" charset="-127"/>
              </a:rPr>
              <a:t>”</a:t>
            </a:r>
            <a:endParaRPr lang="ko-KR" altLang="en-US" sz="36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36933" y="2759898"/>
            <a:ext cx="7118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아리따-돋움(TTF)-SemiBold" pitchFamily="18" charset="-127"/>
                <a:ea typeface="아리따-돋움(TTF)-SemiBold" pitchFamily="18" charset="-127"/>
              </a:rPr>
              <a:t>“</a:t>
            </a:r>
            <a:r>
              <a:rPr lang="ko-KR" altLang="en-US" sz="3600" dirty="0" smtClean="0">
                <a:latin typeface="아리따-돋움(TTF)-SemiBold" pitchFamily="18" charset="-127"/>
                <a:ea typeface="아리따-돋움(TTF)-SemiBold" pitchFamily="18" charset="-127"/>
              </a:rPr>
              <a:t>부동산 가격은 영원히 치솟을 것이다</a:t>
            </a:r>
            <a:r>
              <a:rPr lang="en-US" altLang="ko-KR" sz="3600" dirty="0" smtClean="0">
                <a:latin typeface="아리따-돋움(TTF)-SemiBold" pitchFamily="18" charset="-127"/>
                <a:ea typeface="아리따-돋움(TTF)-SemiBold" pitchFamily="18" charset="-127"/>
              </a:rPr>
              <a:t>”</a:t>
            </a:r>
            <a:endParaRPr lang="ko-KR" altLang="en-US" sz="36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17767" y="3556339"/>
            <a:ext cx="9382697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8000" dirty="0" smtClean="0">
                <a:solidFill>
                  <a:schemeClr val="accent4"/>
                </a:solidFill>
                <a:latin typeface="아리따-돋움(TTF)-SemiBold" pitchFamily="18" charset="-127"/>
                <a:ea typeface="아리따-돋움(TTF)-SemiBold" pitchFamily="18" charset="-127"/>
              </a:rPr>
              <a:t>[</a:t>
            </a:r>
            <a:r>
              <a:rPr lang="ko-KR" altLang="en-US" sz="8000" dirty="0" smtClean="0">
                <a:solidFill>
                  <a:schemeClr val="accent4"/>
                </a:solidFill>
                <a:latin typeface="아리따-돋움(TTF)-SemiBold" pitchFamily="18" charset="-127"/>
                <a:ea typeface="아리따-돋움(TTF)-SemiBold" pitchFamily="18" charset="-127"/>
              </a:rPr>
              <a:t>부동산 불패신화</a:t>
            </a:r>
            <a:r>
              <a:rPr lang="en-US" altLang="ko-KR" sz="8000" dirty="0" smtClean="0">
                <a:solidFill>
                  <a:schemeClr val="accent4"/>
                </a:solidFill>
                <a:latin typeface="아리따-돋움(TTF)-SemiBold" pitchFamily="18" charset="-127"/>
                <a:ea typeface="아리따-돋움(TTF)-SemiBold" pitchFamily="18" charset="-127"/>
              </a:rPr>
              <a:t>]</a:t>
            </a:r>
            <a:endParaRPr lang="en-US" altLang="ko-KR" sz="8000" dirty="0">
              <a:solidFill>
                <a:srgbClr val="52525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endParaRPr lang="en-US" altLang="ko-KR" sz="1200" dirty="0" smtClean="0">
              <a:solidFill>
                <a:srgbClr val="52525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en-US" altLang="ko-KR" sz="5400" dirty="0" smtClean="0">
                <a:solidFill>
                  <a:srgbClr val="525252"/>
                </a:solidFill>
                <a:latin typeface="아리따-돋움(TTF)-SemiBold" pitchFamily="18" charset="-127"/>
                <a:ea typeface="아리따-돋움(TTF)-SemiBold" pitchFamily="18" charset="-127"/>
              </a:rPr>
              <a:t>: </a:t>
            </a:r>
            <a:r>
              <a:rPr lang="ko-KR" altLang="en-US" sz="5400" dirty="0" smtClean="0">
                <a:solidFill>
                  <a:srgbClr val="525252"/>
                </a:solidFill>
                <a:latin typeface="아리따-돋움(TTF)-SemiBold" pitchFamily="18" charset="-127"/>
                <a:ea typeface="아리따-돋움(TTF)-SemiBold" pitchFamily="18" charset="-127"/>
              </a:rPr>
              <a:t>부동산은 절대 무너지지 않는다</a:t>
            </a:r>
            <a:endParaRPr lang="ko-KR" altLang="en-US" sz="54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70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2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8881" y="351819"/>
            <a:ext cx="1443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002 </a:t>
            </a:r>
            <a:r>
              <a:rPr lang="ko-KR" altLang="en-US" sz="16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거품의 절</a:t>
            </a:r>
            <a:r>
              <a:rPr lang="ko-KR" altLang="en-US" sz="1600" spc="-150" dirty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정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8881" y="581361"/>
            <a:ext cx="188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거품의 절정</a:t>
            </a:r>
            <a:endParaRPr lang="ko-KR" altLang="en-US" sz="2800" dirty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1547" y="1343729"/>
            <a:ext cx="128674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4800" dirty="0" smtClean="0">
                <a:latin typeface="아리따-돋움(TTF)-SemiBold" pitchFamily="18" charset="-127"/>
                <a:ea typeface="아리따-돋움(TTF)-SemiBold" pitchFamily="18" charset="-127"/>
              </a:rPr>
              <a:t>수요</a:t>
            </a:r>
            <a:endParaRPr lang="ko-KR" altLang="en-US" sz="48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4560" y="1343729"/>
            <a:ext cx="142487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4800" dirty="0" smtClean="0">
                <a:latin typeface="아리따-돋움(TTF)-SemiBold" pitchFamily="18" charset="-127"/>
                <a:ea typeface="아리따-돋움(TTF)-SemiBold" pitchFamily="18" charset="-127"/>
              </a:rPr>
              <a:t>가격</a:t>
            </a:r>
            <a:endParaRPr lang="ko-KR" altLang="en-US" sz="48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2" name="아래쪽 화살표 11"/>
          <p:cNvSpPr/>
          <p:nvPr/>
        </p:nvSpPr>
        <p:spPr>
          <a:xfrm rot="10800000">
            <a:off x="6354964" y="1386192"/>
            <a:ext cx="542925" cy="746071"/>
          </a:xfrm>
          <a:prstGeom prst="downArrow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4"/>
              </a:solidFill>
            </a:endParaRPr>
          </a:p>
        </p:txBody>
      </p:sp>
      <p:sp>
        <p:nvSpPr>
          <p:cNvPr id="13" name="아래쪽 화살표 12"/>
          <p:cNvSpPr/>
          <p:nvPr/>
        </p:nvSpPr>
        <p:spPr>
          <a:xfrm rot="10800000">
            <a:off x="9296106" y="1377848"/>
            <a:ext cx="542925" cy="762759"/>
          </a:xfrm>
          <a:prstGeom prst="downArrow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195490" y="1343729"/>
            <a:ext cx="189938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4800" dirty="0" smtClean="0">
                <a:solidFill>
                  <a:schemeClr val="accent2"/>
                </a:solidFill>
                <a:latin typeface="아리따-돋움(TTF)-SemiBold" pitchFamily="18" charset="-127"/>
                <a:ea typeface="아리따-돋움(TTF)-SemiBold" pitchFamily="18" charset="-127"/>
              </a:rPr>
              <a:t>부동산</a:t>
            </a:r>
            <a:endParaRPr lang="ko-KR" altLang="en-US" sz="4800" dirty="0">
              <a:solidFill>
                <a:schemeClr val="accent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917" r="-1065"/>
          <a:stretch/>
        </p:blipFill>
        <p:spPr>
          <a:xfrm>
            <a:off x="2195491" y="2457450"/>
            <a:ext cx="7901010" cy="3651022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V="1">
            <a:off x="3410964" y="2638425"/>
            <a:ext cx="5981406" cy="2924175"/>
          </a:xfrm>
          <a:prstGeom prst="straightConnector1">
            <a:avLst/>
          </a:prstGeom>
          <a:ln w="127000">
            <a:tailEnd type="arrow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352" y="2285885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 dirty="0" smtClean="0">
                <a:solidFill>
                  <a:schemeClr val="tx2"/>
                </a:solidFill>
              </a:rPr>
              <a:t>003</a:t>
            </a:r>
            <a:endParaRPr lang="ko-KR" altLang="en-US" sz="72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350" y="3549402"/>
            <a:ext cx="5530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거품의 붕괴</a:t>
            </a:r>
            <a:endParaRPr lang="ko-KR" altLang="en-US" sz="5400" spc="-150" dirty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489352" y="3392488"/>
            <a:ext cx="69747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75153" y="3090072"/>
            <a:ext cx="22140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/>
              <a:t>Lorem Ipsum is simply dummy text</a:t>
            </a:r>
            <a:endParaRPr lang="ko-KR" altLang="en-US" sz="1050" dirty="0"/>
          </a:p>
        </p:txBody>
      </p:sp>
      <p:sp>
        <p:nvSpPr>
          <p:cNvPr id="2" name="타원 1"/>
          <p:cNvSpPr/>
          <p:nvPr/>
        </p:nvSpPr>
        <p:spPr>
          <a:xfrm>
            <a:off x="7081379" y="2696306"/>
            <a:ext cx="3919088" cy="3552851"/>
          </a:xfrm>
          <a:prstGeom prst="ellipse">
            <a:avLst/>
          </a:prstGeom>
          <a:solidFill>
            <a:srgbClr val="1097D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8859948" y="962025"/>
            <a:ext cx="2876550" cy="2587377"/>
          </a:xfrm>
          <a:prstGeom prst="ellipse">
            <a:avLst/>
          </a:prstGeom>
          <a:solidFill>
            <a:srgbClr val="1097D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2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2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8881" y="351819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003 </a:t>
            </a:r>
            <a:r>
              <a:rPr lang="ko-KR" altLang="en-US" sz="16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거품의 붕괴</a:t>
            </a:r>
            <a:endParaRPr lang="ko-KR" altLang="en-US" sz="1600" spc="-150" dirty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8881" y="581361"/>
            <a:ext cx="2627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 붕괴의 조짐</a:t>
            </a:r>
            <a:endParaRPr lang="ko-KR" altLang="en-US" sz="2800" dirty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4294" y="1104581"/>
            <a:ext cx="8559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latin typeface="아리따-돋움(TTF)-SemiBold" pitchFamily="18" charset="-127"/>
                <a:ea typeface="아리따-돋움(TTF)-SemiBold" pitchFamily="18" charset="-127"/>
              </a:rPr>
              <a:t>정부와 언론 </a:t>
            </a:r>
            <a:r>
              <a:rPr lang="en-US" altLang="ko-KR" sz="4000" dirty="0" smtClean="0">
                <a:solidFill>
                  <a:schemeClr val="accent2"/>
                </a:solidFill>
                <a:latin typeface="아리따-돋움(TTF)-SemiBold" pitchFamily="18" charset="-127"/>
                <a:ea typeface="아리따-돋움(TTF)-SemiBold" pitchFamily="18" charset="-127"/>
              </a:rPr>
              <a:t>“</a:t>
            </a:r>
            <a:r>
              <a:rPr lang="ko-KR" altLang="en-US" sz="4000" dirty="0" smtClean="0">
                <a:solidFill>
                  <a:schemeClr val="accent2"/>
                </a:solidFill>
                <a:latin typeface="아리따-돋움(TTF)-SemiBold" pitchFamily="18" charset="-127"/>
                <a:ea typeface="아리따-돋움(TTF)-SemiBold" pitchFamily="18" charset="-127"/>
              </a:rPr>
              <a:t>정상적 가격</a:t>
            </a:r>
            <a:r>
              <a:rPr lang="en-US" altLang="ko-KR" sz="4000" dirty="0" smtClean="0">
                <a:solidFill>
                  <a:schemeClr val="accent2"/>
                </a:solidFill>
                <a:latin typeface="아리따-돋움(TTF)-SemiBold" pitchFamily="18" charset="-127"/>
                <a:ea typeface="아리따-돋움(TTF)-SemiBold" pitchFamily="18" charset="-127"/>
              </a:rPr>
              <a:t>, </a:t>
            </a:r>
            <a:r>
              <a:rPr lang="ko-KR" altLang="en-US" sz="4000" dirty="0" smtClean="0">
                <a:solidFill>
                  <a:schemeClr val="accent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 아니야</a:t>
            </a:r>
            <a:r>
              <a:rPr lang="en-US" altLang="ko-KR" sz="4000" dirty="0" smtClean="0">
                <a:solidFill>
                  <a:schemeClr val="accent2"/>
                </a:solidFill>
                <a:latin typeface="아리따-돋움(TTF)-SemiBold" pitchFamily="18" charset="-127"/>
                <a:ea typeface="아리따-돋움(TTF)-SemiBold" pitchFamily="18" charset="-127"/>
              </a:rPr>
              <a:t>”</a:t>
            </a:r>
            <a:endParaRPr lang="ko-KR" altLang="en-US" sz="4000" dirty="0">
              <a:solidFill>
                <a:schemeClr val="accent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3218" y="1745339"/>
            <a:ext cx="5565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800" dirty="0" smtClean="0">
                <a:latin typeface="아리따-돋움(TTF)-SemiBold" pitchFamily="18" charset="-127"/>
                <a:ea typeface="아리따-돋움(TTF)-SemiBold" pitchFamily="18" charset="-127"/>
              </a:rPr>
              <a:t>정부의 계속적인 </a:t>
            </a:r>
            <a:r>
              <a:rPr lang="ko-KR" altLang="en-US" sz="4000" dirty="0" smtClean="0">
                <a:solidFill>
                  <a:schemeClr val="accent4"/>
                </a:solidFill>
                <a:latin typeface="아리따-돋움(TTF)-SemiBold" pitchFamily="18" charset="-127"/>
                <a:ea typeface="아리따-돋움(TTF)-SemiBold" pitchFamily="18" charset="-127"/>
              </a:rPr>
              <a:t>금리인하</a:t>
            </a:r>
            <a:endParaRPr lang="en-US" altLang="ko-KR" sz="4000" dirty="0" smtClean="0">
              <a:solidFill>
                <a:schemeClr val="accent4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en-US" altLang="ko-KR" sz="3200" dirty="0" smtClean="0">
                <a:latin typeface="아리따-돋움(TTF)-SemiBold" pitchFamily="18" charset="-127"/>
                <a:ea typeface="아리따-돋움(TTF)-SemiBold" pitchFamily="18" charset="-127"/>
              </a:rPr>
              <a:t>‘</a:t>
            </a:r>
            <a:r>
              <a:rPr lang="ko-KR" altLang="en-US" sz="3200" dirty="0" smtClean="0">
                <a:latin typeface="아리따-돋움(TTF)-SemiBold" pitchFamily="18" charset="-127"/>
                <a:ea typeface="아리따-돋움(TTF)-SemiBold" pitchFamily="18" charset="-127"/>
              </a:rPr>
              <a:t>이럴 때 집 안 사는 사람이 바보</a:t>
            </a:r>
            <a:r>
              <a:rPr lang="en-US" altLang="ko-KR" sz="3200" dirty="0" smtClean="0">
                <a:latin typeface="아리따-돋움(TTF)-SemiBold" pitchFamily="18" charset="-127"/>
                <a:ea typeface="아리따-돋움(TTF)-SemiBold" pitchFamily="18" charset="-127"/>
              </a:rPr>
              <a:t>’</a:t>
            </a:r>
            <a:endParaRPr lang="ko-KR" altLang="en-US" sz="32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499" y="2948346"/>
            <a:ext cx="6476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800" dirty="0" smtClean="0">
                <a:latin typeface="아리따-돋움(TTF)-SemiBold" pitchFamily="18" charset="-127"/>
                <a:ea typeface="아리따-돋움(TTF)-SemiBold" pitchFamily="18" charset="-127"/>
              </a:rPr>
              <a:t>건설업체의</a:t>
            </a:r>
            <a:r>
              <a:rPr lang="ko-KR" altLang="en-US" sz="4000" dirty="0" smtClean="0"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ko-KR" altLang="en-US" sz="4000" dirty="0" smtClean="0">
                <a:solidFill>
                  <a:schemeClr val="accent4"/>
                </a:solidFill>
                <a:latin typeface="아리따-돋움(TTF)-SemiBold" pitchFamily="18" charset="-127"/>
                <a:ea typeface="아리따-돋움(TTF)-SemiBold" pitchFamily="18" charset="-127"/>
              </a:rPr>
              <a:t>분양가격 부풀리기</a:t>
            </a:r>
            <a:endParaRPr lang="en-US" altLang="ko-KR" sz="4000" dirty="0" smtClean="0">
              <a:solidFill>
                <a:schemeClr val="accent4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en-US" altLang="ko-KR" sz="3200" dirty="0" smtClean="0">
                <a:latin typeface="아리따-돋움(TTF)-SemiBold" pitchFamily="18" charset="-127"/>
                <a:ea typeface="아리따-돋움(TTF)-SemiBold" pitchFamily="18" charset="-127"/>
              </a:rPr>
              <a:t>‘</a:t>
            </a:r>
            <a:r>
              <a:rPr lang="ko-KR" altLang="en-US" sz="3200" dirty="0" smtClean="0">
                <a:latin typeface="아리따-돋움(TTF)-SemiBold" pitchFamily="18" charset="-127"/>
                <a:ea typeface="아리따-돋움(TTF)-SemiBold" pitchFamily="18" charset="-127"/>
              </a:rPr>
              <a:t>지금 안 사면 더 오를지도 몰라</a:t>
            </a:r>
            <a:r>
              <a:rPr lang="en-US" altLang="ko-KR" sz="3200" dirty="0" smtClean="0">
                <a:latin typeface="아리따-돋움(TTF)-SemiBold" pitchFamily="18" charset="-127"/>
                <a:ea typeface="아리따-돋움(TTF)-SemiBold" pitchFamily="18" charset="-127"/>
              </a:rPr>
              <a:t>’</a:t>
            </a:r>
            <a:endParaRPr lang="ko-KR" altLang="en-US" sz="32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7944" y="4984253"/>
            <a:ext cx="11496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latin typeface="아리따-돋움(TTF)-SemiBold" pitchFamily="18" charset="-127"/>
                <a:ea typeface="아리따-돋움(TTF)-SemiBold" pitchFamily="18" charset="-127"/>
              </a:rPr>
              <a:t>비정상적으로 높은 가격에도 이루어지는 거래</a:t>
            </a:r>
            <a:endParaRPr lang="en-US" altLang="ko-KR" sz="4800" dirty="0" smtClean="0"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en-US" altLang="ko-KR" sz="3200" dirty="0" smtClean="0">
                <a:latin typeface="아리따-돋움(TTF)-SemiBold" pitchFamily="18" charset="-127"/>
                <a:ea typeface="아리따-돋움(TTF)-SemiBold" pitchFamily="18" charset="-127"/>
              </a:rPr>
              <a:t>‘</a:t>
            </a:r>
            <a:r>
              <a:rPr lang="ko-KR" altLang="en-US" sz="3200" dirty="0" smtClean="0">
                <a:latin typeface="아리따-돋움(TTF)-SemiBold" pitchFamily="18" charset="-127"/>
                <a:ea typeface="아리따-돋움(TTF)-SemiBold" pitchFamily="18" charset="-127"/>
              </a:rPr>
              <a:t>더 높은 가격에 팔 수 </a:t>
            </a:r>
            <a:r>
              <a:rPr lang="ko-KR" altLang="en-US" sz="3200" dirty="0" err="1" smtClean="0">
                <a:latin typeface="아리따-돋움(TTF)-SemiBold" pitchFamily="18" charset="-127"/>
                <a:ea typeface="아리따-돋움(TTF)-SemiBold" pitchFamily="18" charset="-127"/>
              </a:rPr>
              <a:t>있을거야</a:t>
            </a:r>
            <a:r>
              <a:rPr lang="en-US" altLang="ko-KR" sz="3200" dirty="0" smtClean="0">
                <a:latin typeface="아리따-돋움(TTF)-SemiBold" pitchFamily="18" charset="-127"/>
                <a:ea typeface="아리따-돋움(TTF)-SemiBold" pitchFamily="18" charset="-127"/>
              </a:rPr>
              <a:t>’</a:t>
            </a:r>
            <a:endParaRPr lang="ko-KR" altLang="en-US" sz="32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2" name="아래쪽 화살표 1"/>
          <p:cNvSpPr/>
          <p:nvPr/>
        </p:nvSpPr>
        <p:spPr>
          <a:xfrm>
            <a:off x="5381625" y="4231957"/>
            <a:ext cx="1428750" cy="628471"/>
          </a:xfrm>
          <a:prstGeom prst="downArrow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366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3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8881" y="351819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003 </a:t>
            </a:r>
            <a:r>
              <a:rPr lang="ko-KR" altLang="en-US" sz="16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거품의 붕괴</a:t>
            </a:r>
            <a:endParaRPr lang="ko-KR" altLang="en-US" sz="1600" spc="-150" dirty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8881" y="581361"/>
            <a:ext cx="2632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 붕괴의 시작</a:t>
            </a:r>
            <a:endParaRPr lang="ko-KR" altLang="en-US" sz="2800" dirty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7244" y="839354"/>
            <a:ext cx="2117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latin typeface="아리따-돋움(TTF)-SemiBold" pitchFamily="18" charset="-127"/>
                <a:ea typeface="아리따-돋움(TTF)-SemiBold" pitchFamily="18" charset="-127"/>
              </a:rPr>
              <a:t>1990</a:t>
            </a:r>
            <a:r>
              <a:rPr lang="ko-KR" altLang="en-US" sz="4400" dirty="0" smtClean="0">
                <a:latin typeface="아리따-돋움(TTF)-SemiBold" pitchFamily="18" charset="-127"/>
                <a:ea typeface="아리따-돋움(TTF)-SemiBold" pitchFamily="18" charset="-127"/>
              </a:rPr>
              <a:t>년</a:t>
            </a:r>
            <a:endParaRPr lang="ko-KR" altLang="en-US" sz="44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6313" y="1608795"/>
            <a:ext cx="8559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latin typeface="아리따-돋움(TTF)-SemiBold" pitchFamily="18" charset="-127"/>
                <a:ea typeface="아리따-돋움(TTF)-SemiBold" pitchFamily="18" charset="-127"/>
              </a:rPr>
              <a:t>5</a:t>
            </a:r>
            <a:r>
              <a:rPr lang="ko-KR" altLang="en-US" sz="4000" dirty="0" err="1" smtClean="0">
                <a:latin typeface="아리따-돋움(TTF)-SemiBold" pitchFamily="18" charset="-127"/>
                <a:ea typeface="아리따-돋움(TTF)-SemiBold" pitchFamily="18" charset="-127"/>
              </a:rPr>
              <a:t>년만에</a:t>
            </a:r>
            <a:r>
              <a:rPr lang="ko-KR" altLang="en-US" sz="4000" dirty="0" smtClean="0"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en-US" altLang="ko-KR" sz="4000" dirty="0" smtClean="0">
                <a:solidFill>
                  <a:schemeClr val="accent2"/>
                </a:solidFill>
                <a:latin typeface="아리따-돋움(TTF)-SemiBold" pitchFamily="18" charset="-127"/>
                <a:ea typeface="아리따-돋움(TTF)-SemiBold" pitchFamily="18" charset="-127"/>
              </a:rPr>
              <a:t>4</a:t>
            </a:r>
            <a:r>
              <a:rPr lang="ko-KR" altLang="en-US" sz="4000" dirty="0" smtClean="0">
                <a:solidFill>
                  <a:schemeClr val="accent2"/>
                </a:solidFill>
                <a:latin typeface="아리따-돋움(TTF)-SemiBold" pitchFamily="18" charset="-127"/>
                <a:ea typeface="아리따-돋움(TTF)-SemiBold" pitchFamily="18" charset="-127"/>
              </a:rPr>
              <a:t>배</a:t>
            </a:r>
            <a:r>
              <a:rPr lang="ko-KR" altLang="en-US" sz="4000" dirty="0" smtClean="0">
                <a:latin typeface="아리따-돋움(TTF)-SemiBold" pitchFamily="18" charset="-127"/>
                <a:ea typeface="아리따-돋움(TTF)-SemiBold" pitchFamily="18" charset="-127"/>
              </a:rPr>
              <a:t>나 오른 부동산 가격</a:t>
            </a:r>
            <a:endParaRPr lang="ko-KR" altLang="en-US" sz="40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1871" y="3321571"/>
            <a:ext cx="84882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아리따-돋움(TTF)-SemiBold" pitchFamily="18" charset="-127"/>
                <a:ea typeface="아리따-돋움(TTF)-SemiBold" pitchFamily="18" charset="-127"/>
              </a:rPr>
              <a:t>그러나 </a:t>
            </a:r>
            <a:r>
              <a:rPr lang="en-US" altLang="ko-KR" sz="4000" dirty="0" smtClean="0">
                <a:latin typeface="아리따-돋움(TTF)-SemiBold" pitchFamily="18" charset="-127"/>
                <a:ea typeface="아리따-돋움(TTF)-SemiBold" pitchFamily="18" charset="-127"/>
              </a:rPr>
              <a:t>, </a:t>
            </a:r>
            <a:r>
              <a:rPr lang="ko-KR" altLang="en-US" sz="4000" dirty="0" smtClean="0">
                <a:latin typeface="아리따-돋움(TTF)-SemiBold" pitchFamily="18" charset="-127"/>
                <a:ea typeface="아리따-돋움(TTF)-SemiBold" pitchFamily="18" charset="-127"/>
              </a:rPr>
              <a:t>뚝 끊겨버리는 거래</a:t>
            </a:r>
            <a:endParaRPr lang="en-US" altLang="ko-KR" sz="4000" dirty="0"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sz="4000" dirty="0" smtClean="0">
                <a:latin typeface="아리따-돋움(TTF)-SemiBold" pitchFamily="18" charset="-127"/>
                <a:ea typeface="아리따-돋움(TTF)-SemiBold" pitchFamily="18" charset="-127"/>
              </a:rPr>
              <a:t>너무 </a:t>
            </a:r>
            <a:r>
              <a:rPr lang="ko-KR" altLang="en-US" sz="4000" dirty="0" err="1" smtClean="0">
                <a:latin typeface="아리따-돋움(TTF)-SemiBold" pitchFamily="18" charset="-127"/>
                <a:ea typeface="아리따-돋움(TTF)-SemiBold" pitchFamily="18" charset="-127"/>
              </a:rPr>
              <a:t>높은가격에</a:t>
            </a:r>
            <a:r>
              <a:rPr lang="ko-KR" altLang="en-US" sz="4000" dirty="0" smtClean="0">
                <a:latin typeface="아리따-돋움(TTF)-SemiBold" pitchFamily="18" charset="-127"/>
                <a:ea typeface="아리따-돋움(TTF)-SemiBold" pitchFamily="18" charset="-127"/>
              </a:rPr>
              <a:t> 나타나지 않는 구매자</a:t>
            </a:r>
            <a:endParaRPr lang="en-US" altLang="ko-KR" sz="4000" dirty="0" smtClean="0"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sz="4000" dirty="0">
                <a:latin typeface="아리따-돋움(TTF)-SemiBold" pitchFamily="18" charset="-127"/>
                <a:ea typeface="아리따-돋움(TTF)-SemiBold" pitchFamily="18" charset="-127"/>
              </a:rPr>
              <a:t>거품의 </a:t>
            </a:r>
            <a:r>
              <a:rPr lang="ko-KR" altLang="en-US" sz="4000" dirty="0" err="1">
                <a:latin typeface="아리따-돋움(TTF)-SemiBold" pitchFamily="18" charset="-127"/>
                <a:ea typeface="아리따-돋움(TTF)-SemiBold" pitchFamily="18" charset="-127"/>
              </a:rPr>
              <a:t>최정점</a:t>
            </a:r>
            <a:r>
              <a:rPr lang="ko-KR" altLang="en-US" sz="4000" dirty="0"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en-US" altLang="ko-KR" sz="4000" dirty="0">
                <a:latin typeface="아리따-돋움(TTF)-SemiBold" pitchFamily="18" charset="-127"/>
                <a:ea typeface="아리따-돋움(TTF)-SemiBold" pitchFamily="18" charset="-127"/>
              </a:rPr>
              <a:t>,</a:t>
            </a:r>
            <a:r>
              <a:rPr lang="ko-KR" altLang="en-US" sz="4000" dirty="0" err="1">
                <a:latin typeface="아리따-돋움(TTF)-SemiBold" pitchFamily="18" charset="-127"/>
                <a:ea typeface="아리따-돋움(TTF)-SemiBold" pitchFamily="18" charset="-127"/>
              </a:rPr>
              <a:t>최정점의</a:t>
            </a:r>
            <a:r>
              <a:rPr lang="ko-KR" altLang="en-US" sz="4000" dirty="0">
                <a:latin typeface="아리따-돋움(TTF)-SemiBold" pitchFamily="18" charset="-127"/>
                <a:ea typeface="아리따-돋움(TTF)-SemiBold" pitchFamily="18" charset="-127"/>
              </a:rPr>
              <a:t> 다음단계</a:t>
            </a:r>
            <a:endParaRPr lang="en-US" altLang="ko-KR" sz="4000" dirty="0"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endParaRPr lang="ko-KR" altLang="en-US" sz="40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3216" y="2305908"/>
            <a:ext cx="5565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smtClean="0">
                <a:solidFill>
                  <a:schemeClr val="accent4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거품의 </a:t>
            </a:r>
            <a:r>
              <a:rPr lang="ko-KR" altLang="en-US" sz="6000" dirty="0" err="1" smtClean="0">
                <a:solidFill>
                  <a:schemeClr val="accent4"/>
                </a:solidFill>
                <a:latin typeface="아리따-돋움(TTF)-SemiBold" pitchFamily="18" charset="-127"/>
                <a:ea typeface="아리따-돋움(TTF)-SemiBold" pitchFamily="18" charset="-127"/>
              </a:rPr>
              <a:t>최정점</a:t>
            </a:r>
            <a:endParaRPr lang="ko-KR" altLang="en-US" sz="6000" dirty="0">
              <a:solidFill>
                <a:schemeClr val="accent4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2734" y="5275951"/>
            <a:ext cx="6486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dirty="0" smtClean="0">
                <a:solidFill>
                  <a:schemeClr val="accent1"/>
                </a:solidFill>
                <a:latin typeface="아리따-돋움(TTF)-SemiBold" pitchFamily="18" charset="-127"/>
                <a:ea typeface="아리따-돋움(TTF)-SemiBold" pitchFamily="18" charset="-127"/>
              </a:rPr>
              <a:t>“</a:t>
            </a:r>
            <a:r>
              <a:rPr lang="ko-KR" altLang="en-US" sz="7200" dirty="0" smtClean="0">
                <a:solidFill>
                  <a:schemeClr val="accent1"/>
                </a:solidFill>
                <a:latin typeface="아리따-돋움(TTF)-SemiBold" pitchFamily="18" charset="-127"/>
                <a:ea typeface="아리따-돋움(TTF)-SemiBold" pitchFamily="18" charset="-127"/>
              </a:rPr>
              <a:t>붕괴</a:t>
            </a:r>
            <a:r>
              <a:rPr lang="en-US" altLang="ko-KR" sz="7200" dirty="0" smtClean="0">
                <a:solidFill>
                  <a:schemeClr val="accent1"/>
                </a:solidFill>
                <a:latin typeface="아리따-돋움(TTF)-SemiBold" pitchFamily="18" charset="-127"/>
                <a:ea typeface="아리따-돋움(TTF)-SemiBold" pitchFamily="18" charset="-127"/>
              </a:rPr>
              <a:t>”</a:t>
            </a:r>
            <a:endParaRPr lang="ko-KR" altLang="en-US" sz="7200" dirty="0">
              <a:solidFill>
                <a:schemeClr val="accent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469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3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8881" y="351819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003 </a:t>
            </a:r>
            <a:r>
              <a:rPr lang="ko-KR" altLang="en-US" sz="16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거품의 붕괴</a:t>
            </a:r>
            <a:endParaRPr lang="ko-KR" altLang="en-US" sz="1600" spc="-150" dirty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8881" y="581361"/>
            <a:ext cx="2632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 붕괴의 시작</a:t>
            </a:r>
            <a:endParaRPr lang="ko-KR" altLang="en-US" sz="2800" dirty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0" y="1221723"/>
            <a:ext cx="11906921" cy="5150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1737" y="581361"/>
            <a:ext cx="191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아리따-돋움(TTF)-SemiBold" pitchFamily="18" charset="-127"/>
                <a:ea typeface="아리따-돋움(TTF)-SemiBold" pitchFamily="18" charset="-127"/>
              </a:rPr>
              <a:t>1990</a:t>
            </a:r>
            <a:r>
              <a:rPr lang="ko-KR" altLang="en-US" sz="4000" dirty="0" smtClean="0">
                <a:latin typeface="아리따-돋움(TTF)-SemiBold" pitchFamily="18" charset="-127"/>
                <a:ea typeface="아리따-돋움(TTF)-SemiBold" pitchFamily="18" charset="-127"/>
              </a:rPr>
              <a:t>년</a:t>
            </a:r>
            <a:endParaRPr lang="ko-KR" altLang="en-US" sz="40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 rot="19048622">
            <a:off x="660012" y="3563459"/>
            <a:ext cx="5869966" cy="676275"/>
          </a:xfrm>
          <a:prstGeom prst="rightArrow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 rot="2073198">
            <a:off x="5686550" y="3244846"/>
            <a:ext cx="6609251" cy="997408"/>
          </a:xfrm>
          <a:prstGeom prst="rightArrow">
            <a:avLst/>
          </a:prstGeom>
          <a:solidFill>
            <a:srgbClr val="ED636D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6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3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8881" y="351819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003 </a:t>
            </a:r>
            <a:r>
              <a:rPr lang="ko-KR" altLang="en-US" sz="16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거품의 붕괴</a:t>
            </a:r>
            <a:endParaRPr lang="ko-KR" altLang="en-US" sz="1600" spc="-150" dirty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8881" y="581361"/>
            <a:ext cx="188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거품의 붕괴</a:t>
            </a:r>
            <a:endParaRPr lang="ko-KR" altLang="en-US" sz="2800" dirty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395" y="690373"/>
            <a:ext cx="5933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solidFill>
                  <a:schemeClr val="accent2"/>
                </a:solidFill>
                <a:latin typeface="아리따-돋움(TTF)-SemiBold" pitchFamily="18" charset="-127"/>
                <a:ea typeface="아리따-돋움(TTF)-SemiBold" pitchFamily="18" charset="-127"/>
              </a:rPr>
              <a:t>“</a:t>
            </a:r>
            <a:r>
              <a:rPr lang="ko-KR" altLang="en-US" sz="6000" dirty="0" smtClean="0">
                <a:solidFill>
                  <a:schemeClr val="accent2"/>
                </a:solidFill>
                <a:latin typeface="아리따-돋움(TTF)-SemiBold" pitchFamily="18" charset="-127"/>
                <a:ea typeface="아리따-돋움(TTF)-SemiBold" pitchFamily="18" charset="-127"/>
              </a:rPr>
              <a:t>잃어버린 </a:t>
            </a:r>
            <a:r>
              <a:rPr lang="en-US" altLang="ko-KR" sz="6000" dirty="0" smtClean="0">
                <a:solidFill>
                  <a:schemeClr val="accent2"/>
                </a:solidFill>
                <a:latin typeface="아리따-돋움(TTF)-SemiBold" pitchFamily="18" charset="-127"/>
                <a:ea typeface="아리따-돋움(TTF)-SemiBold" pitchFamily="18" charset="-127"/>
              </a:rPr>
              <a:t>10</a:t>
            </a:r>
            <a:r>
              <a:rPr lang="ko-KR" altLang="en-US" sz="6000" dirty="0" smtClean="0">
                <a:solidFill>
                  <a:schemeClr val="accent2"/>
                </a:solidFill>
                <a:latin typeface="아리따-돋움(TTF)-SemiBold" pitchFamily="18" charset="-127"/>
                <a:ea typeface="아리따-돋움(TTF)-SemiBold" pitchFamily="18" charset="-127"/>
              </a:rPr>
              <a:t>년</a:t>
            </a:r>
            <a:r>
              <a:rPr lang="en-US" altLang="ko-KR" sz="6000" dirty="0" smtClean="0">
                <a:solidFill>
                  <a:schemeClr val="accent2"/>
                </a:solidFill>
                <a:latin typeface="아리따-돋움(TTF)-SemiBold" pitchFamily="18" charset="-127"/>
                <a:ea typeface="아리따-돋움(TTF)-SemiBold" pitchFamily="18" charset="-127"/>
              </a:rPr>
              <a:t>”</a:t>
            </a:r>
            <a:endParaRPr lang="ko-KR" altLang="en-US" sz="6000" dirty="0">
              <a:solidFill>
                <a:schemeClr val="accent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4064" r="9063" b="10278"/>
          <a:stretch/>
        </p:blipFill>
        <p:spPr bwMode="auto">
          <a:xfrm>
            <a:off x="1146890" y="1933575"/>
            <a:ext cx="9898220" cy="467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9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DF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8006" y="344708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Contents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5" name="직각 삼각형 24"/>
          <p:cNvSpPr/>
          <p:nvPr/>
        </p:nvSpPr>
        <p:spPr>
          <a:xfrm flipH="1">
            <a:off x="8048846" y="0"/>
            <a:ext cx="4143153" cy="6858000"/>
          </a:xfrm>
          <a:prstGeom prst="rtTriangle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직각 삼각형 25"/>
          <p:cNvSpPr/>
          <p:nvPr/>
        </p:nvSpPr>
        <p:spPr>
          <a:xfrm flipH="1" flipV="1">
            <a:off x="8048846" y="0"/>
            <a:ext cx="4143153" cy="6821488"/>
          </a:xfrm>
          <a:prstGeom prst="rtTriangl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27" name="직선 연결선 26"/>
          <p:cNvCxnSpPr/>
          <p:nvPr/>
        </p:nvCxnSpPr>
        <p:spPr>
          <a:xfrm>
            <a:off x="338006" y="724659"/>
            <a:ext cx="13740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62662" y="1078409"/>
            <a:ext cx="5419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1. </a:t>
            </a:r>
            <a:r>
              <a:rPr lang="ko-KR" altLang="en-US" sz="5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거품발생의 서</a:t>
            </a:r>
            <a:r>
              <a:rPr lang="ko-KR" altLang="en-US" sz="5400" spc="-150" dirty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막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8450" y="2835027"/>
            <a:ext cx="6149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2. </a:t>
            </a:r>
            <a:r>
              <a:rPr lang="ko-KR" altLang="en-US" sz="5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거품의 본격화</a:t>
            </a:r>
            <a:r>
              <a:rPr lang="en-US" altLang="ko-KR" sz="5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, </a:t>
            </a:r>
            <a:r>
              <a:rPr lang="ko-KR" altLang="en-US" sz="5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절정</a:t>
            </a:r>
            <a:endParaRPr lang="ko-KR" altLang="en-US" sz="5400" spc="-150" dirty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35948" y="4535289"/>
            <a:ext cx="4136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3.</a:t>
            </a:r>
            <a:r>
              <a:rPr lang="ko-KR" altLang="en-US" sz="5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거품의 붕괴</a:t>
            </a:r>
            <a:endParaRPr lang="ko-KR" altLang="en-US" sz="5400" spc="-150" dirty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28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352" y="2285885"/>
            <a:ext cx="1709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 dirty="0">
                <a:solidFill>
                  <a:schemeClr val="tx2"/>
                </a:solidFill>
              </a:rPr>
              <a:t>001</a:t>
            </a:r>
            <a:endParaRPr lang="ko-KR" altLang="en-US" sz="72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351" y="3549402"/>
            <a:ext cx="4854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spc="-15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거품발생의 서</a:t>
            </a:r>
            <a:r>
              <a:rPr lang="ko-KR" altLang="en-US" sz="5400" spc="-150" dirty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막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489352" y="3392488"/>
            <a:ext cx="69747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75153" y="3090072"/>
            <a:ext cx="22140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/>
              <a:t>Lorem Ipsum is simply dummy text</a:t>
            </a:r>
            <a:endParaRPr lang="ko-KR" altLang="en-US" sz="1050" dirty="0"/>
          </a:p>
        </p:txBody>
      </p:sp>
      <p:sp>
        <p:nvSpPr>
          <p:cNvPr id="2" name="타원 1"/>
          <p:cNvSpPr/>
          <p:nvPr/>
        </p:nvSpPr>
        <p:spPr>
          <a:xfrm>
            <a:off x="7081379" y="2696306"/>
            <a:ext cx="3919088" cy="3552851"/>
          </a:xfrm>
          <a:prstGeom prst="ellipse">
            <a:avLst/>
          </a:prstGeom>
          <a:solidFill>
            <a:srgbClr val="1097D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8859948" y="962025"/>
            <a:ext cx="2876550" cy="2587377"/>
          </a:xfrm>
          <a:prstGeom prst="ellipse">
            <a:avLst/>
          </a:prstGeom>
          <a:solidFill>
            <a:srgbClr val="1097D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63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</a:rPr>
              <a:t>1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188881" y="351819"/>
            <a:ext cx="2674130" cy="752762"/>
            <a:chOff x="1188881" y="351819"/>
            <a:chExt cx="2674130" cy="752762"/>
          </a:xfrm>
        </p:grpSpPr>
        <p:sp>
          <p:nvSpPr>
            <p:cNvPr id="21" name="TextBox 20"/>
            <p:cNvSpPr txBox="1"/>
            <p:nvPr/>
          </p:nvSpPr>
          <p:spPr>
            <a:xfrm>
              <a:off x="1188881" y="351819"/>
              <a:ext cx="1443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/>
                <a:t>001 </a:t>
              </a:r>
              <a:r>
                <a:rPr lang="ko-KR" altLang="en-US" sz="1600" spc="-150" dirty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거품의 시작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88881" y="581361"/>
              <a:ext cx="26741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solidFill>
                    <a:schemeClr val="tx2"/>
                  </a:solidFill>
                  <a:latin typeface="아리따-돋움(TTF)-SemiBold" pitchFamily="18" charset="-127"/>
                  <a:ea typeface="아리따-돋움(TTF)-SemiBold" pitchFamily="18" charset="-127"/>
                </a:rPr>
                <a:t>거품 발생의 서막</a:t>
              </a:r>
              <a:endParaRPr lang="ko-KR" altLang="en-US" sz="2800" dirty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42914" y="664425"/>
            <a:ext cx="430617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 smtClean="0">
                <a:latin typeface="아리따-돋움(TTF)-SemiBold" pitchFamily="18" charset="-127"/>
                <a:ea typeface="아리따-돋움(TTF)-SemiBold" pitchFamily="18" charset="-127"/>
              </a:rPr>
              <a:t>1973</a:t>
            </a:r>
            <a:r>
              <a:rPr lang="ko-KR" altLang="en-US" sz="4800" dirty="0" smtClean="0">
                <a:latin typeface="아리따-돋움(TTF)-SemiBold" pitchFamily="18" charset="-127"/>
                <a:ea typeface="아리따-돋움(TTF)-SemiBold" pitchFamily="18" charset="-127"/>
              </a:rPr>
              <a:t>년</a:t>
            </a:r>
            <a:r>
              <a:rPr lang="en-US" altLang="ko-KR" sz="4800" dirty="0" smtClean="0">
                <a:latin typeface="아리따-돋움(TTF)-SemiBold" pitchFamily="18" charset="-127"/>
                <a:ea typeface="아리따-돋움(TTF)-SemiBold" pitchFamily="18" charset="-127"/>
              </a:rPr>
              <a:t>/1979</a:t>
            </a:r>
            <a:r>
              <a:rPr lang="ko-KR" altLang="en-US" sz="4800" dirty="0" smtClean="0">
                <a:latin typeface="아리따-돋움(TTF)-SemiBold" pitchFamily="18" charset="-127"/>
                <a:ea typeface="아리따-돋움(TTF)-SemiBold" pitchFamily="18" charset="-127"/>
              </a:rPr>
              <a:t>년</a:t>
            </a:r>
            <a:endParaRPr lang="en-US" altLang="ko-KR" sz="4800" dirty="0" smtClean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3369" y="1748853"/>
            <a:ext cx="400526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7200" dirty="0" smtClean="0">
                <a:solidFill>
                  <a:schemeClr val="accent4"/>
                </a:solidFill>
                <a:latin typeface="아리따-돋움(TTF)-SemiBold" pitchFamily="18" charset="-127"/>
                <a:ea typeface="아리따-돋움(TTF)-SemiBold" pitchFamily="18" charset="-127"/>
              </a:rPr>
              <a:t>“</a:t>
            </a:r>
            <a:r>
              <a:rPr lang="ko-KR" altLang="en-US" sz="7200" dirty="0" smtClean="0">
                <a:solidFill>
                  <a:schemeClr val="accent4"/>
                </a:solidFill>
                <a:latin typeface="아리따-돋움(TTF)-SemiBold" pitchFamily="18" charset="-127"/>
                <a:ea typeface="아리따-돋움(TTF)-SemiBold" pitchFamily="18" charset="-127"/>
              </a:rPr>
              <a:t>오일쇼크</a:t>
            </a:r>
            <a:r>
              <a:rPr lang="en-US" altLang="ko-KR" sz="7200" dirty="0" smtClean="0">
                <a:solidFill>
                  <a:schemeClr val="accent4"/>
                </a:solidFill>
                <a:latin typeface="아리따-돋움(TTF)-SemiBold" pitchFamily="18" charset="-127"/>
                <a:ea typeface="아리따-돋움(TTF)-SemiBold" pitchFamily="18" charset="-127"/>
              </a:rPr>
              <a:t>”</a:t>
            </a:r>
            <a:endParaRPr lang="ko-KR" altLang="en-US" sz="7200" dirty="0">
              <a:solidFill>
                <a:schemeClr val="accent4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432" y="3224198"/>
            <a:ext cx="365867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4800" dirty="0" smtClean="0">
                <a:latin typeface="아리따-돋움(TTF)-SemiBold" pitchFamily="18" charset="-127"/>
                <a:ea typeface="아리따-돋움(TTF)-SemiBold" pitchFamily="18" charset="-127"/>
              </a:rPr>
              <a:t>기름값 폭등 </a:t>
            </a:r>
            <a:endParaRPr lang="ko-KR" altLang="en-US" sz="48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9074" y="3316531"/>
            <a:ext cx="355750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dirty="0">
                <a:latin typeface="아리따-돋움(TTF)-SemiBold" pitchFamily="18" charset="-127"/>
                <a:ea typeface="아리따-돋움(TTF)-SemiBold" pitchFamily="18" charset="-127"/>
              </a:rPr>
              <a:t>1</a:t>
            </a:r>
            <a:r>
              <a:rPr lang="ko-KR" altLang="en-US" sz="3600" dirty="0">
                <a:latin typeface="아리따-돋움(TTF)-SemiBold" pitchFamily="18" charset="-127"/>
                <a:ea typeface="아리따-돋움(TTF)-SemiBold" pitchFamily="18" charset="-127"/>
              </a:rPr>
              <a:t>배럴 </a:t>
            </a:r>
            <a:r>
              <a:rPr lang="en-US" altLang="ko-KR" sz="3600" dirty="0" smtClean="0">
                <a:latin typeface="아리따-돋움(TTF)-SemiBold" pitchFamily="18" charset="-127"/>
                <a:ea typeface="아리따-돋움(TTF)-SemiBold" pitchFamily="18" charset="-127"/>
              </a:rPr>
              <a:t>- 50</a:t>
            </a:r>
            <a:r>
              <a:rPr lang="ko-KR" altLang="en-US" sz="3600" dirty="0" smtClean="0">
                <a:latin typeface="아리따-돋움(TTF)-SemiBold" pitchFamily="18" charset="-127"/>
                <a:ea typeface="아리따-돋움(TTF)-SemiBold" pitchFamily="18" charset="-127"/>
              </a:rPr>
              <a:t>센트</a:t>
            </a:r>
            <a:endParaRPr lang="ko-KR" altLang="en-US" sz="36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8600" y="3316529"/>
            <a:ext cx="350067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dirty="0" smtClean="0"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en-US" altLang="ko-KR" sz="3600" dirty="0">
                <a:latin typeface="아리따-돋움(TTF)-SemiBold" pitchFamily="18" charset="-127"/>
                <a:ea typeface="아리따-돋움(TTF)-SemiBold" pitchFamily="18" charset="-127"/>
              </a:rPr>
              <a:t>1</a:t>
            </a:r>
            <a:r>
              <a:rPr lang="ko-KR" altLang="en-US" sz="3600" dirty="0" smtClean="0">
                <a:latin typeface="아리따-돋움(TTF)-SemiBold" pitchFamily="18" charset="-127"/>
                <a:ea typeface="아리따-돋움(TTF)-SemiBold" pitchFamily="18" charset="-127"/>
              </a:rPr>
              <a:t>배럴 </a:t>
            </a:r>
            <a:r>
              <a:rPr lang="en-US" altLang="ko-KR" sz="3600" dirty="0" smtClean="0">
                <a:latin typeface="아리따-돋움(TTF)-SemiBold" pitchFamily="18" charset="-127"/>
                <a:ea typeface="아리따-돋움(TTF)-SemiBold" pitchFamily="18" charset="-127"/>
              </a:rPr>
              <a:t>–</a:t>
            </a:r>
            <a:r>
              <a:rPr lang="ko-KR" altLang="en-US" sz="3600" dirty="0" smtClean="0"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en-US" altLang="ko-KR" sz="3600" dirty="0" smtClean="0">
                <a:latin typeface="아리따-돋움(TTF)-SemiBold" pitchFamily="18" charset="-127"/>
                <a:ea typeface="아리따-돋움(TTF)-SemiBold" pitchFamily="18" charset="-127"/>
              </a:rPr>
              <a:t>40</a:t>
            </a:r>
            <a:r>
              <a:rPr lang="ko-KR" altLang="en-US" sz="3600" dirty="0" smtClean="0">
                <a:latin typeface="아리따-돋움(TTF)-SemiBold" pitchFamily="18" charset="-127"/>
                <a:ea typeface="아리따-돋움(TTF)-SemiBold" pitchFamily="18" charset="-127"/>
              </a:rPr>
              <a:t>달</a:t>
            </a:r>
            <a:r>
              <a:rPr lang="ko-KR" altLang="en-US" sz="3600" dirty="0">
                <a:latin typeface="아리따-돋움(TTF)-SemiBold" pitchFamily="18" charset="-127"/>
                <a:ea typeface="아리따-돋움(TTF)-SemiBold" pitchFamily="18" charset="-127"/>
              </a:rPr>
              <a:t>러</a:t>
            </a:r>
          </a:p>
        </p:txBody>
      </p:sp>
      <p:sp>
        <p:nvSpPr>
          <p:cNvPr id="2" name="오른쪽 화살표 1"/>
          <p:cNvSpPr/>
          <p:nvPr/>
        </p:nvSpPr>
        <p:spPr>
          <a:xfrm>
            <a:off x="7198516" y="3369757"/>
            <a:ext cx="757240" cy="593103"/>
          </a:xfrm>
          <a:prstGeom prst="rightArrow">
            <a:avLst/>
          </a:prstGeom>
          <a:solidFill>
            <a:srgbClr val="1097D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502" y="4873262"/>
            <a:ext cx="128674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4800" dirty="0" smtClean="0">
                <a:latin typeface="아리따-돋움(TTF)-SemiBold" pitchFamily="18" charset="-127"/>
                <a:ea typeface="아리따-돋움(TTF)-SemiBold" pitchFamily="18" charset="-127"/>
              </a:rPr>
              <a:t>석유</a:t>
            </a:r>
            <a:endParaRPr lang="ko-KR" altLang="en-US" sz="48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2965" y="4866570"/>
            <a:ext cx="142487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4800" dirty="0" smtClean="0">
                <a:latin typeface="아리따-돋움(TTF)-SemiBold" pitchFamily="18" charset="-127"/>
                <a:ea typeface="아리따-돋움(TTF)-SemiBold" pitchFamily="18" charset="-127"/>
              </a:rPr>
              <a:t>물가</a:t>
            </a:r>
            <a:endParaRPr lang="ko-KR" altLang="en-US" sz="48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2" name="아래쪽 화살표 11"/>
          <p:cNvSpPr/>
          <p:nvPr/>
        </p:nvSpPr>
        <p:spPr>
          <a:xfrm rot="10800000">
            <a:off x="3411145" y="4715405"/>
            <a:ext cx="542925" cy="872460"/>
          </a:xfrm>
          <a:prstGeom prst="downArrow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아래쪽 화살표 25"/>
          <p:cNvSpPr/>
          <p:nvPr/>
        </p:nvSpPr>
        <p:spPr>
          <a:xfrm rot="10800000">
            <a:off x="6676734" y="4763562"/>
            <a:ext cx="542925" cy="872460"/>
          </a:xfrm>
          <a:prstGeom prst="downArrow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7868554" y="4859876"/>
            <a:ext cx="142487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4800" dirty="0" smtClean="0">
                <a:latin typeface="아리따-돋움(TTF)-SemiBold" pitchFamily="18" charset="-127"/>
                <a:ea typeface="아리따-돋움(TTF)-SemiBold" pitchFamily="18" charset="-127"/>
              </a:rPr>
              <a:t>경</a:t>
            </a:r>
            <a:r>
              <a:rPr lang="ko-KR" altLang="en-US" sz="4800" dirty="0">
                <a:latin typeface="아리따-돋움(TTF)-SemiBold" pitchFamily="18" charset="-127"/>
                <a:ea typeface="아리따-돋움(TTF)-SemiBold" pitchFamily="18" charset="-127"/>
              </a:rPr>
              <a:t>기</a:t>
            </a:r>
          </a:p>
        </p:txBody>
      </p:sp>
      <p:sp>
        <p:nvSpPr>
          <p:cNvPr id="28" name="아래쪽 화살표 27"/>
          <p:cNvSpPr/>
          <p:nvPr/>
        </p:nvSpPr>
        <p:spPr>
          <a:xfrm>
            <a:off x="9942325" y="4811719"/>
            <a:ext cx="542925" cy="872460"/>
          </a:xfrm>
          <a:prstGeom prst="downArrow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52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 animBg="1"/>
      <p:bldP spid="10" grpId="0"/>
      <p:bldP spid="11" grpId="0"/>
      <p:bldP spid="12" grpId="0" animBg="1"/>
      <p:bldP spid="26" grpId="0" animBg="1"/>
      <p:bldP spid="27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1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8881" y="351819"/>
            <a:ext cx="1443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001 </a:t>
            </a:r>
            <a:r>
              <a:rPr lang="ko-KR" altLang="en-US" sz="1600" spc="-150" dirty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거품의 시작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8881" y="581361"/>
            <a:ext cx="2674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 발생의 서막</a:t>
            </a:r>
            <a:endParaRPr lang="ko-KR" altLang="en-US" sz="2800" dirty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5574" y="1323459"/>
            <a:ext cx="7278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아리따-돋움(TTF)-SemiBold" pitchFamily="18" charset="-127"/>
                <a:ea typeface="아리따-돋움(TTF)-SemiBold" pitchFamily="18" charset="-127"/>
              </a:rPr>
              <a:t>물가상승 </a:t>
            </a:r>
            <a:r>
              <a:rPr lang="en-US" altLang="ko-KR" sz="4000" dirty="0" smtClean="0">
                <a:latin typeface="아리따-돋움(TTF)-SemiBold" pitchFamily="18" charset="-127"/>
                <a:ea typeface="아리따-돋움(TTF)-SemiBold" pitchFamily="18" charset="-127"/>
              </a:rPr>
              <a:t>: </a:t>
            </a:r>
            <a:r>
              <a:rPr lang="ko-KR" altLang="en-US" sz="4000" dirty="0" smtClean="0">
                <a:latin typeface="아리따-돋움(TTF)-SemiBold" pitchFamily="18" charset="-127"/>
                <a:ea typeface="아리따-돋움(TTF)-SemiBold" pitchFamily="18" charset="-127"/>
              </a:rPr>
              <a:t>인플레이션 </a:t>
            </a:r>
            <a:r>
              <a:rPr lang="en-US" altLang="ko-KR" sz="4000" dirty="0" smtClean="0">
                <a:latin typeface="아리따-돋움(TTF)-SemiBold" pitchFamily="18" charset="-127"/>
                <a:ea typeface="아리따-돋움(TTF)-SemiBold" pitchFamily="18" charset="-127"/>
              </a:rPr>
              <a:t>inflation</a:t>
            </a:r>
            <a:endParaRPr lang="ko-KR" altLang="en-US" sz="40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0393" y="2503930"/>
            <a:ext cx="8029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아리따-돋움(TTF)-SemiBold" pitchFamily="18" charset="-127"/>
                <a:ea typeface="아리따-돋움(TTF)-SemiBold" pitchFamily="18" charset="-127"/>
              </a:rPr>
              <a:t>경기침체 </a:t>
            </a:r>
            <a:r>
              <a:rPr lang="en-US" altLang="ko-KR" sz="4000" dirty="0" smtClean="0">
                <a:latin typeface="아리따-돋움(TTF)-SemiBold" pitchFamily="18" charset="-127"/>
                <a:ea typeface="아리따-돋움(TTF)-SemiBold" pitchFamily="18" charset="-127"/>
              </a:rPr>
              <a:t>: </a:t>
            </a:r>
            <a:r>
              <a:rPr lang="ko-KR" altLang="en-US" sz="4000" dirty="0" err="1" smtClean="0">
                <a:latin typeface="아리따-돋움(TTF)-SemiBold" pitchFamily="18" charset="-127"/>
                <a:ea typeface="아리따-돋움(TTF)-SemiBold" pitchFamily="18" charset="-127"/>
              </a:rPr>
              <a:t>스테크네이션</a:t>
            </a:r>
            <a:r>
              <a:rPr lang="ko-KR" altLang="en-US" sz="4000" dirty="0" smtClean="0"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en-US" altLang="ko-KR" sz="4000" dirty="0" smtClean="0">
                <a:latin typeface="아리따-돋움(TTF)-SemiBold" pitchFamily="18" charset="-127"/>
                <a:ea typeface="아리따-돋움(TTF)-SemiBold" pitchFamily="18" charset="-127"/>
              </a:rPr>
              <a:t>stagnation</a:t>
            </a:r>
            <a:endParaRPr lang="ko-KR" altLang="en-US" sz="40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9047" y="4531716"/>
            <a:ext cx="963390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err="1" smtClean="0">
                <a:latin typeface="아리따-돋움(TTF)-SemiBold" pitchFamily="18" charset="-127"/>
                <a:ea typeface="아리따-돋움(TTF)-SemiBold" pitchFamily="18" charset="-127"/>
              </a:rPr>
              <a:t>스테크</a:t>
            </a:r>
            <a:r>
              <a:rPr lang="ko-KR" altLang="en-US" sz="6000" dirty="0" smtClean="0"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ko-KR" altLang="en-US" sz="6000" dirty="0" err="1" smtClean="0">
                <a:latin typeface="아리따-돋움(TTF)-SemiBold" pitchFamily="18" charset="-127"/>
                <a:ea typeface="아리따-돋움(TTF)-SemiBold" pitchFamily="18" charset="-127"/>
              </a:rPr>
              <a:t>플레이션</a:t>
            </a:r>
            <a:r>
              <a:rPr lang="ko-KR" altLang="en-US" sz="6000" dirty="0" smtClean="0"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en-US" altLang="ko-KR" sz="6000" dirty="0" smtClean="0">
                <a:latin typeface="아리따-돋움(TTF)-SemiBold" pitchFamily="18" charset="-127"/>
                <a:ea typeface="아리따-돋움(TTF)-SemiBold" pitchFamily="18" charset="-127"/>
              </a:rPr>
              <a:t>stagflation</a:t>
            </a:r>
          </a:p>
          <a:p>
            <a:pPr algn="ctr"/>
            <a:r>
              <a:rPr lang="en-US" altLang="ko-KR" sz="3200" dirty="0" smtClean="0">
                <a:latin typeface="아리따-돋움(TTF)-SemiBold" pitchFamily="18" charset="-127"/>
                <a:ea typeface="아리따-돋움(TTF)-SemiBold" pitchFamily="18" charset="-127"/>
              </a:rPr>
              <a:t>:</a:t>
            </a:r>
            <a:r>
              <a:rPr lang="ko-KR" altLang="en-US" sz="3200" dirty="0" smtClean="0">
                <a:latin typeface="아리따-돋움(TTF)-SemiBold" pitchFamily="18" charset="-127"/>
                <a:ea typeface="아리따-돋움(TTF)-SemiBold" pitchFamily="18" charset="-127"/>
              </a:rPr>
              <a:t>경제불황 </a:t>
            </a:r>
            <a:r>
              <a:rPr lang="ko-KR" altLang="en-US" sz="3200" dirty="0">
                <a:latin typeface="아리따-돋움(TTF)-SemiBold" pitchFamily="18" charset="-127"/>
                <a:ea typeface="아리따-돋움(TTF)-SemiBold" pitchFamily="18" charset="-127"/>
              </a:rPr>
              <a:t>속에서 물가상승이 동시에 발생하고 있는 상태</a:t>
            </a:r>
            <a:r>
              <a:rPr lang="en-US" altLang="ko-KR" sz="3200" dirty="0">
                <a:latin typeface="아리따-돋움(TTF)-SemiBold" pitchFamily="18" charset="-127"/>
                <a:ea typeface="아리따-돋움(TTF)-SemiBold" pitchFamily="18" charset="-127"/>
              </a:rPr>
              <a:t>.</a:t>
            </a:r>
            <a:endParaRPr lang="ko-KR" altLang="en-US" sz="32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1504" y="1607249"/>
            <a:ext cx="1060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dirty="0" smtClean="0"/>
              <a:t>+</a:t>
            </a:r>
            <a:endParaRPr lang="ko-KR" altLang="en-US" sz="8000" dirty="0"/>
          </a:p>
        </p:txBody>
      </p:sp>
      <p:sp>
        <p:nvSpPr>
          <p:cNvPr id="8" name="아래쪽 화살표 7"/>
          <p:cNvSpPr/>
          <p:nvPr/>
        </p:nvSpPr>
        <p:spPr>
          <a:xfrm>
            <a:off x="4485302" y="3494707"/>
            <a:ext cx="2879388" cy="856034"/>
          </a:xfrm>
          <a:prstGeom prst="downArrow">
            <a:avLst/>
          </a:prstGeom>
          <a:solidFill>
            <a:srgbClr val="1097D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2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1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8881" y="351819"/>
            <a:ext cx="1443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001 </a:t>
            </a:r>
            <a:r>
              <a:rPr lang="ko-KR" altLang="en-US" sz="1600" spc="-150" dirty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거품의 시작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8881" y="581361"/>
            <a:ext cx="2674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 발생의 서막</a:t>
            </a:r>
            <a:endParaRPr lang="ko-KR" altLang="en-US" sz="2800" dirty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8881" y="1631171"/>
            <a:ext cx="5440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 smtClean="0">
                <a:latin typeface="아리따-돋움(TTF)-SemiBold" pitchFamily="18" charset="-127"/>
                <a:ea typeface="아리따-돋움(TTF)-SemiBold" pitchFamily="18" charset="-127"/>
              </a:rPr>
              <a:t>1980</a:t>
            </a:r>
            <a:r>
              <a:rPr lang="ko-KR" altLang="en-US" sz="4800" dirty="0" smtClean="0">
                <a:latin typeface="아리따-돋움(TTF)-SemiBold" pitchFamily="18" charset="-127"/>
                <a:ea typeface="아리따-돋움(TTF)-SemiBold" pitchFamily="18" charset="-127"/>
              </a:rPr>
              <a:t>년</a:t>
            </a:r>
            <a:r>
              <a:rPr lang="en-US" altLang="ko-KR" sz="4800" dirty="0" smtClean="0">
                <a:latin typeface="아리따-돋움(TTF)-SemiBold" pitchFamily="18" charset="-127"/>
                <a:ea typeface="아리따-돋움(TTF)-SemiBold" pitchFamily="18" charset="-127"/>
              </a:rPr>
              <a:t>, </a:t>
            </a:r>
            <a:r>
              <a:rPr lang="ko-KR" altLang="en-US" sz="3200" dirty="0" smtClean="0">
                <a:latin typeface="아리따-돋움(TTF)-SemiBold" pitchFamily="18" charset="-127"/>
                <a:ea typeface="아리따-돋움(TTF)-SemiBold" pitchFamily="18" charset="-127"/>
              </a:rPr>
              <a:t>미국 새 정부 정책</a:t>
            </a:r>
            <a:endParaRPr lang="en-US" altLang="ko-KR" sz="3200" dirty="0" smtClean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0666" y="1590372"/>
            <a:ext cx="5238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rgbClr val="525252"/>
                </a:solidFill>
                <a:latin typeface="아리따-돋움(TTF)-SemiBold" pitchFamily="18" charset="-127"/>
                <a:ea typeface="아리따-돋움(TTF)-SemiBold" pitchFamily="18" charset="-127"/>
              </a:rPr>
              <a:t>&lt;</a:t>
            </a:r>
            <a:r>
              <a:rPr lang="ko-KR" altLang="en-US" sz="5400" dirty="0" err="1" smtClean="0">
                <a:solidFill>
                  <a:srgbClr val="525252"/>
                </a:solidFill>
                <a:latin typeface="아리따-돋움(TTF)-SemiBold" pitchFamily="18" charset="-127"/>
                <a:ea typeface="아리따-돋움(TTF)-SemiBold" pitchFamily="18" charset="-127"/>
              </a:rPr>
              <a:t>레이거노믹스</a:t>
            </a:r>
            <a:r>
              <a:rPr lang="en-US" altLang="ko-KR" sz="5400" dirty="0" smtClean="0">
                <a:solidFill>
                  <a:srgbClr val="525252"/>
                </a:solidFill>
                <a:latin typeface="아리따-돋움(TTF)-SemiBold" pitchFamily="18" charset="-127"/>
                <a:ea typeface="아리따-돋움(TTF)-SemiBold" pitchFamily="18" charset="-127"/>
              </a:rPr>
              <a:t>&gt;</a:t>
            </a:r>
            <a:endParaRPr lang="ko-KR" altLang="en-US" sz="5400" dirty="0">
              <a:solidFill>
                <a:srgbClr val="52525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5814" y="2822250"/>
            <a:ext cx="8967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아리따-돋움(TTF)-SemiBold" pitchFamily="18" charset="-127"/>
                <a:ea typeface="아리따-돋움(TTF)-SemiBold" pitchFamily="18" charset="-127"/>
              </a:rPr>
              <a:t>“</a:t>
            </a:r>
            <a:r>
              <a:rPr lang="ko-KR" altLang="en-US" sz="4000" dirty="0">
                <a:latin typeface="아리따-돋움(TTF)-SemiBold" pitchFamily="18" charset="-127"/>
                <a:ea typeface="아리따-돋움(TTF)-SemiBold" pitchFamily="18" charset="-127"/>
              </a:rPr>
              <a:t>고금리 정책</a:t>
            </a:r>
            <a:r>
              <a:rPr lang="en-US" altLang="ko-KR" sz="4000" dirty="0" smtClean="0">
                <a:latin typeface="아리따-돋움(TTF)-SemiBold" pitchFamily="18" charset="-127"/>
                <a:ea typeface="아리따-돋움(TTF)-SemiBold" pitchFamily="18" charset="-127"/>
              </a:rPr>
              <a:t>”</a:t>
            </a:r>
            <a:r>
              <a:rPr lang="ko-KR" altLang="en-US" sz="4000" dirty="0" smtClean="0">
                <a:solidFill>
                  <a:srgbClr val="525252"/>
                </a:solidFill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ko-KR" altLang="en-US" sz="4000" dirty="0" smtClean="0">
                <a:latin typeface="아리따-돋움(TTF)-SemiBold" pitchFamily="18" charset="-127"/>
                <a:ea typeface="아리따-돋움(TTF)-SemiBold" pitchFamily="18" charset="-127"/>
              </a:rPr>
              <a:t>물가 낮추기 위해 금리인상</a:t>
            </a:r>
            <a:endParaRPr lang="ko-KR" altLang="en-US" sz="4000" dirty="0">
              <a:solidFill>
                <a:srgbClr val="52525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22" name="오른쪽 화살표 21"/>
          <p:cNvSpPr/>
          <p:nvPr/>
        </p:nvSpPr>
        <p:spPr>
          <a:xfrm rot="5400000">
            <a:off x="5619962" y="3796818"/>
            <a:ext cx="952077" cy="1102287"/>
          </a:xfrm>
          <a:prstGeom prst="rightArrow">
            <a:avLst/>
          </a:prstGeom>
          <a:solidFill>
            <a:srgbClr val="1097D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2492" y="4900973"/>
            <a:ext cx="622701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6000" dirty="0" smtClean="0">
                <a:solidFill>
                  <a:srgbClr val="525252"/>
                </a:solidFill>
                <a:latin typeface="아리따-돋움(TTF)-SemiBold" pitchFamily="18" charset="-127"/>
                <a:ea typeface="아리따-돋움(TTF)-SemiBold" pitchFamily="18" charset="-127"/>
              </a:rPr>
              <a:t>미국 제조회사 붕괴</a:t>
            </a:r>
            <a:endParaRPr lang="ko-KR" altLang="en-US" sz="6000" dirty="0">
              <a:solidFill>
                <a:srgbClr val="52525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70809" y="2513702"/>
            <a:ext cx="2417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 smtClean="0">
                <a:solidFill>
                  <a:schemeClr val="accent1"/>
                </a:solidFill>
                <a:latin typeface="아리따-돋움(TTF)-SemiBold" pitchFamily="18" charset="-127"/>
                <a:ea typeface="아리따-돋움(TTF)-SemiBold" pitchFamily="18" charset="-127"/>
              </a:rPr>
              <a:t> 17</a:t>
            </a:r>
            <a:r>
              <a:rPr lang="en-US" altLang="ko-KR" sz="7200" dirty="0">
                <a:solidFill>
                  <a:schemeClr val="accent1"/>
                </a:solidFill>
                <a:latin typeface="아리따-돋움(TTF)-SemiBold" pitchFamily="18" charset="-127"/>
                <a:ea typeface="아리따-돋움(TTF)-SemiBold" pitchFamily="18" charset="-127"/>
              </a:rPr>
              <a:t>%</a:t>
            </a:r>
            <a:endParaRPr lang="ko-KR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89895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1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post-phinf.pstatic.net/MjAxODAxMTdfMTI1/MDAxNTE2MTQ4OTM5NjM1.Cr29_tm4CiHPY5C5K8Nxf5PpIU5vI72ZEnLr1d8j8ywg.sZeYZeaE_zL8EgEEPEWKRJTlWFDyTkSa-9UDEbsiqcIg.JPEG/%EC%9D%B4%EB%AF%B8%EC%A7%80.jpg?type=w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917" y="323244"/>
            <a:ext cx="3533775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ost-phinf.pstatic.net/MjAxODAxMTdfMTI1/MDAxNTE2MTQ4OTM5NjM1.Cr29_tm4CiHPY5C5K8Nxf5PpIU5vI72ZEnLr1d8j8ywg.sZeYZeaE_zL8EgEEPEWKRJTlWFDyTkSa-9UDEbsiqcIg.JPEG/%EC%9D%B4%EB%AF%B8%EC%A7%80.jpg?type=w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23"/>
          <a:stretch/>
        </p:blipFill>
        <p:spPr bwMode="auto">
          <a:xfrm>
            <a:off x="4452633" y="695676"/>
            <a:ext cx="7024009" cy="539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타원 3"/>
          <p:cNvSpPr/>
          <p:nvPr/>
        </p:nvSpPr>
        <p:spPr>
          <a:xfrm>
            <a:off x="6134099" y="1504950"/>
            <a:ext cx="485775" cy="381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6415085" y="1990725"/>
            <a:ext cx="485775" cy="381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7296149" y="4391025"/>
            <a:ext cx="485775" cy="381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65814" y="959391"/>
            <a:ext cx="799925" cy="34163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ko-KR" sz="4000" dirty="0" smtClean="0">
                <a:latin typeface="아리따-돋움(TTF)-SemiBold" pitchFamily="18" charset="-127"/>
                <a:ea typeface="아리따-돋움(TTF)-SemiBold" pitchFamily="18" charset="-127"/>
              </a:rPr>
              <a:t>1</a:t>
            </a:r>
            <a:endParaRPr lang="en-US" altLang="ko-KR" sz="4400" dirty="0" smtClean="0"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en-US" altLang="ko-KR" sz="4400" dirty="0" smtClean="0">
                <a:latin typeface="아리따-돋움(TTF)-SemiBold" pitchFamily="18" charset="-127"/>
                <a:ea typeface="아리따-돋움(TTF)-SemiBold" pitchFamily="18" charset="-127"/>
              </a:rPr>
              <a:t>980</a:t>
            </a:r>
          </a:p>
          <a:p>
            <a:pPr algn="ctr"/>
            <a:r>
              <a:rPr lang="ko-KR" altLang="en-US" sz="4400" dirty="0">
                <a:latin typeface="아리따-돋움(TTF)-SemiBold" pitchFamily="18" charset="-127"/>
                <a:ea typeface="아리따-돋움(TTF)-SemiBold" pitchFamily="18" charset="-127"/>
              </a:rPr>
              <a:t>년</a:t>
            </a:r>
            <a:endParaRPr lang="en-US" altLang="ko-KR" sz="4400" dirty="0" smtClean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028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1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8881" y="351819"/>
            <a:ext cx="1443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001 </a:t>
            </a:r>
            <a:r>
              <a:rPr lang="ko-KR" altLang="en-US" sz="1600" spc="-150" dirty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거품의 시작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8881" y="581361"/>
            <a:ext cx="2674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 발생의 서막</a:t>
            </a:r>
            <a:endParaRPr lang="ko-KR" altLang="en-US" sz="2800" dirty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8791" y="492520"/>
            <a:ext cx="2354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 smtClean="0">
                <a:latin typeface="아리따-돋움(TTF)-SemiBold" pitchFamily="18" charset="-127"/>
                <a:ea typeface="아리따-돋움(TTF)-SemiBold" pitchFamily="18" charset="-127"/>
              </a:rPr>
              <a:t>1985</a:t>
            </a:r>
            <a:r>
              <a:rPr lang="ko-KR" altLang="en-US" sz="4800" dirty="0" smtClean="0">
                <a:latin typeface="아리따-돋움(TTF)-SemiBold" pitchFamily="18" charset="-127"/>
                <a:ea typeface="아리따-돋움(TTF)-SemiBold" pitchFamily="18" charset="-127"/>
              </a:rPr>
              <a:t>년</a:t>
            </a:r>
            <a:r>
              <a:rPr lang="en-US" altLang="ko-KR" sz="4800" dirty="0" smtClean="0"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endParaRPr lang="en-US" altLang="ko-KR" sz="3200" dirty="0" smtClean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7566" y="1189850"/>
            <a:ext cx="551686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7200" dirty="0">
                <a:solidFill>
                  <a:schemeClr val="accent4"/>
                </a:solidFill>
                <a:latin typeface="아리따-돋움(TTF)-SemiBold" pitchFamily="18" charset="-127"/>
                <a:ea typeface="아리따-돋움(TTF)-SemiBold" pitchFamily="18" charset="-127"/>
              </a:rPr>
              <a:t>&lt;</a:t>
            </a:r>
            <a:r>
              <a:rPr lang="ko-KR" altLang="en-US" sz="7200" dirty="0" smtClean="0">
                <a:solidFill>
                  <a:schemeClr val="accent4"/>
                </a:solidFill>
                <a:latin typeface="아리따-돋움(TTF)-SemiBold" pitchFamily="18" charset="-127"/>
                <a:ea typeface="아리따-돋움(TTF)-SemiBold" pitchFamily="18" charset="-127"/>
              </a:rPr>
              <a:t>플라자합의</a:t>
            </a:r>
            <a:r>
              <a:rPr lang="en-US" altLang="ko-KR" sz="7200" dirty="0">
                <a:solidFill>
                  <a:schemeClr val="accent4"/>
                </a:solidFill>
                <a:latin typeface="아리따-돋움(TTF)-SemiBold" pitchFamily="18" charset="-127"/>
                <a:ea typeface="아리따-돋움(TTF)-SemiBold" pitchFamily="18" charset="-127"/>
              </a:rPr>
              <a:t>&gt;</a:t>
            </a:r>
            <a:endParaRPr lang="ko-KR" altLang="en-US" sz="7200" dirty="0">
              <a:solidFill>
                <a:schemeClr val="accent4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2815" y="2399124"/>
            <a:ext cx="424601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4800" dirty="0" smtClean="0">
                <a:latin typeface="아리따-돋움(TTF)-SemiBold" pitchFamily="18" charset="-127"/>
                <a:ea typeface="아리따-돋움(TTF)-SemiBold" pitchFamily="18" charset="-127"/>
              </a:rPr>
              <a:t>미국 </a:t>
            </a:r>
            <a:r>
              <a:rPr lang="en-US" altLang="ko-KR" sz="4800" dirty="0" smtClean="0">
                <a:latin typeface="아리따-돋움(TTF)-SemiBold" pitchFamily="18" charset="-127"/>
                <a:ea typeface="아리따-돋움(TTF)-SemiBold" pitchFamily="18" charset="-127"/>
              </a:rPr>
              <a:t>+ </a:t>
            </a:r>
            <a:r>
              <a:rPr lang="ko-KR" altLang="en-US" sz="4800" dirty="0" smtClean="0">
                <a:latin typeface="아리따-돋움(TTF)-SemiBold" pitchFamily="18" charset="-127"/>
                <a:ea typeface="아리따-돋움(TTF)-SemiBold" pitchFamily="18" charset="-127"/>
              </a:rPr>
              <a:t>유럽</a:t>
            </a:r>
            <a:r>
              <a:rPr lang="en-US" altLang="ko-KR" sz="4800" dirty="0" smtClean="0">
                <a:latin typeface="아리따-돋움(TTF)-SemiBold" pitchFamily="18" charset="-127"/>
                <a:ea typeface="아리따-돋움(TTF)-SemiBold" pitchFamily="18" charset="-127"/>
              </a:rPr>
              <a:t>G5</a:t>
            </a:r>
            <a:endParaRPr lang="ko-KR" altLang="en-US" sz="48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5179774" y="2447893"/>
            <a:ext cx="757240" cy="593103"/>
          </a:xfrm>
          <a:prstGeom prst="rightArrow">
            <a:avLst/>
          </a:prstGeom>
          <a:solidFill>
            <a:srgbClr val="ED6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6780" y="2306790"/>
            <a:ext cx="505564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6000" dirty="0" smtClean="0">
                <a:latin typeface="아리따-돋움(TTF)-SemiBold" pitchFamily="18" charset="-127"/>
                <a:ea typeface="아리따-돋움(TTF)-SemiBold" pitchFamily="18" charset="-127"/>
              </a:rPr>
              <a:t>달러 약세 합의</a:t>
            </a:r>
            <a:endParaRPr lang="ko-KR" altLang="en-US" sz="60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4939" y="3338331"/>
            <a:ext cx="355750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dirty="0" smtClean="0">
                <a:latin typeface="아리따-돋움(TTF)-SemiBold" pitchFamily="18" charset="-127"/>
                <a:ea typeface="아리따-돋움(TTF)-SemiBold" pitchFamily="18" charset="-127"/>
              </a:rPr>
              <a:t>1$</a:t>
            </a:r>
            <a:r>
              <a:rPr lang="ko-KR" altLang="en-US" sz="4400" dirty="0" smtClean="0"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en-US" altLang="ko-KR" sz="4400" dirty="0" smtClean="0">
                <a:latin typeface="아리따-돋움(TTF)-SemiBold" pitchFamily="18" charset="-127"/>
                <a:ea typeface="아리따-돋움(TTF)-SemiBold" pitchFamily="18" charset="-127"/>
              </a:rPr>
              <a:t>- 250</a:t>
            </a:r>
            <a:r>
              <a:rPr lang="ko-KR" altLang="en-US" sz="4400" dirty="0" smtClean="0">
                <a:latin typeface="아리따-돋움(TTF)-SemiBold" pitchFamily="18" charset="-127"/>
                <a:ea typeface="아리따-돋움(TTF)-SemiBold" pitchFamily="18" charset="-127"/>
              </a:rPr>
              <a:t>￥</a:t>
            </a:r>
            <a:endParaRPr lang="ko-KR" altLang="en-US" sz="44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04440" y="3338330"/>
            <a:ext cx="35006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dirty="0" smtClean="0"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en-US" altLang="ko-KR" sz="4400" dirty="0">
                <a:latin typeface="아리따-돋움(TTF)-SemiBold" pitchFamily="18" charset="-127"/>
                <a:ea typeface="아리따-돋움(TTF)-SemiBold" pitchFamily="18" charset="-127"/>
              </a:rPr>
              <a:t>1$</a:t>
            </a:r>
            <a:r>
              <a:rPr lang="ko-KR" altLang="en-US" sz="4400" dirty="0"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en-US" altLang="ko-KR" sz="4400" dirty="0">
                <a:latin typeface="아리따-돋움(TTF)-SemiBold" pitchFamily="18" charset="-127"/>
                <a:ea typeface="아리따-돋움(TTF)-SemiBold" pitchFamily="18" charset="-127"/>
              </a:rPr>
              <a:t>- </a:t>
            </a:r>
            <a:r>
              <a:rPr lang="en-US" altLang="ko-KR" sz="4400" dirty="0" smtClean="0">
                <a:latin typeface="아리따-돋움(TTF)-SemiBold" pitchFamily="18" charset="-127"/>
                <a:ea typeface="아리따-돋움(TTF)-SemiBold" pitchFamily="18" charset="-127"/>
              </a:rPr>
              <a:t>120</a:t>
            </a:r>
            <a:r>
              <a:rPr lang="ko-KR" altLang="en-US" sz="4400" dirty="0" smtClean="0">
                <a:latin typeface="아리따-돋움(TTF)-SemiBold" pitchFamily="18" charset="-127"/>
                <a:ea typeface="아리따-돋움(TTF)-SemiBold" pitchFamily="18" charset="-127"/>
              </a:rPr>
              <a:t>￥</a:t>
            </a:r>
            <a:endParaRPr lang="ko-KR" altLang="en-US" sz="44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21" name="오른쪽 화살표 20"/>
          <p:cNvSpPr/>
          <p:nvPr/>
        </p:nvSpPr>
        <p:spPr>
          <a:xfrm>
            <a:off x="5227399" y="3426499"/>
            <a:ext cx="757240" cy="593103"/>
          </a:xfrm>
          <a:prstGeom prst="rightArrow">
            <a:avLst/>
          </a:prstGeom>
          <a:solidFill>
            <a:srgbClr val="1097D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20150" y="4228892"/>
            <a:ext cx="83332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아리따-돋움(TTF)-SemiBold" pitchFamily="18" charset="-127"/>
                <a:ea typeface="아리따-돋움(TTF)-SemiBold" pitchFamily="18" charset="-127"/>
              </a:rPr>
              <a:t>일본의 엔화는 평가절상</a:t>
            </a:r>
            <a:endParaRPr lang="en-US" altLang="ko-KR" sz="4000" dirty="0" smtClean="0"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sz="4000" dirty="0" smtClean="0">
                <a:latin typeface="아리따-돋움(TTF)-SemiBold" pitchFamily="18" charset="-127"/>
                <a:ea typeface="아리따-돋움(TTF)-SemiBold" pitchFamily="18" charset="-127"/>
              </a:rPr>
              <a:t>미국의 달러는 평가절하</a:t>
            </a:r>
            <a:endParaRPr lang="en-US" altLang="ko-KR" sz="4000" dirty="0" smtClean="0"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sz="6000" dirty="0" smtClean="0">
                <a:latin typeface="아리따-돋움(TTF)-SemiBold" pitchFamily="18" charset="-127"/>
                <a:ea typeface="아리따-돋움(TTF)-SemiBold" pitchFamily="18" charset="-127"/>
              </a:rPr>
              <a:t>일본수출제품 경쟁력 약화</a:t>
            </a:r>
            <a:endParaRPr lang="ko-KR" altLang="en-US" sz="60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019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/>
      <p:bldP spid="20" grpId="0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1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8881" y="351819"/>
            <a:ext cx="1443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001 </a:t>
            </a:r>
            <a:r>
              <a:rPr lang="ko-KR" altLang="en-US" sz="1600" spc="-150" dirty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거품의 시작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8881" y="581361"/>
            <a:ext cx="2674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거품 발생의 서막</a:t>
            </a:r>
            <a:endParaRPr lang="ko-KR" altLang="en-US" sz="2800" dirty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1476" y="1030102"/>
            <a:ext cx="694904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 smtClean="0">
                <a:latin typeface="아리따-돋움(TTF)-SemiBold" pitchFamily="18" charset="-127"/>
                <a:ea typeface="아리따-돋움(TTF)-SemiBold" pitchFamily="18" charset="-127"/>
              </a:rPr>
              <a:t>&lt;</a:t>
            </a:r>
            <a:r>
              <a:rPr lang="ko-KR" altLang="en-US" sz="5400" dirty="0" smtClean="0">
                <a:latin typeface="아리따-돋움(TTF)-SemiBold" pitchFamily="18" charset="-127"/>
                <a:ea typeface="아리따-돋움(TTF)-SemiBold" pitchFamily="18" charset="-127"/>
              </a:rPr>
              <a:t>수출 주도형 발전전략</a:t>
            </a:r>
            <a:r>
              <a:rPr lang="en-US" altLang="ko-KR" sz="5400" dirty="0">
                <a:latin typeface="아리따-돋움(TTF)-SemiBold" pitchFamily="18" charset="-127"/>
                <a:ea typeface="아리따-돋움(TTF)-SemiBold" pitchFamily="18" charset="-127"/>
              </a:rPr>
              <a:t>&gt;</a:t>
            </a:r>
            <a:endParaRPr lang="ko-KR" altLang="en-US" sz="54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0850" y="1946171"/>
            <a:ext cx="6210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아리따-돋움(TTF)-SemiBold" pitchFamily="18" charset="-127"/>
                <a:ea typeface="아리따-돋움(TTF)-SemiBold" pitchFamily="18" charset="-127"/>
              </a:rPr>
              <a:t>수출 중심의 경제가 어려워짐</a:t>
            </a:r>
            <a:endParaRPr lang="en-US" altLang="ko-KR" sz="4000" dirty="0"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sz="4000" dirty="0" smtClean="0">
                <a:latin typeface="아리따-돋움(TTF)-SemiBold" pitchFamily="18" charset="-127"/>
                <a:ea typeface="아리따-돋움(TTF)-SemiBold" pitchFamily="18" charset="-127"/>
              </a:rPr>
              <a:t>불황</a:t>
            </a:r>
            <a:r>
              <a:rPr lang="en-US" altLang="ko-KR" sz="4000" dirty="0" smtClean="0">
                <a:latin typeface="아리따-돋움(TTF)-SemiBold" pitchFamily="18" charset="-127"/>
                <a:ea typeface="아리따-돋움(TTF)-SemiBold" pitchFamily="18" charset="-127"/>
              </a:rPr>
              <a:t>, </a:t>
            </a:r>
            <a:r>
              <a:rPr lang="ko-KR" altLang="en-US" sz="4000" dirty="0" smtClean="0">
                <a:latin typeface="아리따-돋움(TTF)-SemiBold" pitchFamily="18" charset="-127"/>
                <a:ea typeface="아리따-돋움(TTF)-SemiBold" pitchFamily="18" charset="-127"/>
              </a:rPr>
              <a:t>돈이 </a:t>
            </a:r>
            <a:r>
              <a:rPr lang="ko-KR" altLang="en-US" sz="4000" dirty="0" err="1" smtClean="0">
                <a:latin typeface="아리따-돋움(TTF)-SemiBold" pitchFamily="18" charset="-127"/>
                <a:ea typeface="아리따-돋움(TTF)-SemiBold" pitchFamily="18" charset="-127"/>
              </a:rPr>
              <a:t>돌지않는</a:t>
            </a:r>
            <a:r>
              <a:rPr lang="ko-KR" altLang="en-US" sz="4000" dirty="0" smtClean="0">
                <a:latin typeface="아리따-돋움(TTF)-SemiBold" pitchFamily="18" charset="-127"/>
                <a:ea typeface="아리따-돋움(TTF)-SemiBold" pitchFamily="18" charset="-127"/>
              </a:rPr>
              <a:t> 일본</a:t>
            </a:r>
            <a:endParaRPr lang="en-US" altLang="ko-KR" sz="4000" dirty="0" smtClean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2" name="아래쪽 화살표 11"/>
          <p:cNvSpPr/>
          <p:nvPr/>
        </p:nvSpPr>
        <p:spPr>
          <a:xfrm>
            <a:off x="5647615" y="3269610"/>
            <a:ext cx="1201569" cy="518548"/>
          </a:xfrm>
          <a:prstGeom prst="downArrow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535677" y="4296631"/>
            <a:ext cx="7120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>
                <a:solidFill>
                  <a:schemeClr val="accent1"/>
                </a:solidFill>
                <a:latin typeface="아리따-돋움(TTF)-SemiBold" pitchFamily="18" charset="-127"/>
                <a:ea typeface="아리따-돋움(TTF)-SemiBold" pitchFamily="18" charset="-127"/>
              </a:rPr>
              <a:t>“</a:t>
            </a:r>
            <a:r>
              <a:rPr lang="ko-KR" altLang="en-US" sz="6600" dirty="0" smtClean="0">
                <a:solidFill>
                  <a:schemeClr val="accent1"/>
                </a:solidFill>
                <a:latin typeface="아리따-돋움(TTF)-SemiBold" pitchFamily="18" charset="-127"/>
                <a:ea typeface="아리따-돋움(TTF)-SemiBold" pitchFamily="18" charset="-127"/>
              </a:rPr>
              <a:t>금리인하 정책 실시</a:t>
            </a:r>
            <a:r>
              <a:rPr lang="en-US" altLang="ko-KR" sz="6600" dirty="0" smtClean="0">
                <a:solidFill>
                  <a:schemeClr val="accent1"/>
                </a:solidFill>
                <a:latin typeface="아리따-돋움(TTF)-SemiBold" pitchFamily="18" charset="-127"/>
                <a:ea typeface="아리따-돋움(TTF)-SemiBold" pitchFamily="18" charset="-127"/>
              </a:rPr>
              <a:t>”</a:t>
            </a:r>
            <a:endParaRPr lang="ko-KR" altLang="en-US" sz="6600" dirty="0">
              <a:solidFill>
                <a:schemeClr val="accent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4489" y="5450020"/>
            <a:ext cx="355750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smtClean="0">
                <a:latin typeface="아리따-돋움(TTF)-SemiBold" pitchFamily="18" charset="-127"/>
                <a:ea typeface="아리따-돋움(TTF)-SemiBold" pitchFamily="18" charset="-127"/>
              </a:rPr>
              <a:t>5%</a:t>
            </a:r>
            <a:endParaRPr lang="ko-KR" altLang="en-US" sz="48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09240" y="5450019"/>
            <a:ext cx="350067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smtClean="0">
                <a:latin typeface="아리따-돋움(TTF)-SemiBold" pitchFamily="18" charset="-127"/>
                <a:ea typeface="아리따-돋움(TTF)-SemiBold" pitchFamily="18" charset="-127"/>
              </a:rPr>
              <a:t>2.5%</a:t>
            </a:r>
            <a:endParaRPr lang="ko-KR" altLang="en-US" sz="54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20" name="오른쪽 화살표 19"/>
          <p:cNvSpPr/>
          <p:nvPr/>
        </p:nvSpPr>
        <p:spPr>
          <a:xfrm>
            <a:off x="5717380" y="5656507"/>
            <a:ext cx="757240" cy="593103"/>
          </a:xfrm>
          <a:prstGeom prst="rightArrow">
            <a:avLst/>
          </a:prstGeom>
          <a:solidFill>
            <a:srgbClr val="1097D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43250" y="3796409"/>
            <a:ext cx="621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아리따-돋움(TTF)-SemiBold" pitchFamily="18" charset="-127"/>
                <a:ea typeface="아리따-돋움(TTF)-SemiBold" pitchFamily="18" charset="-127"/>
              </a:rPr>
              <a:t>돈을 풀어주기 위해</a:t>
            </a:r>
            <a:endParaRPr lang="ko-KR" altLang="en-US" sz="40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63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  <p:bldP spid="13" grpId="0"/>
      <p:bldP spid="14" grpId="0"/>
      <p:bldP spid="15" grpId="0"/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t065">
      <a:dk1>
        <a:srgbClr val="3A3838"/>
      </a:dk1>
      <a:lt1>
        <a:srgbClr val="FFFFFF"/>
      </a:lt1>
      <a:dk2>
        <a:srgbClr val="5D5B5B"/>
      </a:dk2>
      <a:lt2>
        <a:srgbClr val="F2F2F2"/>
      </a:lt2>
      <a:accent1>
        <a:srgbClr val="ED636D"/>
      </a:accent1>
      <a:accent2>
        <a:srgbClr val="FA7D87"/>
      </a:accent2>
      <a:accent3>
        <a:srgbClr val="F8BAA1"/>
      </a:accent3>
      <a:accent4>
        <a:srgbClr val="1097D0"/>
      </a:accent4>
      <a:accent5>
        <a:srgbClr val="016A96"/>
      </a:accent5>
      <a:accent6>
        <a:srgbClr val="898F8D"/>
      </a:accent6>
      <a:hlink>
        <a:srgbClr val="757070"/>
      </a:hlink>
      <a:folHlink>
        <a:srgbClr val="757070"/>
      </a:folHlink>
    </a:clrScheme>
    <a:fontScheme name="free">
      <a:majorFont>
        <a:latin typeface="Arial"/>
        <a:ea typeface="나눔스퀘어라운드 Regular"/>
        <a:cs typeface=""/>
      </a:majorFont>
      <a:minorFont>
        <a:latin typeface="Arial"/>
        <a:ea typeface="나눔스퀘어라운드 Regular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70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2575</TotalTime>
  <Words>559</Words>
  <Application>Microsoft Office PowerPoint</Application>
  <PresentationFormat>사용자 지정</PresentationFormat>
  <Paragraphs>135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Windows User</cp:lastModifiedBy>
  <cp:revision>209</cp:revision>
  <dcterms:created xsi:type="dcterms:W3CDTF">2015-01-21T11:35:38Z</dcterms:created>
  <dcterms:modified xsi:type="dcterms:W3CDTF">2019-05-21T00:21:31Z</dcterms:modified>
</cp:coreProperties>
</file>