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40" r:id="rId2"/>
    <p:sldId id="337" r:id="rId3"/>
    <p:sldId id="339" r:id="rId4"/>
    <p:sldId id="338" r:id="rId5"/>
    <p:sldId id="341" r:id="rId6"/>
    <p:sldId id="325" r:id="rId7"/>
    <p:sldId id="347" r:id="rId8"/>
    <p:sldId id="348" r:id="rId9"/>
    <p:sldId id="346" r:id="rId10"/>
    <p:sldId id="344" r:id="rId11"/>
    <p:sldId id="336" r:id="rId12"/>
  </p:sldIdLst>
  <p:sldSz cx="12192000" cy="6858000"/>
  <p:notesSz cx="6858000" cy="9144000"/>
  <p:embeddedFontLst>
    <p:embeddedFont>
      <p:font typeface="맑은 고딕" panose="020B0503020000020004" pitchFamily="50" charset="-127"/>
      <p:regular r:id="rId14"/>
      <p:bold r:id="rId15"/>
    </p:embeddedFont>
    <p:embeddedFont>
      <p:font typeface="함초롬돋움" panose="020B0604000101010101" pitchFamily="50" charset="-127"/>
      <p:regular r:id="rId16"/>
      <p:bold r:id="rId17"/>
    </p:embeddedFont>
    <p:embeddedFont>
      <p:font typeface="_고양일산 L" panose="020B0303000000020004" charset="-127"/>
      <p:regular r:id="rId18"/>
    </p:embeddedFont>
    <p:embeddedFont>
      <p:font typeface="_고양일산 R" panose="020B0303000000020004" charset="-127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B6A7"/>
    <a:srgbClr val="E9E0D3"/>
    <a:srgbClr val="928572"/>
    <a:srgbClr val="A3A8B9"/>
    <a:srgbClr val="BAD1E8"/>
    <a:srgbClr val="EFE0CD"/>
    <a:srgbClr val="97A3C5"/>
    <a:srgbClr val="D1C8BD"/>
    <a:srgbClr val="624C24"/>
    <a:srgbClr val="F7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6" autoAdjust="0"/>
  </p:normalViewPr>
  <p:slideViewPr>
    <p:cSldViewPr>
      <p:cViewPr varScale="1">
        <p:scale>
          <a:sx n="97" d="100"/>
          <a:sy n="97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DB2D71-6BB7-4855-9F10-307849965248}" type="datetimeFigureOut">
              <a:rPr lang="ko-KR" altLang="en-US" smtClean="0"/>
              <a:pPr/>
              <a:t>2019-03-31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03379355-D261-4A04-B65F-5BD2926C029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9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_고양일산 L" panose="020B0303000000020004" pitchFamily="50" charset="-127"/>
        <a:ea typeface="_고양일산 L" panose="020B030300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4189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206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347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5883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250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92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801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1382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475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79355-D261-4A04-B65F-5BD2926C029D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159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80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  <a:lvl2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2pPr>
            <a:lvl3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3pPr>
            <a:lvl4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4pPr>
            <a:lvl5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A45A1ECE-4FFA-458D-B02B-777E3A80392E}" type="datetimeFigureOut">
              <a:rPr lang="ko-KR" altLang="en-US" smtClean="0"/>
              <a:pPr/>
              <a:t>2019-03-31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8EB59-5BF7-44CD-830B-C6791A33B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88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_고양일산 L" panose="020B0303000000020004" pitchFamily="50" charset="-127"/>
                <a:ea typeface="_고양일산 L" panose="020B0303000000020004" pitchFamily="50" charset="-127"/>
              </a:defRPr>
            </a:lvl1pPr>
          </a:lstStyle>
          <a:p>
            <a:fld id="{C588EB59-5BF7-44CD-830B-C6791A33BAA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096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옛날사진관2" panose="02020600000000000000" pitchFamily="18" charset="-127"/>
          <a:ea typeface="a옛날사진관2" panose="02020600000000000000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5Dl68mIi0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꺾인 연결선 45"/>
          <p:cNvCxnSpPr/>
          <p:nvPr/>
        </p:nvCxnSpPr>
        <p:spPr>
          <a:xfrm rot="5400000">
            <a:off x="9821238" y="3153710"/>
            <a:ext cx="755370" cy="223838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꺾인 연결선 36"/>
          <p:cNvCxnSpPr/>
          <p:nvPr/>
        </p:nvCxnSpPr>
        <p:spPr>
          <a:xfrm rot="5400000" flipH="1" flipV="1">
            <a:off x="6299852" y="2367892"/>
            <a:ext cx="663866" cy="214314"/>
          </a:xfrm>
          <a:prstGeom prst="bentConnector3">
            <a:avLst>
              <a:gd name="adj1" fmla="val 50000"/>
            </a:avLst>
          </a:prstGeom>
          <a:ln w="19050">
            <a:solidFill>
              <a:srgbClr val="C1B6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각 삼각형 20"/>
          <p:cNvSpPr/>
          <p:nvPr/>
        </p:nvSpPr>
        <p:spPr>
          <a:xfrm rot="5400000">
            <a:off x="531809" y="480959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38084" y="214291"/>
            <a:ext cx="11715832" cy="6429420"/>
            <a:chOff x="112207" y="97972"/>
            <a:chExt cx="11967587" cy="6662057"/>
          </a:xfrm>
        </p:grpSpPr>
        <p:sp>
          <p:nvSpPr>
            <p:cNvPr id="14" name="직사각형 13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595274" y="538443"/>
            <a:ext cx="2404382" cy="461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ko-KR" altLang="en-US" sz="2400" b="1" spc="6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</a:t>
            </a:r>
            <a:r>
              <a:rPr lang="ko-KR" altLang="en-US" sz="2400" b="1" spc="6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</a:t>
            </a:r>
            <a:endParaRPr lang="ko-KR" altLang="en-US" sz="2400" b="1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2464" y="61436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간무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천황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4" name="이등변 삼각형 23"/>
          <p:cNvSpPr/>
          <p:nvPr/>
        </p:nvSpPr>
        <p:spPr>
          <a:xfrm>
            <a:off x="809588" y="621508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5524496" y="2857496"/>
            <a:ext cx="5786478" cy="1588"/>
          </a:xfrm>
          <a:prstGeom prst="line">
            <a:avLst/>
          </a:prstGeom>
          <a:ln w="38100">
            <a:solidFill>
              <a:srgbClr val="C1B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60096" y="1738403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24659" y="5064422"/>
            <a:ext cx="465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총 </a:t>
            </a:r>
            <a:r>
              <a:rPr lang="en-US" altLang="ko-KR" sz="32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390</a:t>
            </a:r>
            <a:r>
              <a:rPr lang="ko-KR" altLang="en-US" sz="32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년간 지속된 시대</a:t>
            </a:r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6468956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10239404" y="2786058"/>
            <a:ext cx="142876" cy="142876"/>
          </a:xfrm>
          <a:prstGeom prst="ellipse">
            <a:avLst/>
          </a:prstGeom>
          <a:solidFill>
            <a:srgbClr val="686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95934" y="1714488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794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endParaRPr lang="ko-KR" altLang="en-US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24562" y="3714752"/>
            <a:ext cx="107157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1185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</a:t>
            </a:r>
            <a:endParaRPr lang="ko-KR" altLang="en-US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4232" y="1770395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48532" y="386715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가마쿠라 막부 설립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0994" y="167155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간무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천황이 </a:t>
            </a:r>
            <a:r>
              <a:rPr lang="ko-KR" altLang="en-US" sz="20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헤이안쿄로</a:t>
            </a:r>
            <a:r>
              <a:rPr lang="ko-KR" altLang="en-US" sz="20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천도</a:t>
            </a:r>
            <a:endParaRPr lang="en-US" altLang="ko-KR" sz="20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16" y="1100340"/>
            <a:ext cx="362540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302744" y="2914689"/>
            <a:ext cx="9689800" cy="1604596"/>
            <a:chOff x="6017490" y="2957490"/>
            <a:chExt cx="6186898" cy="1074843"/>
          </a:xfrm>
        </p:grpSpPr>
        <p:sp>
          <p:nvSpPr>
            <p:cNvPr id="40" name="직사각형 39"/>
            <p:cNvSpPr/>
            <p:nvPr/>
          </p:nvSpPr>
          <p:spPr>
            <a:xfrm>
              <a:off x="6342794" y="3228289"/>
              <a:ext cx="5861594" cy="804044"/>
            </a:xfrm>
            <a:prstGeom prst="rect">
              <a:avLst/>
            </a:prstGeom>
            <a:solidFill>
              <a:schemeClr val="bg1"/>
            </a:solidFill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  <a:hlinkClick r:id="rId3"/>
                </a:rPr>
                <a:t>https</a:t>
              </a:r>
              <a:r>
                <a:rPr lang="en-US" altLang="ko-KR" dirty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  <a:hlinkClick r:id="rId3"/>
                </a:rPr>
                <a:t>://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  <a:hlinkClick r:id="rId3"/>
                </a:rPr>
                <a:t>youtu.be/v5Dl68mIi0k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7490" y="2957490"/>
              <a:ext cx="317493" cy="6184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“</a:t>
              </a:r>
              <a:endParaRPr lang="ko-KR" altLang="en-US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4179266" y="751421"/>
            <a:ext cx="297749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18382" y="845820"/>
            <a:ext cx="389384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 참고 영상     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7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" y="0"/>
            <a:ext cx="12192000" cy="260648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67808" y="2689756"/>
            <a:ext cx="3677170" cy="839397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2800" spc="600" dirty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Thank you</a:t>
            </a:r>
            <a:endParaRPr lang="ko-KR" altLang="en-US" sz="2800" spc="6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R" panose="020B0303000000020004" pitchFamily="50" charset="-127"/>
              <a:ea typeface="_고양일산 R" panose="020B030300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" y="6165305"/>
            <a:ext cx="12192000" cy="720080"/>
          </a:xfrm>
          <a:prstGeom prst="rect">
            <a:avLst/>
          </a:prstGeom>
          <a:solidFill>
            <a:srgbClr val="E9E0D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6" name="이등변 삼각형 5"/>
          <p:cNvSpPr/>
          <p:nvPr/>
        </p:nvSpPr>
        <p:spPr>
          <a:xfrm>
            <a:off x="8760296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>
            <a:off x="9444400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9" name="이등변 삼각형 18"/>
          <p:cNvSpPr/>
          <p:nvPr/>
        </p:nvSpPr>
        <p:spPr>
          <a:xfrm>
            <a:off x="2711624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0" name="이등변 삼각형 19"/>
          <p:cNvSpPr/>
          <p:nvPr/>
        </p:nvSpPr>
        <p:spPr>
          <a:xfrm>
            <a:off x="3395728" y="3068960"/>
            <a:ext cx="252000" cy="252000"/>
          </a:xfrm>
          <a:prstGeom prst="triangle">
            <a:avLst/>
          </a:prstGeom>
          <a:solidFill>
            <a:srgbClr val="C1B6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09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4340205" y="833870"/>
            <a:ext cx="343236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415430" y="913590"/>
            <a:ext cx="336113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시대의 귀족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15" y="2247056"/>
            <a:ext cx="3895725" cy="3429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0" y="2063907"/>
            <a:ext cx="4746366" cy="37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4655840" y="1249441"/>
            <a:ext cx="6851860" cy="4021235"/>
            <a:chOff x="6017490" y="2957490"/>
            <a:chExt cx="6281538" cy="1036667"/>
          </a:xfrm>
        </p:grpSpPr>
        <p:sp>
          <p:nvSpPr>
            <p:cNvPr id="40" name="직사각형 39"/>
            <p:cNvSpPr/>
            <p:nvPr/>
          </p:nvSpPr>
          <p:spPr>
            <a:xfrm>
              <a:off x="6437435" y="3113436"/>
              <a:ext cx="5861593" cy="880721"/>
            </a:xfrm>
            <a:prstGeom prst="rect">
              <a:avLst/>
            </a:prstGeom>
            <a:solidFill>
              <a:schemeClr val="bg1"/>
            </a:solidFill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여성이 쓴 최초의 장편소설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당시의 풍속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습관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생각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불교의 사상을 엿볼 수 있는 고전 작품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70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년이라는 시간에 걸쳐 이루어지는 로맨스를 담은 작품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섬세한 인물의 심리묘사와 구체적인 </a:t>
              </a:r>
              <a:r>
                <a:rPr lang="ko-KR" altLang="en-US" dirty="0" err="1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배경묘사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err="1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아레와의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대표적인 작품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endPara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7490" y="2957490"/>
              <a:ext cx="455863" cy="238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“</a:t>
              </a:r>
              <a:endParaRPr lang="ko-KR" altLang="en-US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4241122" y="510157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295800" y="577357"/>
            <a:ext cx="2981942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겐지  </a:t>
            </a:r>
            <a:r>
              <a:rPr lang="ko-KR" altLang="en-US" sz="24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모노가타리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94" y="1499747"/>
            <a:ext cx="3447479" cy="4724654"/>
          </a:xfrm>
          <a:prstGeom prst="rect">
            <a:avLst/>
          </a:prstGeom>
        </p:spPr>
      </p:pic>
      <p:sp>
        <p:nvSpPr>
          <p:cNvPr id="14" name="이등변 삼각형 13"/>
          <p:cNvSpPr/>
          <p:nvPr/>
        </p:nvSpPr>
        <p:spPr>
          <a:xfrm>
            <a:off x="1013319" y="6358669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156195" y="6255983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무라사키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시키부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46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5075885" y="344661"/>
            <a:ext cx="376719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35646" y="426059"/>
            <a:ext cx="189520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가나 문자   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461697"/>
            <a:ext cx="5886450" cy="39719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024" y="1844824"/>
            <a:ext cx="5640531" cy="3335455"/>
          </a:xfrm>
          <a:prstGeom prst="rect">
            <a:avLst/>
          </a:prstGeom>
        </p:spPr>
      </p:pic>
      <p:sp>
        <p:nvSpPr>
          <p:cNvPr id="23" name="이등변 삼각형 22"/>
          <p:cNvSpPr/>
          <p:nvPr/>
        </p:nvSpPr>
        <p:spPr>
          <a:xfrm>
            <a:off x="911424" y="5627129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이등변 삼각형 23"/>
          <p:cNvSpPr/>
          <p:nvPr/>
        </p:nvSpPr>
        <p:spPr>
          <a:xfrm>
            <a:off x="6695057" y="5338888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135444" y="5520197"/>
            <a:ext cx="22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히라가나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ja-JP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ひらが</a:t>
            </a:r>
            <a:r>
              <a:rPr lang="ja-JP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な</a:t>
            </a:r>
            <a:r>
              <a:rPr lang="en-US" altLang="ja-JP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7662" y="5221425"/>
            <a:ext cx="2328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가타카나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ja-JP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カタカ</a:t>
            </a:r>
            <a:r>
              <a:rPr lang="ja-JP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ナ</a:t>
            </a:r>
            <a:r>
              <a:rPr lang="en-US" altLang="ja-JP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80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240016" y="1733582"/>
            <a:ext cx="5544616" cy="3711642"/>
            <a:chOff x="5965471" y="3004187"/>
            <a:chExt cx="6160192" cy="1010251"/>
          </a:xfrm>
        </p:grpSpPr>
        <p:sp>
          <p:nvSpPr>
            <p:cNvPr id="40" name="직사각형 39"/>
            <p:cNvSpPr/>
            <p:nvPr/>
          </p:nvSpPr>
          <p:spPr>
            <a:xfrm>
              <a:off x="6264069" y="3235359"/>
              <a:ext cx="5861594" cy="779079"/>
            </a:xfrm>
            <a:prstGeom prst="rect">
              <a:avLst/>
            </a:prstGeom>
            <a:solidFill>
              <a:schemeClr val="bg1"/>
            </a:solidFill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5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음과 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7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음을 기조로 하는 일본 고유의 정형시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심정을 표현하는 단어와 경물을 묘사하는 단어들의 대응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적당히 종합된 내용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리듬을 표현할 수 있었음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  <a:endPara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965471" y="3004187"/>
              <a:ext cx="552458" cy="251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“</a:t>
              </a:r>
              <a:endParaRPr lang="ko-KR" altLang="en-US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5296118" y="885414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379758" y="954207"/>
            <a:ext cx="143632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와카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42" y="2001744"/>
            <a:ext cx="5929387" cy="398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207" y="3335215"/>
            <a:ext cx="11967587" cy="1368152"/>
          </a:xfrm>
          <a:prstGeom prst="rect">
            <a:avLst/>
          </a:prstGeom>
          <a:solidFill>
            <a:srgbClr val="E9E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2207" y="116633"/>
            <a:ext cx="11967587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직각 삼각형 17"/>
          <p:cNvSpPr/>
          <p:nvPr/>
        </p:nvSpPr>
        <p:spPr>
          <a:xfrm rot="5400000">
            <a:off x="4705272" y="579097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13065" y="3474526"/>
            <a:ext cx="692755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70000"/>
              </a:lnSpc>
              <a:spcBef>
                <a:spcPct val="20000"/>
              </a:spcBef>
            </a:pPr>
            <a:endParaRPr lang="en-US" altLang="ko-KR" dirty="0">
              <a:ln>
                <a:solidFill>
                  <a:schemeClr val="tx1">
                    <a:lumMod val="65000"/>
                    <a:lumOff val="35000"/>
                    <a:alpha val="37000"/>
                  </a:schemeClr>
                </a:solidFill>
              </a:ln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 fontAlgn="base">
              <a:lnSpc>
                <a:spcPct val="170000"/>
              </a:lnSpc>
              <a:spcBef>
                <a:spcPct val="20000"/>
              </a:spcBef>
            </a:pPr>
            <a:r>
              <a:rPr lang="ko-KR" altLang="en-US" dirty="0" smtClean="0">
                <a:ln>
                  <a:solidFill>
                    <a:schemeClr val="tx1">
                      <a:lumMod val="65000"/>
                      <a:lumOff val="35000"/>
                      <a:alpha val="37000"/>
                    </a:schemeClr>
                  </a:solidFill>
                </a:ln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                                                       </a:t>
            </a:r>
            <a:endParaRPr lang="en-US" altLang="ko-KR" dirty="0">
              <a:ln>
                <a:solidFill>
                  <a:schemeClr val="tx1">
                    <a:lumMod val="65000"/>
                    <a:lumOff val="35000"/>
                    <a:alpha val="37000"/>
                  </a:schemeClr>
                </a:solidFill>
              </a:ln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1879544"/>
            <a:ext cx="2874169" cy="406838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838960" y="708771"/>
            <a:ext cx="251408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신불교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" name="이등변 삼각형 8"/>
          <p:cNvSpPr/>
          <p:nvPr/>
        </p:nvSpPr>
        <p:spPr>
          <a:xfrm>
            <a:off x="1415480" y="6020572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86346" y="590734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사이초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5120187" y="1787432"/>
            <a:ext cx="6336704" cy="3374188"/>
            <a:chOff x="5965471" y="3004187"/>
            <a:chExt cx="6160192" cy="731816"/>
          </a:xfrm>
        </p:grpSpPr>
        <p:sp>
          <p:nvSpPr>
            <p:cNvPr id="14" name="직사각형 13"/>
            <p:cNvSpPr/>
            <p:nvPr/>
          </p:nvSpPr>
          <p:spPr>
            <a:xfrm>
              <a:off x="6264069" y="3235359"/>
              <a:ext cx="5861594" cy="500644"/>
            </a:xfrm>
            <a:prstGeom prst="rect">
              <a:avLst/>
            </a:prstGeom>
            <a:solidFill>
              <a:schemeClr val="bg1"/>
            </a:solidFill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804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년 당나라에 건너가 천태종을 배운 후 귀국하여 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err="1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연력사를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세우고 천태종을 열었다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일본 불교의 특징인 </a:t>
              </a:r>
              <a:r>
                <a:rPr lang="ko-KR" altLang="en-US" dirty="0" err="1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신불습합을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잘 보여주는 예이다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  <a:endParaRPr lang="en-US" altLang="ko-KR" dirty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5471" y="3004187"/>
              <a:ext cx="552458" cy="251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“</a:t>
              </a:r>
              <a:endParaRPr lang="ko-KR" altLang="en-US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1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12207" y="3335215"/>
            <a:ext cx="11967587" cy="1368152"/>
          </a:xfrm>
          <a:prstGeom prst="rect">
            <a:avLst/>
          </a:prstGeom>
          <a:solidFill>
            <a:srgbClr val="E9E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2207" y="116633"/>
            <a:ext cx="11967587" cy="6624736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8" name="직각 삼각형 17"/>
          <p:cNvSpPr/>
          <p:nvPr/>
        </p:nvSpPr>
        <p:spPr>
          <a:xfrm rot="5400000">
            <a:off x="4705272" y="579097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38960" y="708771"/>
            <a:ext cx="2514080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dirty="0" err="1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신불교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 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1879544"/>
            <a:ext cx="3240360" cy="3873401"/>
          </a:xfrm>
          <a:prstGeom prst="rect">
            <a:avLst/>
          </a:prstGeom>
        </p:spPr>
      </p:pic>
      <p:sp>
        <p:nvSpPr>
          <p:cNvPr id="9" name="이등변 삼각형 8"/>
          <p:cNvSpPr/>
          <p:nvPr/>
        </p:nvSpPr>
        <p:spPr>
          <a:xfrm>
            <a:off x="8040216" y="5824653"/>
            <a:ext cx="142876" cy="142876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83092" y="572373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구카이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23392" y="1777872"/>
            <a:ext cx="6336704" cy="3374188"/>
            <a:chOff x="5965471" y="3004187"/>
            <a:chExt cx="6160192" cy="731816"/>
          </a:xfrm>
        </p:grpSpPr>
        <p:sp>
          <p:nvSpPr>
            <p:cNvPr id="14" name="직사각형 13"/>
            <p:cNvSpPr/>
            <p:nvPr/>
          </p:nvSpPr>
          <p:spPr>
            <a:xfrm>
              <a:off x="6264069" y="3235359"/>
              <a:ext cx="5861594" cy="500644"/>
            </a:xfrm>
            <a:prstGeom prst="rect">
              <a:avLst/>
            </a:prstGeom>
            <a:solidFill>
              <a:schemeClr val="bg1"/>
            </a:solidFill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err="1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삼교지귀를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저술하고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불교에 귀의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err="1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금강봉사를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짓고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dirty="0" err="1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전언종을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열었다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5471" y="3004187"/>
              <a:ext cx="552458" cy="251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“</a:t>
              </a:r>
              <a:endParaRPr lang="ko-KR" altLang="en-US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9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4864070" y="583938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62260" y="685965"/>
            <a:ext cx="2510665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밀교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 예술     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R" panose="020B0303000000020004" pitchFamily="50" charset="-127"/>
              <a:ea typeface="_고양일산 R" panose="020B0303000000020004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3392" y="1726178"/>
            <a:ext cx="9507314" cy="75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40498840" descr="EMB00001c188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8" y="1852345"/>
            <a:ext cx="59766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11201" y="16976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6667715" y="2154851"/>
            <a:ext cx="4631210" cy="2734233"/>
            <a:chOff x="5688724" y="3102677"/>
            <a:chExt cx="6652971" cy="426753"/>
          </a:xfrm>
        </p:grpSpPr>
        <p:sp>
          <p:nvSpPr>
            <p:cNvPr id="12" name="직사각형 11"/>
            <p:cNvSpPr/>
            <p:nvPr/>
          </p:nvSpPr>
          <p:spPr>
            <a:xfrm>
              <a:off x="6480101" y="3169152"/>
              <a:ext cx="5861594" cy="360278"/>
            </a:xfrm>
            <a:prstGeom prst="rect">
              <a:avLst/>
            </a:prstGeom>
            <a:solidFill>
              <a:schemeClr val="bg1"/>
            </a:solidFill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사원이 산간에 세워지게 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됨</a:t>
              </a:r>
              <a:r>
                <a:rPr lang="en-US" altLang="ko-KR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 err="1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히와다부키로</a:t>
              </a:r>
              <a:r>
                <a:rPr lang="ko-KR" altLang="en-US" dirty="0" smtClean="0">
                  <a:ln>
                    <a:solidFill>
                      <a:srgbClr val="404040">
                        <a:alpha val="30000"/>
                      </a:srgbClr>
                    </a:solidFill>
                  </a:ln>
                  <a:solidFill>
                    <a:srgbClr val="404040"/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된 지붕</a:t>
              </a: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endParaRPr lang="en-US" altLang="ko-KR" dirty="0" smtClean="0">
                <a:ln>
                  <a:solidFill>
                    <a:srgbClr val="404040">
                      <a:alpha val="30000"/>
                    </a:srgbClr>
                  </a:solidFill>
                </a:ln>
                <a:solidFill>
                  <a:srgbClr val="40404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88724" y="3102677"/>
              <a:ext cx="552457" cy="251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“</a:t>
              </a:r>
              <a:endParaRPr lang="ko-KR" altLang="en-US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2207" y="116632"/>
            <a:ext cx="11967587" cy="6662057"/>
            <a:chOff x="112207" y="97972"/>
            <a:chExt cx="11967587" cy="6662057"/>
          </a:xfrm>
        </p:grpSpPr>
        <p:sp>
          <p:nvSpPr>
            <p:cNvPr id="17" name="직사각형 16"/>
            <p:cNvSpPr/>
            <p:nvPr/>
          </p:nvSpPr>
          <p:spPr>
            <a:xfrm>
              <a:off x="112207" y="5426564"/>
              <a:ext cx="11967587" cy="1333465"/>
            </a:xfrm>
            <a:prstGeom prst="rect">
              <a:avLst/>
            </a:prstGeom>
            <a:solidFill>
              <a:srgbClr val="F7F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112207" y="97972"/>
              <a:ext cx="11967587" cy="6662057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_고양일산 L" panose="020B0303000000020004" pitchFamily="50" charset="-127"/>
                <a:ea typeface="_고양일산 L" panose="020B0303000000020004" pitchFamily="50" charset="-127"/>
              </a:endParaRPr>
            </a:p>
          </p:txBody>
        </p:sp>
      </p:grpSp>
      <p:sp>
        <p:nvSpPr>
          <p:cNvPr id="21" name="직각 삼각형 20"/>
          <p:cNvSpPr/>
          <p:nvPr/>
        </p:nvSpPr>
        <p:spPr>
          <a:xfrm rot="5400000">
            <a:off x="4864070" y="583938"/>
            <a:ext cx="368300" cy="352713"/>
          </a:xfrm>
          <a:prstGeom prst="rtTriangl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_고양일산 L" panose="020B0303000000020004" pitchFamily="50" charset="-127"/>
              <a:ea typeface="_고양일산 L" panose="020B0303000000020004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62260" y="685965"/>
            <a:ext cx="2510665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밀교</a:t>
            </a:r>
            <a:r>
              <a:rPr lang="ko-KR" altLang="en-US" sz="2400" dirty="0" smtClean="0">
                <a:ln>
                  <a:solidFill>
                    <a:schemeClr val="bg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_고양일산 R" panose="020B0303000000020004" pitchFamily="50" charset="-127"/>
                <a:ea typeface="_고양일산 R" panose="020B0303000000020004" pitchFamily="50" charset="-127"/>
              </a:rPr>
              <a:t> 예술          </a:t>
            </a:r>
            <a:endParaRPr lang="ko-KR" altLang="en-US" sz="2400" dirty="0">
              <a:ln>
                <a:solidFill>
                  <a:schemeClr val="bg1">
                    <a:alpha val="30000"/>
                  </a:schemeClr>
                </a:solidFill>
              </a:ln>
              <a:solidFill>
                <a:schemeClr val="bg1"/>
              </a:solidFill>
              <a:latin typeface="_고양일산 R" panose="020B0303000000020004" pitchFamily="50" charset="-127"/>
              <a:ea typeface="_고양일산 R" panose="020B0303000000020004" pitchFamily="50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3392" y="1726178"/>
            <a:ext cx="9507314" cy="75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111201" y="16976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340502440" descr="EMB00001c1889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2105637"/>
            <a:ext cx="5256585" cy="347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/>
          <p:cNvGrpSpPr/>
          <p:nvPr/>
        </p:nvGrpSpPr>
        <p:grpSpPr>
          <a:xfrm>
            <a:off x="5519936" y="1882524"/>
            <a:ext cx="6336704" cy="2820192"/>
            <a:chOff x="5965471" y="3004187"/>
            <a:chExt cx="6160192" cy="611662"/>
          </a:xfrm>
        </p:grpSpPr>
        <p:sp>
          <p:nvSpPr>
            <p:cNvPr id="12" name="직사각형 11"/>
            <p:cNvSpPr/>
            <p:nvPr/>
          </p:nvSpPr>
          <p:spPr>
            <a:xfrm>
              <a:off x="6264069" y="3235359"/>
              <a:ext cx="5861594" cy="380490"/>
            </a:xfrm>
            <a:prstGeom prst="rect">
              <a:avLst/>
            </a:prstGeom>
            <a:solidFill>
              <a:schemeClr val="bg1"/>
            </a:solidFill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  <a:buClr>
                  <a:srgbClr val="000000"/>
                </a:buClr>
              </a:pPr>
              <a:r>
                <a:rPr lang="ko-KR" altLang="en-US" dirty="0"/>
                <a:t>밀교에서 중시하는 대일여래의 지덕을 표현한 </a:t>
              </a:r>
              <a:r>
                <a:rPr lang="ko-KR" altLang="en-US" dirty="0" err="1"/>
                <a:t>금강계와</a:t>
              </a:r>
              <a:r>
                <a:rPr lang="ko-KR" altLang="en-US" dirty="0"/>
                <a:t> 자비를 표현한 </a:t>
              </a:r>
              <a:r>
                <a:rPr lang="ko-KR" altLang="en-US" dirty="0" err="1"/>
                <a:t>태장계의</a:t>
              </a:r>
              <a:r>
                <a:rPr lang="ko-KR" altLang="en-US" dirty="0"/>
                <a:t> 불교 세계를 질서정연한 구도로 도식화한 </a:t>
              </a:r>
              <a:r>
                <a:rPr lang="ko-KR" altLang="en-US" dirty="0" smtClean="0"/>
                <a:t>것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65471" y="3004187"/>
              <a:ext cx="552458" cy="251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“</a:t>
              </a:r>
              <a:endParaRPr lang="ko-KR" altLang="en-US" sz="54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5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198</Words>
  <Application>Microsoft Office PowerPoint</Application>
  <PresentationFormat>와이드스크린</PresentationFormat>
  <Paragraphs>60</Paragraphs>
  <Slides>11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맑은 고딕</vt:lpstr>
      <vt:lpstr>Arial</vt:lpstr>
      <vt:lpstr>함초롬돋움</vt:lpstr>
      <vt:lpstr>_고양일산 L</vt:lpstr>
      <vt:lpstr>나눔고딕</vt:lpstr>
      <vt:lpstr>_고양일산 R</vt:lpstr>
      <vt:lpstr>a옛날사진관2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문화컨텐츠 이론과 비평</dc:title>
  <dc:creator>늘채</dc:creator>
  <cp:lastModifiedBy>모 경민</cp:lastModifiedBy>
  <cp:revision>145</cp:revision>
  <dcterms:created xsi:type="dcterms:W3CDTF">2018-09-16T00:42:33Z</dcterms:created>
  <dcterms:modified xsi:type="dcterms:W3CDTF">2019-03-31T12:30:56Z</dcterms:modified>
</cp:coreProperties>
</file>