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6" r:id="rId3"/>
    <p:sldId id="275" r:id="rId4"/>
    <p:sldId id="276" r:id="rId5"/>
    <p:sldId id="273" r:id="rId6"/>
    <p:sldId id="278" r:id="rId7"/>
    <p:sldId id="277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70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12192000" cy="6858000"/>
  <p:notesSz cx="6858000" cy="9144000"/>
  <p:embeddedFontLst>
    <p:embeddedFont>
      <p:font typeface="맑은 고딕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FC7"/>
    <a:srgbClr val="F59DAA"/>
    <a:srgbClr val="EC4A63"/>
    <a:srgbClr val="F29343"/>
    <a:srgbClr val="565658"/>
    <a:srgbClr val="F7D331"/>
    <a:srgbClr val="2D3C55"/>
    <a:srgbClr val="3DCFBE"/>
    <a:srgbClr val="E6E6E6"/>
    <a:srgbClr val="3AC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1" autoAdjust="0"/>
    <p:restoredTop sz="96391" autoAdjust="0"/>
  </p:normalViewPr>
  <p:slideViewPr>
    <p:cSldViewPr snapToGrid="0" showGuides="1">
      <p:cViewPr>
        <p:scale>
          <a:sx n="92" d="100"/>
          <a:sy n="92" d="100"/>
        </p:scale>
        <p:origin x="-108" y="-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0B74A-8F66-4E11-AC3C-7874A6CAAB9E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FFA5D-7043-4420-B973-84017DF7E4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4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FCDC9-5B07-4684-8BFB-9349CD74D0EB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70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3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1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3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3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296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3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5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4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3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47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97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40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20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6A62-4D8D-4B4A-8FC1-B2FB5A3CC144}" type="datetimeFigureOut">
              <a:rPr lang="ko-KR" altLang="en-US" smtClean="0"/>
              <a:pPr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5B32-80EB-4DFE-A990-5B19CB0B7D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2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A84B-6E31-4CA4-A827-90DD50CE8A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C05A-88D9-4299-BE76-FD147489B1F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lLU99cPv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m62XQPhz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6Xyk1PGKlU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1844640" y="1904317"/>
            <a:ext cx="8981947" cy="2214438"/>
            <a:chOff x="1845077" y="3088935"/>
            <a:chExt cx="8981945" cy="2214438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1869199" y="3450196"/>
              <a:ext cx="3066491" cy="1633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45077" y="3702935"/>
              <a:ext cx="8981945" cy="160043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/>
                <a:t>일본정부의 관광정책의 특징</a:t>
              </a:r>
              <a:endParaRPr lang="ko-KR" altLang="en-US" sz="5400" dirty="0" smtClean="0"/>
            </a:p>
            <a:p>
              <a:endParaRPr lang="ko-KR" altLang="en-US" sz="4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3372322" y="5248168"/>
              <a:ext cx="5573486" cy="5659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94866" y="4725001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6584" y="3088935"/>
              <a:ext cx="1606530" cy="64633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sz="2400" spc="600" dirty="0" smtClean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  </a:t>
              </a:r>
              <a:r>
                <a:rPr lang="en-US" altLang="ko-KR" sz="3600" b="1" spc="600" dirty="0" smtClean="0">
                  <a:solidFill>
                    <a:srgbClr val="565658"/>
                  </a:solidFill>
                  <a:latin typeface="+mj-ea"/>
                  <a:ea typeface="+mj-ea"/>
                </a:rPr>
                <a:t>6</a:t>
              </a:r>
              <a:r>
                <a:rPr lang="ko-KR" altLang="en-US" sz="3600" b="1" spc="600" dirty="0" smtClean="0">
                  <a:solidFill>
                    <a:srgbClr val="565658"/>
                  </a:solidFill>
                  <a:latin typeface="+mj-ea"/>
                  <a:ea typeface="+mj-ea"/>
                </a:rPr>
                <a:t>조</a:t>
              </a:r>
              <a:endParaRPr lang="ko-KR" altLang="en-US" sz="3600" b="1" spc="600" dirty="0">
                <a:solidFill>
                  <a:srgbClr val="565658"/>
                </a:solidFill>
                <a:latin typeface="+mj-ea"/>
                <a:ea typeface="+mj-ea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6992757" y="3431363"/>
              <a:ext cx="3316599" cy="32992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334017" y="4580142"/>
            <a:ext cx="4020855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</a:t>
            </a:r>
            <a:r>
              <a:rPr lang="ko-KR" altLang="en-US" sz="3600" b="1" dirty="0" smtClean="0">
                <a:solidFill>
                  <a:srgbClr val="565658"/>
                </a:solidFill>
                <a:latin typeface="+mj-ea"/>
                <a:ea typeface="+mj-ea"/>
              </a:rPr>
              <a:t>일본어일본학과</a:t>
            </a:r>
            <a:endParaRPr lang="en-US" altLang="ko-KR" sz="3600" b="1" dirty="0" smtClean="0">
              <a:solidFill>
                <a:srgbClr val="565658"/>
              </a:solidFill>
              <a:latin typeface="+mj-ea"/>
              <a:ea typeface="+mj-ea"/>
            </a:endParaRPr>
          </a:p>
          <a:p>
            <a:r>
              <a:rPr lang="en-US" altLang="ko-KR" sz="3600" b="1" dirty="0" smtClean="0">
                <a:solidFill>
                  <a:srgbClr val="565658"/>
                </a:solidFill>
                <a:latin typeface="+mj-ea"/>
                <a:ea typeface="+mj-ea"/>
              </a:rPr>
              <a:t>    21602619</a:t>
            </a:r>
          </a:p>
          <a:p>
            <a:r>
              <a:rPr lang="ko-KR" altLang="en-US" sz="3600" b="1" dirty="0" smtClean="0">
                <a:solidFill>
                  <a:srgbClr val="565658"/>
                </a:solidFill>
                <a:latin typeface="+mj-ea"/>
                <a:ea typeface="+mj-ea"/>
              </a:rPr>
              <a:t>      </a:t>
            </a:r>
            <a:r>
              <a:rPr lang="ko-KR" altLang="en-US" sz="3600" b="1" dirty="0" err="1" smtClean="0">
                <a:solidFill>
                  <a:srgbClr val="565658"/>
                </a:solidFill>
                <a:latin typeface="+mj-ea"/>
                <a:ea typeface="+mj-ea"/>
              </a:rPr>
              <a:t>한가인</a:t>
            </a:r>
            <a:endParaRPr lang="ko-KR" altLang="en-US" sz="3600" b="1" dirty="0">
              <a:solidFill>
                <a:srgbClr val="565658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32976" y="3507385"/>
            <a:ext cx="512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주제 </a:t>
            </a:r>
            <a:r>
              <a:rPr lang="en-US" altLang="ko-KR" sz="2800" b="1" dirty="0" smtClean="0"/>
              <a:t>: </a:t>
            </a:r>
            <a:r>
              <a:rPr lang="ko-KR" altLang="en-US" sz="2800" b="1" dirty="0" smtClean="0"/>
              <a:t>일본의 테마 관광정책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19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313159"/>
            <a:ext cx="4688812" cy="5539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지역별로 알아보는 일본정부의 </a:t>
            </a:r>
            <a:r>
              <a:rPr lang="ko-KR" altLang="en-US" sz="1600" b="1" dirty="0" err="1" smtClean="0"/>
              <a:t>테마파크정책</a:t>
            </a:r>
            <a:endParaRPr lang="ko-KR" altLang="en-US" sz="1600" dirty="0" smtClean="0"/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" name="그룹 43"/>
          <p:cNvGrpSpPr/>
          <p:nvPr/>
        </p:nvGrpSpPr>
        <p:grpSpPr>
          <a:xfrm>
            <a:off x="791949" y="195943"/>
            <a:ext cx="827847" cy="1173176"/>
            <a:chOff x="778006" y="-367320"/>
            <a:chExt cx="827847" cy="1173176"/>
          </a:xfrm>
        </p:grpSpPr>
        <p:sp>
          <p:nvSpPr>
            <p:cNvPr id="30" name="자유형 29"/>
            <p:cNvSpPr/>
            <p:nvPr/>
          </p:nvSpPr>
          <p:spPr>
            <a:xfrm>
              <a:off x="778006" y="-367320"/>
              <a:ext cx="827847" cy="488475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  <a:p>
              <a:pPr algn="ctr"/>
              <a:r>
                <a:rPr lang="en-US" altLang="ko-KR" sz="24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8446" y="436524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3" name="그룹 28"/>
          <p:cNvGrpSpPr/>
          <p:nvPr/>
        </p:nvGrpSpPr>
        <p:grpSpPr>
          <a:xfrm>
            <a:off x="6427015" y="644979"/>
            <a:ext cx="251372" cy="6000750"/>
            <a:chOff x="6069419" y="1496473"/>
            <a:chExt cx="71261" cy="3935681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6105049" y="1546409"/>
              <a:ext cx="0" cy="3861032"/>
            </a:xfrm>
            <a:prstGeom prst="line">
              <a:avLst/>
            </a:prstGeom>
            <a:ln w="25400">
              <a:solidFill>
                <a:srgbClr val="8D8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타원 33"/>
            <p:cNvSpPr/>
            <p:nvPr/>
          </p:nvSpPr>
          <p:spPr>
            <a:xfrm>
              <a:off x="6069420" y="149647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6069419" y="5360894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6069419" y="278461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6069419" y="407275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42685" y="0"/>
            <a:ext cx="3074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000" b="1" dirty="0" smtClean="0"/>
              <a:t>&lt;</a:t>
            </a:r>
            <a:r>
              <a:rPr lang="ko-KR" altLang="en-US" sz="4000" b="1" dirty="0" err="1" smtClean="0"/>
              <a:t>간토</a:t>
            </a:r>
            <a:r>
              <a:rPr lang="en-US" altLang="ko-KR" sz="4000" b="1" dirty="0" smtClean="0"/>
              <a:t>&gt;</a:t>
            </a:r>
            <a:endParaRPr lang="ko-KR" altLang="en-US" sz="4000" dirty="0"/>
          </a:p>
        </p:txBody>
      </p:sp>
      <p:pic>
        <p:nvPicPr>
          <p:cNvPr id="25603" name="Picture 3" descr="C:\Users\Administrator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035" y="643563"/>
            <a:ext cx="11299372" cy="602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313159"/>
            <a:ext cx="4688812" cy="5539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지역별로 알아보는 일본정부의 </a:t>
            </a:r>
            <a:r>
              <a:rPr lang="ko-KR" altLang="en-US" sz="1600" b="1" dirty="0" err="1" smtClean="0"/>
              <a:t>테마파크정책</a:t>
            </a:r>
            <a:endParaRPr lang="ko-KR" altLang="en-US" sz="1600" dirty="0" smtClean="0"/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" name="그룹 43"/>
          <p:cNvGrpSpPr/>
          <p:nvPr/>
        </p:nvGrpSpPr>
        <p:grpSpPr>
          <a:xfrm>
            <a:off x="791949" y="195943"/>
            <a:ext cx="827847" cy="1173176"/>
            <a:chOff x="778006" y="-367320"/>
            <a:chExt cx="827847" cy="1173176"/>
          </a:xfrm>
        </p:grpSpPr>
        <p:sp>
          <p:nvSpPr>
            <p:cNvPr id="30" name="자유형 29"/>
            <p:cNvSpPr/>
            <p:nvPr/>
          </p:nvSpPr>
          <p:spPr>
            <a:xfrm>
              <a:off x="778006" y="-367320"/>
              <a:ext cx="827847" cy="488475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  <a:p>
              <a:pPr algn="ctr"/>
              <a:r>
                <a:rPr lang="en-US" altLang="ko-KR" sz="24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8446" y="436524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3" name="그룹 28"/>
          <p:cNvGrpSpPr/>
          <p:nvPr/>
        </p:nvGrpSpPr>
        <p:grpSpPr>
          <a:xfrm>
            <a:off x="6427015" y="644979"/>
            <a:ext cx="251372" cy="6000750"/>
            <a:chOff x="6069419" y="1496473"/>
            <a:chExt cx="71261" cy="3935681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6105049" y="1546409"/>
              <a:ext cx="0" cy="3861032"/>
            </a:xfrm>
            <a:prstGeom prst="line">
              <a:avLst/>
            </a:prstGeom>
            <a:ln w="25400">
              <a:solidFill>
                <a:srgbClr val="8D8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타원 33"/>
            <p:cNvSpPr/>
            <p:nvPr/>
          </p:nvSpPr>
          <p:spPr>
            <a:xfrm>
              <a:off x="6069420" y="149647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6069419" y="5360894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6069419" y="278461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6069419" y="407275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42685" y="0"/>
            <a:ext cx="3074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000" b="1" dirty="0" smtClean="0"/>
              <a:t>&lt;</a:t>
            </a:r>
            <a:r>
              <a:rPr lang="ko-KR" altLang="en-US" sz="4000" b="1" dirty="0" err="1" smtClean="0"/>
              <a:t>긴키</a:t>
            </a:r>
            <a:r>
              <a:rPr lang="en-US" altLang="ko-KR" sz="4000" b="1" dirty="0" smtClean="0"/>
              <a:t>&gt;</a:t>
            </a:r>
            <a:endParaRPr lang="ko-KR" altLang="en-US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25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25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13" y="644980"/>
            <a:ext cx="11307535" cy="59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3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313159"/>
            <a:ext cx="4688812" cy="5539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지역별로 알아보는 일본정부의 </a:t>
            </a:r>
            <a:r>
              <a:rPr lang="ko-KR" altLang="en-US" sz="1600" b="1" dirty="0" err="1" smtClean="0"/>
              <a:t>테마파크정책</a:t>
            </a:r>
            <a:endParaRPr lang="ko-KR" altLang="en-US" sz="1600" dirty="0" smtClean="0"/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" name="그룹 43"/>
          <p:cNvGrpSpPr/>
          <p:nvPr/>
        </p:nvGrpSpPr>
        <p:grpSpPr>
          <a:xfrm>
            <a:off x="791949" y="195943"/>
            <a:ext cx="827847" cy="1173176"/>
            <a:chOff x="778006" y="-367320"/>
            <a:chExt cx="827847" cy="1173176"/>
          </a:xfrm>
        </p:grpSpPr>
        <p:sp>
          <p:nvSpPr>
            <p:cNvPr id="30" name="자유형 29"/>
            <p:cNvSpPr/>
            <p:nvPr/>
          </p:nvSpPr>
          <p:spPr>
            <a:xfrm>
              <a:off x="778006" y="-367320"/>
              <a:ext cx="827847" cy="488475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  <a:p>
              <a:pPr algn="ctr"/>
              <a:r>
                <a:rPr lang="en-US" altLang="ko-KR" sz="24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8446" y="436524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6482454" y="9"/>
            <a:ext cx="5534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000" b="1" dirty="0" smtClean="0"/>
              <a:t>&lt;</a:t>
            </a:r>
            <a:r>
              <a:rPr lang="ko-KR" altLang="en-US" sz="4000" b="1" dirty="0" err="1" smtClean="0"/>
              <a:t>마츠리관련동영상</a:t>
            </a:r>
            <a:r>
              <a:rPr lang="en-US" altLang="ko-KR" sz="4000" b="1" dirty="0" smtClean="0"/>
              <a:t>&gt;</a:t>
            </a:r>
            <a:endParaRPr lang="ko-KR" altLang="en-US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25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25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[일본 축제/일본 마쓰리/지역 축제] 마쓰에 축제 큰북행렬2016 (鼕行列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719" y="963387"/>
            <a:ext cx="11307535" cy="541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313159"/>
            <a:ext cx="4688812" cy="5539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지역별로 알아보는 일본정부의 </a:t>
            </a:r>
            <a:r>
              <a:rPr lang="ko-KR" altLang="en-US" sz="1600" b="1" dirty="0" err="1" smtClean="0"/>
              <a:t>테마파크정책</a:t>
            </a:r>
            <a:endParaRPr lang="ko-KR" altLang="en-US" sz="1600" dirty="0" smtClean="0"/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" name="그룹 43"/>
          <p:cNvGrpSpPr/>
          <p:nvPr/>
        </p:nvGrpSpPr>
        <p:grpSpPr>
          <a:xfrm>
            <a:off x="791949" y="195943"/>
            <a:ext cx="827847" cy="1173176"/>
            <a:chOff x="778006" y="-367320"/>
            <a:chExt cx="827847" cy="1173176"/>
          </a:xfrm>
        </p:grpSpPr>
        <p:sp>
          <p:nvSpPr>
            <p:cNvPr id="30" name="자유형 29"/>
            <p:cNvSpPr/>
            <p:nvPr/>
          </p:nvSpPr>
          <p:spPr>
            <a:xfrm>
              <a:off x="778006" y="-367320"/>
              <a:ext cx="827847" cy="488475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  <a:p>
              <a:pPr algn="ctr"/>
              <a:r>
                <a:rPr lang="en-US" altLang="ko-KR" sz="24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8446" y="436524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6074231" y="10"/>
            <a:ext cx="6376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000" b="1" dirty="0" smtClean="0"/>
              <a:t>&lt;</a:t>
            </a:r>
            <a:r>
              <a:rPr lang="ko-KR" altLang="en-US" sz="4000" b="1" dirty="0" smtClean="0"/>
              <a:t>도쿄 </a:t>
            </a:r>
            <a:r>
              <a:rPr lang="ko-KR" altLang="en-US" sz="4000" b="1" dirty="0" err="1" smtClean="0"/>
              <a:t>봉오도리</a:t>
            </a:r>
            <a:r>
              <a:rPr lang="ko-KR" altLang="en-US" sz="4000" b="1" dirty="0" smtClean="0"/>
              <a:t> </a:t>
            </a:r>
            <a:r>
              <a:rPr lang="ko-KR" altLang="en-US" sz="4000" b="1" dirty="0" err="1" smtClean="0"/>
              <a:t>마츠리</a:t>
            </a:r>
            <a:r>
              <a:rPr lang="en-US" altLang="ko-KR" sz="4000" b="1" dirty="0" smtClean="0"/>
              <a:t>&gt;</a:t>
            </a:r>
            <a:endParaRPr lang="ko-KR" altLang="en-US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25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25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&amp;lt;도쿄 코엔지 마츠리 일본여행 메모&amp;gt; - 阿波おどり 아와오도리 - 8월에 개최 일본 3대 봉오도리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28" y="731520"/>
            <a:ext cx="11222181" cy="585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2626286" y="2645229"/>
            <a:ext cx="7353295" cy="1430338"/>
            <a:chOff x="2732840" y="3590994"/>
            <a:chExt cx="7353297" cy="1430338"/>
          </a:xfrm>
        </p:grpSpPr>
        <p:cxnSp>
          <p:nvCxnSpPr>
            <p:cNvPr id="5" name="직선 연결선 4"/>
            <p:cNvCxnSpPr/>
            <p:nvPr/>
          </p:nvCxnSpPr>
          <p:spPr>
            <a:xfrm flipV="1">
              <a:off x="2788153" y="3835998"/>
              <a:ext cx="2286356" cy="18833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32840" y="3983428"/>
              <a:ext cx="7353297" cy="76944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ko-KR" altLang="en-US" sz="4400" b="1" dirty="0" smtClean="0">
                  <a:solidFill>
                    <a:srgbClr val="565658"/>
                  </a:solidFill>
                  <a:latin typeface="+mj-ea"/>
                  <a:ea typeface="+mj-ea"/>
                </a:rPr>
                <a:t>발표 </a:t>
              </a:r>
              <a:r>
                <a:rPr lang="ko-KR" altLang="en-US" sz="4400" b="1" dirty="0" smtClean="0">
                  <a:solidFill>
                    <a:srgbClr val="2BA3DA"/>
                  </a:solidFill>
                  <a:latin typeface="+mj-ea"/>
                  <a:ea typeface="+mj-ea"/>
                </a:rPr>
                <a:t>들</a:t>
              </a:r>
              <a:r>
                <a:rPr lang="ko-KR" altLang="en-US" sz="4400" b="1" dirty="0" smtClean="0">
                  <a:solidFill>
                    <a:srgbClr val="7FC541"/>
                  </a:solidFill>
                  <a:latin typeface="+mj-ea"/>
                  <a:ea typeface="+mj-ea"/>
                </a:rPr>
                <a:t>어</a:t>
              </a:r>
              <a:r>
                <a:rPr lang="ko-KR" altLang="en-US" sz="4400" b="1" dirty="0" smtClean="0">
                  <a:solidFill>
                    <a:srgbClr val="E75C35"/>
                  </a:solidFill>
                  <a:latin typeface="+mj-ea"/>
                  <a:ea typeface="+mj-ea"/>
                </a:rPr>
                <a:t>주</a:t>
              </a:r>
              <a:r>
                <a:rPr lang="ko-KR" altLang="en-US" sz="4400" b="1" dirty="0" smtClean="0">
                  <a:solidFill>
                    <a:srgbClr val="EA4F9B"/>
                  </a:solidFill>
                  <a:latin typeface="+mj-ea"/>
                  <a:ea typeface="+mj-ea"/>
                </a:rPr>
                <a:t>셔</a:t>
              </a:r>
              <a:r>
                <a:rPr lang="ko-KR" altLang="en-US" sz="4400" b="1" dirty="0" smtClean="0">
                  <a:solidFill>
                    <a:srgbClr val="EE8F1E"/>
                  </a:solidFill>
                  <a:latin typeface="+mj-ea"/>
                  <a:ea typeface="+mj-ea"/>
                </a:rPr>
                <a:t>서</a:t>
              </a:r>
              <a:r>
                <a:rPr lang="ko-KR" altLang="en-US" sz="4400" b="1" dirty="0" smtClean="0">
                  <a:solidFill>
                    <a:srgbClr val="565658"/>
                  </a:solidFill>
                  <a:latin typeface="+mj-ea"/>
                  <a:ea typeface="+mj-ea"/>
                </a:rPr>
                <a:t> 감사합니다</a:t>
              </a:r>
              <a:endParaRPr lang="ko-KR" altLang="en-US" sz="4400" b="1" dirty="0">
                <a:solidFill>
                  <a:srgbClr val="565658"/>
                </a:solidFill>
                <a:latin typeface="+mj-ea"/>
                <a:ea typeface="+mj-ea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2751800" y="5019744"/>
              <a:ext cx="7119257" cy="1588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80602" y="3590994"/>
              <a:ext cx="2873827" cy="461665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pc="600" dirty="0" smtClean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  </a:t>
              </a:r>
              <a:r>
                <a:rPr lang="en-US" altLang="ko-KR" sz="2400" b="1" spc="600" dirty="0" smtClean="0">
                  <a:solidFill>
                    <a:srgbClr val="565658"/>
                  </a:solidFill>
                  <a:latin typeface="+mj-ea"/>
                  <a:ea typeface="+mj-ea"/>
                </a:rPr>
                <a:t>6</a:t>
              </a:r>
              <a:r>
                <a:rPr lang="ko-KR" altLang="en-US" sz="2400" b="1" spc="600" dirty="0" smtClean="0">
                  <a:solidFill>
                    <a:srgbClr val="565658"/>
                  </a:solidFill>
                  <a:latin typeface="+mj-ea"/>
                  <a:ea typeface="+mj-ea"/>
                </a:rPr>
                <a:t>조 </a:t>
              </a:r>
              <a:r>
                <a:rPr lang="ko-KR" altLang="en-US" sz="2400" b="1" spc="600" dirty="0" err="1" smtClean="0">
                  <a:solidFill>
                    <a:srgbClr val="565658"/>
                  </a:solidFill>
                  <a:latin typeface="+mj-ea"/>
                  <a:ea typeface="+mj-ea"/>
                </a:rPr>
                <a:t>한가인</a:t>
              </a:r>
              <a:endParaRPr lang="ko-KR" altLang="en-US" sz="2400" b="1" spc="600" dirty="0">
                <a:solidFill>
                  <a:srgbClr val="56565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4187" y="3677660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 flipV="1">
              <a:off x="7364849" y="3825329"/>
              <a:ext cx="2286356" cy="18833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4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639617" y="4437131"/>
            <a:ext cx="6864763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565658"/>
                </a:solidFill>
              </a:rPr>
              <a:t>발 표 자  이 재 영</a:t>
            </a:r>
            <a:endParaRPr lang="ko-KR" altLang="en-US" sz="3600" b="1" dirty="0">
              <a:solidFill>
                <a:srgbClr val="565658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07099" y="1956316"/>
            <a:ext cx="11253543" cy="2480796"/>
            <a:chOff x="1869199" y="3088935"/>
            <a:chExt cx="8440157" cy="2480796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1869199" y="3450196"/>
              <a:ext cx="3066491" cy="1633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6"/>
            <p:cNvSpPr txBox="1"/>
            <p:nvPr/>
          </p:nvSpPr>
          <p:spPr>
            <a:xfrm>
              <a:off x="1916159" y="3969293"/>
              <a:ext cx="6217087" cy="160043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5400" b="1" dirty="0" smtClean="0">
                  <a:solidFill>
                    <a:prstClr val="black"/>
                  </a:solidFill>
                </a:rPr>
                <a:t>일본정부의 음식 관광정책</a:t>
              </a:r>
              <a:endParaRPr lang="ko-KR" altLang="en-US" sz="5400" dirty="0" smtClean="0">
                <a:solidFill>
                  <a:prstClr val="black"/>
                </a:solidFill>
              </a:endParaRPr>
            </a:p>
            <a:p>
              <a:endParaRPr lang="ko-KR" altLang="en-US" sz="44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3372322" y="5248168"/>
              <a:ext cx="5573486" cy="5659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1"/>
            <p:cNvSpPr txBox="1"/>
            <p:nvPr/>
          </p:nvSpPr>
          <p:spPr>
            <a:xfrm>
              <a:off x="4294866" y="4725001"/>
              <a:ext cx="138548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pc="6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5086585" y="3088935"/>
              <a:ext cx="1204897" cy="64633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spc="600" dirty="0" smtClean="0">
                  <a:solidFill>
                    <a:srgbClr val="565658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   </a:t>
              </a:r>
              <a:r>
                <a:rPr lang="en-US" altLang="ko-KR" sz="3600" b="1" spc="600" dirty="0" smtClean="0">
                  <a:solidFill>
                    <a:srgbClr val="565658"/>
                  </a:solidFill>
                </a:rPr>
                <a:t>6</a:t>
              </a:r>
              <a:r>
                <a:rPr lang="ko-KR" altLang="en-US" sz="3600" b="1" spc="600" dirty="0" smtClean="0">
                  <a:solidFill>
                    <a:srgbClr val="565658"/>
                  </a:solidFill>
                </a:rPr>
                <a:t>조</a:t>
              </a:r>
              <a:endParaRPr lang="ko-KR" altLang="en-US" sz="3600" b="1" spc="600" dirty="0">
                <a:solidFill>
                  <a:srgbClr val="565658"/>
                </a:solidFill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6992757" y="3431363"/>
              <a:ext cx="3316599" cy="32992"/>
            </a:xfrm>
            <a:prstGeom prst="line">
              <a:avLst/>
            </a:prstGeom>
            <a:ln w="31750" cap="rnd">
              <a:solidFill>
                <a:srgbClr val="56565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05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flipV="1">
            <a:off x="2946400" y="2410359"/>
            <a:ext cx="9245600" cy="21067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3335051" y="-110711"/>
            <a:ext cx="2997200" cy="1844880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3622491" y="1427968"/>
            <a:ext cx="222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solidFill>
                  <a:prstClr val="black"/>
                </a:solidFill>
              </a:rPr>
              <a:t> 목차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-25101" y="4364553"/>
            <a:ext cx="3956577" cy="23132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1627696" y="1737364"/>
            <a:ext cx="4701381" cy="5190919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자유형 36"/>
          <p:cNvSpPr/>
          <p:nvPr/>
        </p:nvSpPr>
        <p:spPr>
          <a:xfrm>
            <a:off x="10488881" y="5712945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8D8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38"/>
          <p:cNvGrpSpPr/>
          <p:nvPr/>
        </p:nvGrpSpPr>
        <p:grpSpPr>
          <a:xfrm>
            <a:off x="5582981" y="2576563"/>
            <a:ext cx="797039" cy="511870"/>
            <a:chOff x="767992" y="293986"/>
            <a:chExt cx="797039" cy="511870"/>
          </a:xfrm>
        </p:grpSpPr>
        <p:sp>
          <p:nvSpPr>
            <p:cNvPr id="40" name="자유형 3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8445" y="436524"/>
              <a:ext cx="3225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prstClr val="white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</a:t>
              </a:r>
              <a:endParaRPr lang="ko-KR" altLang="en-US" dirty="0">
                <a:solidFill>
                  <a:prstClr val="white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8" name="그룹 43"/>
          <p:cNvGrpSpPr/>
          <p:nvPr/>
        </p:nvGrpSpPr>
        <p:grpSpPr>
          <a:xfrm>
            <a:off x="4921229" y="3389560"/>
            <a:ext cx="797039" cy="511870"/>
            <a:chOff x="767992" y="293986"/>
            <a:chExt cx="797039" cy="511870"/>
          </a:xfrm>
        </p:grpSpPr>
        <p:sp>
          <p:nvSpPr>
            <p:cNvPr id="42" name="자유형 41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8445" y="436524"/>
              <a:ext cx="3225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prstClr val="white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endParaRPr lang="ko-KR" altLang="en-US" dirty="0">
                <a:solidFill>
                  <a:prstClr val="white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9" name="그룹 44"/>
          <p:cNvGrpSpPr/>
          <p:nvPr/>
        </p:nvGrpSpPr>
        <p:grpSpPr>
          <a:xfrm>
            <a:off x="4090682" y="4186294"/>
            <a:ext cx="797039" cy="511870"/>
            <a:chOff x="767992" y="293986"/>
            <a:chExt cx="797039" cy="511870"/>
          </a:xfrm>
        </p:grpSpPr>
        <p:sp>
          <p:nvSpPr>
            <p:cNvPr id="46" name="자유형 45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BCC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98445" y="436524"/>
              <a:ext cx="3225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prstClr val="white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  <a:endParaRPr lang="ko-KR" altLang="en-US" dirty="0">
                <a:solidFill>
                  <a:prstClr val="white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51" name="자유형 50"/>
          <p:cNvSpPr/>
          <p:nvPr/>
        </p:nvSpPr>
        <p:spPr>
          <a:xfrm>
            <a:off x="10363757" y="5787550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CAC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2911362" y="2393974"/>
            <a:ext cx="70103" cy="70102"/>
          </a:xfrm>
          <a:prstGeom prst="ellipse">
            <a:avLst/>
          </a:prstGeom>
          <a:solidFill>
            <a:srgbClr val="D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436416" y="2636912"/>
            <a:ext cx="22525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음식관광이란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?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807968" y="3429000"/>
            <a:ext cx="32944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일본의 음식관광 정책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991569" y="4221088"/>
            <a:ext cx="41601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일본의 음식 관광 정책 사례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23395" y="525780"/>
            <a:ext cx="2841844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31731" y="481245"/>
            <a:ext cx="3320120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</a:rPr>
              <a:t>음식관광이란</a:t>
            </a:r>
            <a:r>
              <a:rPr lang="en-US" altLang="ko-KR" sz="1600" b="1" dirty="0" smtClean="0">
                <a:solidFill>
                  <a:prstClr val="black"/>
                </a:solidFill>
              </a:rPr>
              <a:t>?</a:t>
            </a: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140" name="자유형 13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215681" y="1208946"/>
            <a:ext cx="5856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40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음식관광이란</a:t>
            </a:r>
            <a:r>
              <a:rPr lang="en-US" altLang="ko-KR" sz="4000" b="1" dirty="0" smtClean="0">
                <a:solidFill>
                  <a:prstClr val="black"/>
                </a:solidFill>
              </a:rPr>
              <a:t>?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85920" y="2348899"/>
            <a:ext cx="10220165" cy="1684307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13543" y="2765979"/>
            <a:ext cx="9610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500" b="1" dirty="0" smtClean="0">
                <a:solidFill>
                  <a:prstClr val="black"/>
                </a:solidFill>
              </a:rPr>
              <a:t>음식관광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(Food Tourism)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은 관광객이 관광지에서 경험하는 음식과 관련된 모든 활동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85930" y="4293096"/>
            <a:ext cx="10178705" cy="158417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64835" y="4654297"/>
            <a:ext cx="9610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500" b="1" dirty="0" smtClean="0">
                <a:solidFill>
                  <a:prstClr val="black"/>
                </a:solidFill>
              </a:rPr>
              <a:t>방문지역에서의 독특하고 기억할만한 식도락 경험을 하는 등의 행위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23392" y="525780"/>
            <a:ext cx="3782493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2915" y="481245"/>
            <a:ext cx="3320120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</a:rPr>
              <a:t>일본의 음식관광 정책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140" name="자유형 13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255576" y="2505090"/>
            <a:ext cx="2172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1964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년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498237" y="3789040"/>
            <a:ext cx="49182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500" b="1" dirty="0" smtClean="0">
                <a:solidFill>
                  <a:prstClr val="black"/>
                </a:solidFill>
              </a:rPr>
              <a:t>일본상품의 세계시장 </a:t>
            </a:r>
            <a:endParaRPr lang="en-US" altLang="ko-KR" sz="2500" b="1" dirty="0" smtClean="0">
              <a:solidFill>
                <a:prstClr val="black"/>
              </a:solidFill>
            </a:endParaRPr>
          </a:p>
          <a:p>
            <a:pPr algn="ctr" fontAlgn="base"/>
            <a:r>
              <a:rPr lang="ko-KR" altLang="en-US" sz="2500" b="1" dirty="0" smtClean="0">
                <a:solidFill>
                  <a:prstClr val="black"/>
                </a:solidFill>
              </a:rPr>
              <a:t>진출 본격화 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34396" y="5112186"/>
            <a:ext cx="65461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500" b="1" dirty="0" smtClean="0">
                <a:solidFill>
                  <a:prstClr val="black"/>
                </a:solidFill>
              </a:rPr>
              <a:t>‘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일식의 세계 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대 음식화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’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실현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67541" y="1196752"/>
            <a:ext cx="8160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40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일본의 음식 관광 정책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1103448" y="2384163"/>
            <a:ext cx="768085" cy="33267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175650" y="2649106"/>
            <a:ext cx="34980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도쿄올림픽 이후 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91789" y="3657218"/>
            <a:ext cx="2172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1980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년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43608" y="4891244"/>
            <a:ext cx="2172029" cy="55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b="1" dirty="0" smtClean="0">
                <a:solidFill>
                  <a:prstClr val="black"/>
                </a:solidFill>
              </a:rPr>
              <a:t>2005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년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96376" y="5016174"/>
            <a:ext cx="92170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일본 음식을 소개할 때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식자재에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관한 홍보활동 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3392" y="3933056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3000" b="1" dirty="0">
                <a:solidFill>
                  <a:prstClr val="black"/>
                </a:solidFill>
              </a:rPr>
              <a:t>2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영어 웹사이트 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‘OISHII JAPAN’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23393" y="1281464"/>
            <a:ext cx="11041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b="1" dirty="0">
                <a:solidFill>
                  <a:prstClr val="black"/>
                </a:solidFill>
              </a:rPr>
              <a:t>1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해외 </a:t>
            </a:r>
            <a:r>
              <a:rPr lang="ko-KR" altLang="en-US" sz="3000" b="1" dirty="0">
                <a:solidFill>
                  <a:prstClr val="black"/>
                </a:solidFill>
              </a:rPr>
              <a:t>홍보방송 ‘</a:t>
            </a:r>
            <a:r>
              <a:rPr lang="en-US" altLang="ko-KR" sz="3000" b="1" dirty="0">
                <a:solidFill>
                  <a:prstClr val="black"/>
                </a:solidFill>
              </a:rPr>
              <a:t>Delicious NIPPON’, </a:t>
            </a:r>
            <a:endParaRPr lang="en-US" altLang="ko-KR" sz="3000" b="1" dirty="0" smtClean="0">
              <a:solidFill>
                <a:prstClr val="black"/>
              </a:solidFill>
            </a:endParaRPr>
          </a:p>
          <a:p>
            <a:pPr algn="just" fontAlgn="base"/>
            <a:r>
              <a:rPr lang="en-US" altLang="ko-KR" sz="3000" b="1" dirty="0" smtClean="0">
                <a:solidFill>
                  <a:prstClr val="black"/>
                </a:solidFill>
              </a:rPr>
              <a:t>   ‘</a:t>
            </a:r>
            <a:r>
              <a:rPr lang="en-US" altLang="ko-KR" sz="3000" b="1" dirty="0">
                <a:solidFill>
                  <a:prstClr val="black"/>
                </a:solidFill>
              </a:rPr>
              <a:t>GO CHI SO’ </a:t>
            </a:r>
            <a:r>
              <a:rPr lang="ko-KR" altLang="en-US" sz="3000" b="1" dirty="0" err="1" smtClean="0">
                <a:solidFill>
                  <a:prstClr val="black"/>
                </a:solidFill>
              </a:rPr>
              <a:t>유튜브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95249" y="2549584"/>
            <a:ext cx="94181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전 세계</a:t>
            </a:r>
            <a:r>
              <a:rPr lang="ko-KR" altLang="en-US" sz="2500" b="1" dirty="0">
                <a:solidFill>
                  <a:prstClr val="black"/>
                </a:solidFill>
              </a:rPr>
              <a:t>에 “안전</a:t>
            </a:r>
            <a:r>
              <a:rPr lang="en-US" altLang="ko-KR" sz="2500" b="1" dirty="0">
                <a:solidFill>
                  <a:prstClr val="black"/>
                </a:solidFill>
              </a:rPr>
              <a:t>, </a:t>
            </a:r>
            <a:r>
              <a:rPr lang="ko-KR" altLang="en-US" sz="2500" b="1" dirty="0">
                <a:solidFill>
                  <a:prstClr val="black"/>
                </a:solidFill>
              </a:rPr>
              <a:t>건강</a:t>
            </a:r>
            <a:r>
              <a:rPr lang="en-US" altLang="ko-KR" sz="2500" b="1" dirty="0">
                <a:solidFill>
                  <a:prstClr val="black"/>
                </a:solidFill>
              </a:rPr>
              <a:t>, </a:t>
            </a:r>
            <a:r>
              <a:rPr lang="ko-KR" altLang="en-US" sz="2500" b="1" dirty="0">
                <a:solidFill>
                  <a:prstClr val="black"/>
                </a:solidFill>
              </a:rPr>
              <a:t>고품질”이라는 </a:t>
            </a:r>
            <a:r>
              <a:rPr lang="en-US" altLang="ko-KR" sz="2500" b="1" dirty="0">
                <a:solidFill>
                  <a:prstClr val="black"/>
                </a:solidFill>
              </a:rPr>
              <a:t>3</a:t>
            </a:r>
            <a:r>
              <a:rPr lang="ko-KR" altLang="en-US" sz="2500" b="1" dirty="0">
                <a:solidFill>
                  <a:prstClr val="black"/>
                </a:solidFill>
              </a:rPr>
              <a:t>가지 포인트를 강조하였고 일본음식의 브랜드화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사업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23392" y="525780"/>
            <a:ext cx="3782493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2915" y="481245"/>
            <a:ext cx="3320120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</a:rPr>
              <a:t>일본의 음식관광 정책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3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24" name="자유형 23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flipV="1">
            <a:off x="2946400" y="2410357"/>
            <a:ext cx="9245600" cy="21067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3335051" y="-110711"/>
            <a:ext cx="2997200" cy="1844880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3622491" y="1427968"/>
            <a:ext cx="222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+mj-ea"/>
                <a:ea typeface="+mj-ea"/>
              </a:rPr>
              <a:t> 목차</a:t>
            </a:r>
            <a:endParaRPr lang="ko-KR" altLang="en-US" sz="6000" b="1" dirty="0">
              <a:latin typeface="+mj-ea"/>
              <a:ea typeface="+mj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-25101" y="4364553"/>
            <a:ext cx="3956577" cy="23132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직선 연결선 4"/>
          <p:cNvCxnSpPr/>
          <p:nvPr/>
        </p:nvCxnSpPr>
        <p:spPr>
          <a:xfrm flipV="1">
            <a:off x="1627696" y="1737362"/>
            <a:ext cx="4701381" cy="5190919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자유형 36"/>
          <p:cNvSpPr/>
          <p:nvPr/>
        </p:nvSpPr>
        <p:spPr>
          <a:xfrm>
            <a:off x="10538985" y="5888307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8D8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4947502" y="3068605"/>
            <a:ext cx="1857495" cy="1379492"/>
            <a:chOff x="767992" y="293986"/>
            <a:chExt cx="797039" cy="472512"/>
          </a:xfrm>
        </p:grpSpPr>
        <p:sp>
          <p:nvSpPr>
            <p:cNvPr id="40" name="자유형 3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43671" y="355354"/>
              <a:ext cx="360114" cy="41114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latin typeface="+mj-ea"/>
                  <a:ea typeface="+mj-ea"/>
                </a:rPr>
                <a:t>1</a:t>
              </a:r>
              <a:endParaRPr lang="ko-KR" altLang="en-US" sz="7200" dirty="0">
                <a:latin typeface="+mj-ea"/>
                <a:ea typeface="+mj-ea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2962743" y="4857232"/>
            <a:ext cx="2010972" cy="1430790"/>
            <a:chOff x="767992" y="289936"/>
            <a:chExt cx="797039" cy="462572"/>
          </a:xfrm>
        </p:grpSpPr>
        <p:sp>
          <p:nvSpPr>
            <p:cNvPr id="42" name="자유형 41"/>
            <p:cNvSpPr/>
            <p:nvPr/>
          </p:nvSpPr>
          <p:spPr>
            <a:xfrm>
              <a:off x="767992" y="28993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2362" y="364444"/>
              <a:ext cx="433581" cy="388064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6600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en-US" altLang="ko-KR" sz="7200" dirty="0" smtClean="0">
                  <a:latin typeface="+mj-ea"/>
                  <a:ea typeface="+mj-ea"/>
                </a:rPr>
                <a:t>2</a:t>
              </a:r>
              <a:endParaRPr lang="ko-KR" altLang="en-US" sz="7200" dirty="0">
                <a:latin typeface="+mj-ea"/>
                <a:ea typeface="+mj-ea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321135" y="4328832"/>
            <a:ext cx="184731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endParaRPr lang="ko-KR" altLang="en-US" dirty="0">
              <a:solidFill>
                <a:schemeClr val="bg1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sp>
        <p:nvSpPr>
          <p:cNvPr id="51" name="자유형 50"/>
          <p:cNvSpPr/>
          <p:nvPr/>
        </p:nvSpPr>
        <p:spPr>
          <a:xfrm>
            <a:off x="9486933" y="5872195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CAC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2911361" y="2393974"/>
            <a:ext cx="70103" cy="70102"/>
          </a:xfrm>
          <a:prstGeom prst="ellipse">
            <a:avLst/>
          </a:prstGeom>
          <a:solidFill>
            <a:srgbClr val="D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814172" y="3458335"/>
            <a:ext cx="53778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800" b="1" dirty="0" smtClean="0"/>
              <a:t>일본의 문화 </a:t>
            </a:r>
            <a:r>
              <a:rPr lang="en-US" altLang="ko-KR" sz="3800" b="1" dirty="0" smtClean="0"/>
              <a:t>– </a:t>
            </a:r>
            <a:r>
              <a:rPr lang="ko-KR" altLang="en-US" sz="3800" b="1" dirty="0" smtClean="0"/>
              <a:t>연중축제</a:t>
            </a:r>
            <a:endParaRPr lang="ko-KR" altLang="en-US" sz="3800" dirty="0"/>
          </a:p>
        </p:txBody>
      </p:sp>
      <p:sp>
        <p:nvSpPr>
          <p:cNvPr id="28" name="직사각형 27"/>
          <p:cNvSpPr/>
          <p:nvPr/>
        </p:nvSpPr>
        <p:spPr>
          <a:xfrm>
            <a:off x="4704833" y="5022956"/>
            <a:ext cx="7645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600" b="1" dirty="0" smtClean="0">
                <a:latin typeface="+mn-ea"/>
              </a:rPr>
              <a:t>    지역별로 알아보는 일본</a:t>
            </a:r>
            <a:endParaRPr lang="en-US" altLang="ko-KR" sz="3600" b="1" dirty="0" smtClean="0">
              <a:latin typeface="+mn-ea"/>
            </a:endParaRPr>
          </a:p>
          <a:p>
            <a:pPr fontAlgn="base"/>
            <a:r>
              <a:rPr lang="ko-KR" altLang="en-US" sz="3600" b="1" dirty="0" smtClean="0">
                <a:latin typeface="+mn-ea"/>
              </a:rPr>
              <a:t>     정부의 </a:t>
            </a:r>
            <a:r>
              <a:rPr lang="ko-KR" altLang="en-US" sz="3600" b="1" dirty="0" err="1" smtClean="0">
                <a:latin typeface="+mn-ea"/>
              </a:rPr>
              <a:t>테마파크정책</a:t>
            </a:r>
            <a:endParaRPr lang="ko-KR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56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11425" y="1074802"/>
            <a:ext cx="107531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b="1" dirty="0" smtClean="0">
                <a:solidFill>
                  <a:prstClr val="black"/>
                </a:solidFill>
              </a:rPr>
              <a:t>3)‘WASYOKU-Try </a:t>
            </a:r>
            <a:r>
              <a:rPr lang="en-US" altLang="ko-KR" sz="3000" b="1" dirty="0">
                <a:solidFill>
                  <a:prstClr val="black"/>
                </a:solidFill>
              </a:rPr>
              <a:t>Japan's Good Food’ 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사업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96000" y="2863096"/>
            <a:ext cx="53765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>
                <a:solidFill>
                  <a:prstClr val="black"/>
                </a:solidFill>
              </a:rPr>
              <a:t>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주요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시장별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수요층에  따라 일본음식과 </a:t>
            </a:r>
            <a:r>
              <a:rPr lang="ko-KR" altLang="en-US" sz="2500" b="1" dirty="0" err="1">
                <a:solidFill>
                  <a:prstClr val="black"/>
                </a:solidFill>
              </a:rPr>
              <a:t>식문화를</a:t>
            </a:r>
            <a:r>
              <a:rPr lang="ko-KR" altLang="en-US" sz="2500" b="1" dirty="0">
                <a:solidFill>
                  <a:prstClr val="black"/>
                </a:solidFill>
              </a:rPr>
              <a:t> 가미한 차별화된 음식관광상품 개발 및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홍보</a:t>
            </a:r>
            <a:endParaRPr lang="en-US" altLang="ko-KR" sz="2500" b="1" dirty="0" smtClean="0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3392" y="525780"/>
            <a:ext cx="3782493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2915" y="481245"/>
            <a:ext cx="3320120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</a:rPr>
              <a:t>일본의 음식관광 정책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9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20" name="자유형 1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060848"/>
            <a:ext cx="5280000" cy="41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229420584" descr="EMB000025807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5513" r="20656" b="5080"/>
          <a:stretch>
            <a:fillRect/>
          </a:stretch>
        </p:blipFill>
        <p:spPr bwMode="auto">
          <a:xfrm rot="1775220">
            <a:off x="6735631" y="3289733"/>
            <a:ext cx="3690660" cy="37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11437" y="1001936"/>
            <a:ext cx="9064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b="1" dirty="0" smtClean="0">
                <a:solidFill>
                  <a:prstClr val="black"/>
                </a:solidFill>
              </a:rPr>
              <a:t>4) 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결</a:t>
            </a:r>
            <a:r>
              <a:rPr lang="ko-KR" altLang="en-US" sz="3000" b="1" dirty="0">
                <a:solidFill>
                  <a:prstClr val="black"/>
                </a:solidFill>
              </a:rPr>
              <a:t>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391477" y="2348880"/>
            <a:ext cx="98890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미슐랭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평가에서 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21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개 도시 중에 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‘1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위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’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차지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95469" y="3645024"/>
            <a:ext cx="101771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파리에 이어 별 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개를 가장 많이 획득한 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‘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미식도시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’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23392" y="525780"/>
            <a:ext cx="3782493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2915" y="481245"/>
            <a:ext cx="3320120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</a:rPr>
              <a:t>일본의 음식관광 정책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8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19" name="자유형 18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4175787" y="3113966"/>
            <a:ext cx="16640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★★★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99456" y="234888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36024" y="2071881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b="1" dirty="0" smtClean="0">
                <a:solidFill>
                  <a:prstClr val="black"/>
                </a:solidFill>
              </a:rPr>
              <a:t>‘</a:t>
            </a:r>
            <a:r>
              <a:rPr lang="ko-KR" altLang="en-US" sz="3000" b="1" dirty="0" err="1" smtClean="0">
                <a:solidFill>
                  <a:prstClr val="black"/>
                </a:solidFill>
              </a:rPr>
              <a:t>쿠이다오레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’ 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96313" y="3668659"/>
            <a:ext cx="96010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500" b="1" dirty="0" smtClean="0">
                <a:solidFill>
                  <a:prstClr val="black"/>
                </a:solidFill>
              </a:rPr>
              <a:t>“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파산을 하더라도 맛있는 음식을 먹는다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”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라는 뜻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23405" y="525780"/>
            <a:ext cx="4576817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2914" y="481245"/>
            <a:ext cx="3732979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solidFill>
                  <a:prstClr val="black"/>
                </a:solidFill>
              </a:rPr>
              <a:t>일본의 음식관광 정책 사례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6" name="그룹 1"/>
          <p:cNvGrpSpPr/>
          <p:nvPr/>
        </p:nvGrpSpPr>
        <p:grpSpPr>
          <a:xfrm>
            <a:off x="754683" y="342071"/>
            <a:ext cx="797039" cy="715599"/>
            <a:chOff x="767992" y="293986"/>
            <a:chExt cx="797039" cy="715599"/>
          </a:xfrm>
        </p:grpSpPr>
        <p:sp>
          <p:nvSpPr>
            <p:cNvPr id="17" name="자유형 16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8549" y="363254"/>
              <a:ext cx="366891" cy="646331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</a:p>
            <a:p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1031527" y="1004462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000" b="1" dirty="0" smtClean="0">
                <a:solidFill>
                  <a:prstClr val="black"/>
                </a:solidFill>
              </a:rPr>
              <a:t>오사카의 음식 문화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240217" y="4725144"/>
            <a:ext cx="96010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식도락을 가장 큰 즐거움으로 생각</a:t>
            </a:r>
            <a:endParaRPr lang="en-US" altLang="ko-KR" sz="2500" b="1" dirty="0" smtClean="0">
              <a:solidFill>
                <a:prstClr val="black"/>
              </a:solidFill>
            </a:endParaRPr>
          </a:p>
          <a:p>
            <a:pPr fontAlgn="base"/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85377" y="3429000"/>
            <a:ext cx="10022967" cy="2301934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68109" y="1001936"/>
            <a:ext cx="82403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5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500" b="1" dirty="0" smtClean="0">
                <a:solidFill>
                  <a:prstClr val="black"/>
                </a:solidFill>
              </a:rPr>
              <a:t>일본 음식관광 정책 사례</a:t>
            </a:r>
            <a:endParaRPr lang="ko-KR" altLang="en-US" sz="3500" b="1" dirty="0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64011" y="2132856"/>
            <a:ext cx="2085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000" b="1" dirty="0" smtClean="0">
                <a:solidFill>
                  <a:prstClr val="black"/>
                </a:solidFill>
              </a:rPr>
              <a:t> 오사카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64012" y="3071282"/>
            <a:ext cx="46559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25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음식관광브랜드 가치  </a:t>
            </a:r>
            <a:endParaRPr lang="en-US" altLang="ko-KR" sz="2500" b="1" dirty="0" smtClean="0">
              <a:solidFill>
                <a:prstClr val="black"/>
              </a:solidFill>
            </a:endParaRPr>
          </a:p>
          <a:p>
            <a:pPr algn="just" fontAlgn="base"/>
            <a:r>
              <a:rPr lang="ko-KR" altLang="en-US" sz="2500" b="1" dirty="0" smtClean="0">
                <a:solidFill>
                  <a:prstClr val="black"/>
                </a:solidFill>
              </a:rPr>
              <a:t>  매우 높음</a:t>
            </a:r>
            <a:endParaRPr lang="en-US" altLang="ko-KR" sz="2500" b="1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23405" y="525780"/>
            <a:ext cx="4576817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2914" y="481245"/>
            <a:ext cx="3732979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solidFill>
                  <a:prstClr val="black"/>
                </a:solidFill>
              </a:rPr>
              <a:t>일본의 음식관광 정책 사례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5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16" name="자유형 15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815423" y="4367426"/>
            <a:ext cx="50782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ko-KR" altLang="en-US" sz="2500" b="1" dirty="0" smtClean="0">
                <a:solidFill>
                  <a:prstClr val="black"/>
                </a:solidFill>
              </a:rPr>
              <a:t>음식관광을 통한</a:t>
            </a:r>
            <a:endParaRPr lang="en-US" altLang="ko-KR" sz="25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ko-KR" altLang="en-US" sz="2500" b="1" dirty="0" smtClean="0">
                <a:solidFill>
                  <a:prstClr val="black"/>
                </a:solidFill>
              </a:rPr>
              <a:t>   지역활성화 정책 추진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22663"/>
          <a:stretch/>
        </p:blipFill>
        <p:spPr>
          <a:xfrm>
            <a:off x="6384619" y="1988840"/>
            <a:ext cx="5280000" cy="44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99456" y="234888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66520" y="1256183"/>
            <a:ext cx="9409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000" b="1" dirty="0" err="1" smtClean="0">
                <a:solidFill>
                  <a:prstClr val="black"/>
                </a:solidFill>
              </a:rPr>
              <a:t>도톤보</a:t>
            </a:r>
            <a:r>
              <a:rPr lang="ko-KR" altLang="en-US" sz="3000" b="1" dirty="0" err="1">
                <a:solidFill>
                  <a:prstClr val="black"/>
                </a:solidFill>
              </a:rPr>
              <a:t>리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45672" y="4891353"/>
            <a:ext cx="100811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500" b="1" dirty="0" smtClean="0">
                <a:solidFill>
                  <a:prstClr val="black"/>
                </a:solidFill>
              </a:rPr>
              <a:t>-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오사카부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오사카시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중앙구에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위치한 번화가</a:t>
            </a:r>
            <a:endParaRPr lang="en-US" altLang="ko-KR" sz="2500" b="1" dirty="0" smtClean="0">
              <a:solidFill>
                <a:prstClr val="black"/>
              </a:solidFill>
            </a:endParaRPr>
          </a:p>
          <a:p>
            <a:pPr fontAlgn="base"/>
            <a:endParaRPr lang="en-US" altLang="ko-KR" sz="2500" b="1" dirty="0" smtClean="0">
              <a:solidFill>
                <a:prstClr val="black"/>
              </a:solidFill>
            </a:endParaRPr>
          </a:p>
          <a:p>
            <a:pPr fontAlgn="base"/>
            <a:r>
              <a:rPr lang="en-US" altLang="ko-KR" sz="2500" b="1" dirty="0" smtClean="0">
                <a:solidFill>
                  <a:prstClr val="black"/>
                </a:solidFill>
              </a:rPr>
              <a:t>-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이 곳에 위치한 각 가게 앞에는 메뉴의 샘플이 진열된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쇼케이스가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있어 외국인 관광객 편의성 고려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23405" y="525780"/>
            <a:ext cx="4576817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2914" y="481245"/>
            <a:ext cx="3732979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solidFill>
                  <a:prstClr val="black"/>
                </a:solidFill>
              </a:rPr>
              <a:t>일본의 음식관광 정책 사례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6" name="그룹 1"/>
          <p:cNvGrpSpPr/>
          <p:nvPr/>
        </p:nvGrpSpPr>
        <p:grpSpPr>
          <a:xfrm>
            <a:off x="746598" y="334981"/>
            <a:ext cx="797039" cy="442723"/>
            <a:chOff x="767992" y="293986"/>
            <a:chExt cx="797039" cy="442723"/>
          </a:xfrm>
        </p:grpSpPr>
        <p:sp>
          <p:nvSpPr>
            <p:cNvPr id="17" name="자유형 16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916832"/>
            <a:ext cx="6624736" cy="28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99456" y="234888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75520" y="1340768"/>
            <a:ext cx="9409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000" b="1" dirty="0" err="1" smtClean="0">
                <a:solidFill>
                  <a:prstClr val="black"/>
                </a:solidFill>
              </a:rPr>
              <a:t>나니와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000" b="1" dirty="0" err="1" smtClean="0">
                <a:solidFill>
                  <a:prstClr val="black"/>
                </a:solidFill>
              </a:rPr>
              <a:t>구이신보요코쵸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000" b="1" dirty="0" err="1" smtClean="0">
                <a:solidFill>
                  <a:prstClr val="black"/>
                </a:solidFill>
              </a:rPr>
              <a:t>푸드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000" b="1" dirty="0" err="1" smtClean="0">
                <a:solidFill>
                  <a:prstClr val="black"/>
                </a:solidFill>
              </a:rPr>
              <a:t>테마파크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)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03445" y="5303530"/>
            <a:ext cx="100811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00" b="1" dirty="0" smtClean="0">
                <a:solidFill>
                  <a:prstClr val="black"/>
                </a:solidFill>
              </a:rPr>
              <a:t>오래된 점포</a:t>
            </a:r>
            <a:r>
              <a:rPr lang="en-US" altLang="ko-KR" sz="25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원조 식당 및 상점을 선택하여 한 곳에 집결시킨 일본 최초의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간사이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명물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구르메</a:t>
            </a:r>
            <a:r>
              <a:rPr lang="ko-KR" altLang="en-US" sz="25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500" b="1" dirty="0" err="1" smtClean="0">
                <a:solidFill>
                  <a:prstClr val="black"/>
                </a:solidFill>
              </a:rPr>
              <a:t>테마파크</a:t>
            </a:r>
            <a:endParaRPr lang="ko-KR" altLang="en-US" sz="2500" b="1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23405" y="525780"/>
            <a:ext cx="4576817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2914" y="481245"/>
            <a:ext cx="3732979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solidFill>
                  <a:prstClr val="black"/>
                </a:solidFill>
              </a:rPr>
              <a:t>일본의 음식관광 정책 사례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6" name="그룹 1"/>
          <p:cNvGrpSpPr/>
          <p:nvPr/>
        </p:nvGrpSpPr>
        <p:grpSpPr>
          <a:xfrm>
            <a:off x="755478" y="339104"/>
            <a:ext cx="797039" cy="442723"/>
            <a:chOff x="767992" y="293986"/>
            <a:chExt cx="797039" cy="442723"/>
          </a:xfrm>
        </p:grpSpPr>
        <p:sp>
          <p:nvSpPr>
            <p:cNvPr id="17" name="자유형 16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9" y="1905000"/>
            <a:ext cx="541866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99456" y="234888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75520" y="1340768"/>
            <a:ext cx="9409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b="1" dirty="0" smtClean="0">
                <a:solidFill>
                  <a:prstClr val="black"/>
                </a:solidFill>
              </a:rPr>
              <a:t>‘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오사카 </a:t>
            </a:r>
            <a:r>
              <a:rPr lang="ko-KR" altLang="en-US" sz="3000" b="1" dirty="0" err="1" smtClean="0">
                <a:solidFill>
                  <a:prstClr val="black"/>
                </a:solidFill>
              </a:rPr>
              <a:t>먹방여행</a:t>
            </a:r>
            <a:r>
              <a:rPr lang="en-US" altLang="ko-KR" sz="3000" b="1" dirty="0" smtClean="0">
                <a:solidFill>
                  <a:prstClr val="black"/>
                </a:solidFill>
              </a:rPr>
              <a:t>’ </a:t>
            </a:r>
            <a:r>
              <a:rPr lang="ko-KR" altLang="en-US" sz="3000" b="1" dirty="0" smtClean="0">
                <a:solidFill>
                  <a:prstClr val="black"/>
                </a:solidFill>
              </a:rPr>
              <a:t>동영상 시청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43608" y="3105838"/>
            <a:ext cx="7272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altLang="ko-KR" dirty="0" smtClean="0">
                <a:solidFill>
                  <a:prstClr val="black"/>
                </a:solidFill>
                <a:hlinkClick r:id="rId2"/>
              </a:rPr>
              <a:t>www.youtube.com/watch?v=p6Xyk1PGKlU</a:t>
            </a:r>
            <a:endParaRPr lang="en-US" altLang="ko-KR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23405" y="525780"/>
            <a:ext cx="4576817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2914" y="481245"/>
            <a:ext cx="3732979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solidFill>
                  <a:prstClr val="black"/>
                </a:solidFill>
              </a:rPr>
              <a:t>일본의 음식관광 정책 사례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5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16" name="자유형 15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5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8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99456" y="234888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endParaRPr lang="ko-KR" altLang="en-US" sz="30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59564" y="2737178"/>
            <a:ext cx="94090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8800" b="1" dirty="0" smtClean="0">
                <a:solidFill>
                  <a:prstClr val="black"/>
                </a:solidFill>
              </a:rPr>
              <a:t>감사합니다</a:t>
            </a:r>
            <a:r>
              <a:rPr lang="en-US" altLang="ko-KR" sz="8800" b="1" dirty="0" smtClean="0">
                <a:solidFill>
                  <a:prstClr val="black"/>
                </a:solidFill>
              </a:rPr>
              <a:t>.</a:t>
            </a:r>
            <a:endParaRPr lang="ko-KR" altLang="en-US" sz="8800" b="1" dirty="0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23405" y="525780"/>
            <a:ext cx="4576817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2914" y="481245"/>
            <a:ext cx="3732979" cy="80021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altLang="ko-KR" sz="1600" b="1" dirty="0" smtClean="0">
              <a:solidFill>
                <a:prstClr val="black"/>
              </a:solidFill>
            </a:endParaRPr>
          </a:p>
          <a:p>
            <a:endParaRPr lang="ko-KR" altLang="en-US" sz="1600" b="1" dirty="0" smtClean="0">
              <a:solidFill>
                <a:prstClr val="black"/>
              </a:solidFill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15" name="그룹 1"/>
          <p:cNvGrpSpPr/>
          <p:nvPr/>
        </p:nvGrpSpPr>
        <p:grpSpPr>
          <a:xfrm>
            <a:off x="755479" y="306532"/>
            <a:ext cx="797039" cy="442723"/>
            <a:chOff x="767992" y="293986"/>
            <a:chExt cx="797039" cy="442723"/>
          </a:xfrm>
        </p:grpSpPr>
        <p:sp>
          <p:nvSpPr>
            <p:cNvPr id="16" name="자유형 15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lang="ko-KR" altLang="en-US" b="1" dirty="0">
                <a:solidFill>
                  <a:prstClr val="black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1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flipV="1">
            <a:off x="2946400" y="2410357"/>
            <a:ext cx="9245600" cy="21067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3335051" y="-110711"/>
            <a:ext cx="2997200" cy="1844880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3622491" y="1427968"/>
            <a:ext cx="222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+mj-ea"/>
                <a:ea typeface="+mj-ea"/>
              </a:rPr>
              <a:t> 목차</a:t>
            </a:r>
            <a:endParaRPr lang="ko-KR" altLang="en-US" sz="6000" b="1" dirty="0">
              <a:latin typeface="+mj-ea"/>
              <a:ea typeface="+mj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-25101" y="4364553"/>
            <a:ext cx="3956577" cy="23132"/>
          </a:xfrm>
          <a:prstGeom prst="line">
            <a:avLst/>
          </a:prstGeom>
          <a:noFill/>
          <a:ln w="25400" cap="rnd">
            <a:solidFill>
              <a:srgbClr val="DE6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4951471" y="4257348"/>
            <a:ext cx="1940088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세 번째 목차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3071" y="5057574"/>
            <a:ext cx="1960880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2">
                    <a:lumMod val="25000"/>
                  </a:schemeClr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네 번째 목차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1627696" y="1737362"/>
            <a:ext cx="4701381" cy="5190919"/>
          </a:xfrm>
          <a:prstGeom prst="line">
            <a:avLst/>
          </a:prstGeom>
          <a:noFill/>
          <a:ln w="25400" cap="rnd">
            <a:solidFill>
              <a:srgbClr val="56565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자유형 36"/>
          <p:cNvSpPr/>
          <p:nvPr/>
        </p:nvSpPr>
        <p:spPr>
          <a:xfrm>
            <a:off x="10488881" y="5712943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8D8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" name="그룹 38"/>
          <p:cNvGrpSpPr/>
          <p:nvPr/>
        </p:nvGrpSpPr>
        <p:grpSpPr>
          <a:xfrm>
            <a:off x="5582979" y="2576563"/>
            <a:ext cx="797039" cy="511870"/>
            <a:chOff x="767992" y="293986"/>
            <a:chExt cx="797039" cy="511870"/>
          </a:xfrm>
        </p:grpSpPr>
        <p:sp>
          <p:nvSpPr>
            <p:cNvPr id="40" name="자유형 3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8445" y="436524"/>
              <a:ext cx="3225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8" name="그룹 43"/>
          <p:cNvGrpSpPr/>
          <p:nvPr/>
        </p:nvGrpSpPr>
        <p:grpSpPr>
          <a:xfrm>
            <a:off x="4921227" y="3389560"/>
            <a:ext cx="797039" cy="511870"/>
            <a:chOff x="767992" y="293986"/>
            <a:chExt cx="797039" cy="511870"/>
          </a:xfrm>
        </p:grpSpPr>
        <p:sp>
          <p:nvSpPr>
            <p:cNvPr id="42" name="자유형 41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8445" y="436524"/>
              <a:ext cx="3225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9" name="그룹 44"/>
          <p:cNvGrpSpPr/>
          <p:nvPr/>
        </p:nvGrpSpPr>
        <p:grpSpPr>
          <a:xfrm>
            <a:off x="4090681" y="4186294"/>
            <a:ext cx="797039" cy="511870"/>
            <a:chOff x="767992" y="293986"/>
            <a:chExt cx="797039" cy="511870"/>
          </a:xfrm>
        </p:grpSpPr>
        <p:sp>
          <p:nvSpPr>
            <p:cNvPr id="46" name="자유형 45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BCC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98445" y="436524"/>
              <a:ext cx="3225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10" name="그룹 47"/>
          <p:cNvGrpSpPr/>
          <p:nvPr/>
        </p:nvGrpSpPr>
        <p:grpSpPr>
          <a:xfrm>
            <a:off x="3337587" y="5008642"/>
            <a:ext cx="797039" cy="511870"/>
            <a:chOff x="767992" y="293986"/>
            <a:chExt cx="797039" cy="511870"/>
          </a:xfrm>
        </p:grpSpPr>
        <p:sp>
          <p:nvSpPr>
            <p:cNvPr id="49" name="자유형 48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65D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8445" y="436524"/>
              <a:ext cx="322524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4</a:t>
              </a:r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51" name="자유형 50"/>
          <p:cNvSpPr/>
          <p:nvPr/>
        </p:nvSpPr>
        <p:spPr>
          <a:xfrm>
            <a:off x="10363757" y="5787548"/>
            <a:ext cx="1391427" cy="772881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CAC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2911361" y="2393974"/>
            <a:ext cx="70103" cy="70102"/>
          </a:xfrm>
          <a:prstGeom prst="ellipse">
            <a:avLst/>
          </a:prstGeom>
          <a:solidFill>
            <a:srgbClr val="D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436416" y="2668137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일본의 문화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연중축제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5867658" y="3457277"/>
            <a:ext cx="481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지역별로 알아보는 일본정부의 </a:t>
            </a:r>
            <a:r>
              <a:rPr lang="ko-KR" altLang="en-US" b="1" dirty="0" err="1" smtClean="0"/>
              <a:t>테마파크정책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6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dventure, fire, passion, travel ico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1229" y="2506454"/>
            <a:ext cx="2285267" cy="17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de, computer, mouse, page ic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28561" y="2480153"/>
            <a:ext cx="1954059" cy="17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ucation, pen, pencil, ruler icon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04999" y="2505205"/>
            <a:ext cx="2167096" cy="17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8837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5390300" y="6434687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DE6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313150"/>
            <a:ext cx="3320120" cy="5539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일본의 문화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연중축제</a:t>
            </a: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55478" y="306530"/>
            <a:ext cx="797039" cy="442723"/>
            <a:chOff x="767992" y="293986"/>
            <a:chExt cx="797039" cy="442723"/>
          </a:xfrm>
        </p:grpSpPr>
        <p:sp>
          <p:nvSpPr>
            <p:cNvPr id="140" name="자유형 139"/>
            <p:cNvSpPr/>
            <p:nvPr/>
          </p:nvSpPr>
          <p:spPr>
            <a:xfrm>
              <a:off x="767992" y="293986"/>
              <a:ext cx="797039" cy="442723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DE6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48549" y="363254"/>
              <a:ext cx="36689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210 콤퓨타세탁 L" panose="02020603020101020101" pitchFamily="18" charset="-127"/>
                  <a:ea typeface="210 콤퓨타세탁 L" panose="02020603020101020101" pitchFamily="18" charset="-127"/>
                </a:rPr>
                <a:t>1</a:t>
              </a:r>
              <a:endParaRPr lang="ko-KR" altLang="en-US" b="1" dirty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cxnSp>
        <p:nvCxnSpPr>
          <p:cNvPr id="65" name="직선 연결선 64"/>
          <p:cNvCxnSpPr/>
          <p:nvPr/>
        </p:nvCxnSpPr>
        <p:spPr>
          <a:xfrm>
            <a:off x="2355844" y="4243060"/>
            <a:ext cx="7548731" cy="1588"/>
          </a:xfrm>
          <a:prstGeom prst="line">
            <a:avLst/>
          </a:prstGeom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타원 65"/>
          <p:cNvSpPr/>
          <p:nvPr/>
        </p:nvSpPr>
        <p:spPr>
          <a:xfrm>
            <a:off x="3373769" y="4009541"/>
            <a:ext cx="500067" cy="500066"/>
          </a:xfrm>
          <a:prstGeom prst="ellipse">
            <a:avLst/>
          </a:prstGeom>
          <a:solidFill>
            <a:srgbClr val="EBEBED"/>
          </a:solidFill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5880176" y="4009541"/>
            <a:ext cx="500067" cy="500066"/>
          </a:xfrm>
          <a:prstGeom prst="ellipse">
            <a:avLst/>
          </a:prstGeom>
          <a:solidFill>
            <a:srgbClr val="EBEBED"/>
          </a:solidFill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8407265" y="4009541"/>
            <a:ext cx="500067" cy="500066"/>
          </a:xfrm>
          <a:prstGeom prst="ellipse">
            <a:avLst/>
          </a:prstGeom>
          <a:solidFill>
            <a:srgbClr val="EBEBED"/>
          </a:solidFill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5093173" y="4630828"/>
            <a:ext cx="2016691" cy="144655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smtClean="0">
                <a:latin typeface="+mj-ea"/>
                <a:ea typeface="+mj-ea"/>
              </a:rPr>
              <a:t>온천 축제</a:t>
            </a:r>
            <a:endParaRPr lang="ko-KR" altLang="en-US" sz="4400" b="1" dirty="0">
              <a:latin typeface="+mj-ea"/>
              <a:ea typeface="+mj-ea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2439569" y="4596556"/>
            <a:ext cx="2220115" cy="144655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smtClean="0">
                <a:latin typeface="+mj-ea"/>
                <a:ea typeface="+mj-ea"/>
              </a:rPr>
              <a:t>축제의 정의</a:t>
            </a:r>
            <a:endParaRPr lang="ko-KR" altLang="en-US" sz="4400" b="1" dirty="0">
              <a:latin typeface="+mj-ea"/>
              <a:ea typeface="+mj-ea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7454897" y="4576711"/>
            <a:ext cx="2478243" cy="144655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smtClean="0">
                <a:latin typeface="+mn-ea"/>
              </a:rPr>
              <a:t>일본의 유명축제</a:t>
            </a:r>
            <a:endParaRPr lang="ko-KR" altLang="en-US" sz="4400" b="1" dirty="0"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918567" y="782617"/>
            <a:ext cx="6275540" cy="1459542"/>
            <a:chOff x="5077925" y="1397165"/>
            <a:chExt cx="2444899" cy="539399"/>
          </a:xfrm>
        </p:grpSpPr>
        <p:sp>
          <p:nvSpPr>
            <p:cNvPr id="99" name="직사각형 98"/>
            <p:cNvSpPr/>
            <p:nvPr/>
          </p:nvSpPr>
          <p:spPr>
            <a:xfrm>
              <a:off x="5281359" y="1485065"/>
              <a:ext cx="2241465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5122267" y="1444789"/>
              <a:ext cx="422277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5077925" y="1397165"/>
              <a:ext cx="71970" cy="136493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endParaRPr lang="ko-KR" altLang="en-US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457197" y="1277657"/>
            <a:ext cx="5649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>
                <a:latin typeface="+mj-ea"/>
                <a:ea typeface="+mj-ea"/>
              </a:rPr>
              <a:t>일본의 문화 </a:t>
            </a:r>
            <a:r>
              <a:rPr lang="en-US" altLang="ko-KR" sz="4000" b="1" dirty="0" smtClean="0">
                <a:latin typeface="+mj-ea"/>
                <a:ea typeface="+mj-ea"/>
              </a:rPr>
              <a:t>– </a:t>
            </a:r>
            <a:r>
              <a:rPr lang="ko-KR" altLang="en-US" sz="4000" b="1" dirty="0" smtClean="0">
                <a:latin typeface="+mj-ea"/>
                <a:ea typeface="+mj-ea"/>
              </a:rPr>
              <a:t>연중축제 </a:t>
            </a:r>
            <a:endParaRPr lang="ko-KR" altLang="en-US" sz="4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3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55"/>
            <a:ext cx="11314351" cy="6049165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52"/>
          <p:cNvGrpSpPr/>
          <p:nvPr/>
        </p:nvGrpSpPr>
        <p:grpSpPr>
          <a:xfrm>
            <a:off x="5390300" y="6434687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F29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3" y="258280"/>
            <a:ext cx="2894235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일본의 문화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연중축제</a:t>
            </a:r>
          </a:p>
          <a:p>
            <a:endParaRPr lang="ko-KR" altLang="en-US" sz="1200" dirty="0" smtClean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3" name="그룹 30"/>
          <p:cNvGrpSpPr/>
          <p:nvPr/>
        </p:nvGrpSpPr>
        <p:grpSpPr>
          <a:xfrm>
            <a:off x="5571247" y="3685063"/>
            <a:ext cx="1118249" cy="525683"/>
            <a:chOff x="4067944" y="3311238"/>
            <a:chExt cx="1118249" cy="288032"/>
          </a:xfrm>
        </p:grpSpPr>
        <p:sp>
          <p:nvSpPr>
            <p:cNvPr id="32" name="갈매기형 수장 31"/>
            <p:cNvSpPr/>
            <p:nvPr/>
          </p:nvSpPr>
          <p:spPr>
            <a:xfrm>
              <a:off x="4898161" y="3311238"/>
              <a:ext cx="288032" cy="288032"/>
            </a:xfrm>
            <a:prstGeom prst="chevron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4690606" y="3311238"/>
              <a:ext cx="288032" cy="288032"/>
            </a:xfrm>
            <a:prstGeom prst="chevron">
              <a:avLst/>
            </a:prstGeom>
            <a:solidFill>
              <a:srgbClr val="47474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>
              <a:off x="4483052" y="3311238"/>
              <a:ext cx="288032" cy="288032"/>
            </a:xfrm>
            <a:prstGeom prst="chevron">
              <a:avLst/>
            </a:prstGeom>
            <a:solidFill>
              <a:srgbClr val="4747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5" name="갈매기형 수장 34"/>
            <p:cNvSpPr/>
            <p:nvPr/>
          </p:nvSpPr>
          <p:spPr>
            <a:xfrm>
              <a:off x="4275498" y="3311238"/>
              <a:ext cx="288032" cy="288032"/>
            </a:xfrm>
            <a:prstGeom prst="chevron">
              <a:avLst/>
            </a:prstGeom>
            <a:solidFill>
              <a:srgbClr val="474747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  <p:sp>
          <p:nvSpPr>
            <p:cNvPr id="36" name="갈매기형 수장 35"/>
            <p:cNvSpPr/>
            <p:nvPr/>
          </p:nvSpPr>
          <p:spPr>
            <a:xfrm>
              <a:off x="4067944" y="3311238"/>
              <a:ext cx="288032" cy="288032"/>
            </a:xfrm>
            <a:prstGeom prst="chevron">
              <a:avLst/>
            </a:prstGeom>
            <a:solidFill>
              <a:srgbClr val="474747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7DEE8"/>
                </a:solidFill>
              </a:endParaRPr>
            </a:p>
          </p:txBody>
        </p:sp>
      </p:grpSp>
      <p:grpSp>
        <p:nvGrpSpPr>
          <p:cNvPr id="4" name="그룹 41"/>
          <p:cNvGrpSpPr/>
          <p:nvPr/>
        </p:nvGrpSpPr>
        <p:grpSpPr>
          <a:xfrm>
            <a:off x="3886200" y="881752"/>
            <a:ext cx="5229615" cy="1118200"/>
            <a:chOff x="314930" y="746220"/>
            <a:chExt cx="5229614" cy="1118200"/>
          </a:xfrm>
        </p:grpSpPr>
        <p:sp>
          <p:nvSpPr>
            <p:cNvPr id="44" name="직사각형 43"/>
            <p:cNvSpPr/>
            <p:nvPr/>
          </p:nvSpPr>
          <p:spPr>
            <a:xfrm>
              <a:off x="5122267" y="1444789"/>
              <a:ext cx="422277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14930" y="746220"/>
              <a:ext cx="4310743" cy="70788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altLang="ko-KR" sz="4000" b="1" spc="300" dirty="0" smtClean="0">
                  <a:latin typeface="+mj-ea"/>
                  <a:ea typeface="+mj-ea"/>
                </a:rPr>
                <a:t>&lt;</a:t>
              </a:r>
              <a:r>
                <a:rPr lang="ko-KR" altLang="en-US" sz="4000" b="1" spc="300" dirty="0" smtClean="0">
                  <a:latin typeface="+mj-ea"/>
                  <a:ea typeface="+mj-ea"/>
                </a:rPr>
                <a:t>축제의 정의</a:t>
              </a:r>
              <a:r>
                <a:rPr lang="en-US" altLang="ko-KR" sz="4000" b="1" spc="300" dirty="0" smtClean="0">
                  <a:latin typeface="+mj-ea"/>
                  <a:ea typeface="+mj-ea"/>
                </a:rPr>
                <a:t>&gt;</a:t>
              </a:r>
              <a:endParaRPr lang="ko-KR" altLang="en-US" sz="4000" b="1" spc="300" dirty="0">
                <a:latin typeface="+mj-ea"/>
                <a:ea typeface="+mj-ea"/>
              </a:endParaRPr>
            </a:p>
          </p:txBody>
        </p:sp>
      </p:grpSp>
      <p:grpSp>
        <p:nvGrpSpPr>
          <p:cNvPr id="5" name="그룹 11"/>
          <p:cNvGrpSpPr/>
          <p:nvPr/>
        </p:nvGrpSpPr>
        <p:grpSpPr>
          <a:xfrm>
            <a:off x="7225393" y="2029340"/>
            <a:ext cx="3378827" cy="4193456"/>
            <a:chOff x="7062108" y="1620691"/>
            <a:chExt cx="3378826" cy="4193456"/>
          </a:xfrm>
        </p:grpSpPr>
        <p:grpSp>
          <p:nvGrpSpPr>
            <p:cNvPr id="7" name="그룹 10"/>
            <p:cNvGrpSpPr/>
            <p:nvPr/>
          </p:nvGrpSpPr>
          <p:grpSpPr>
            <a:xfrm>
              <a:off x="7138494" y="4162174"/>
              <a:ext cx="790667" cy="739816"/>
              <a:chOff x="6882636" y="4259923"/>
              <a:chExt cx="790667" cy="739816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7488572" y="4259923"/>
                <a:ext cx="184731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endParaRPr lang="ko-KR" altLang="en-US" sz="20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6882636" y="4630407"/>
                <a:ext cx="184731" cy="369332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endParaRPr lang="ko-KR" altLang="en-US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062108" y="1620691"/>
              <a:ext cx="3378826" cy="419345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latin typeface="+mn-ea"/>
                </a:rPr>
                <a:t>신도에 뿌리를 둔 </a:t>
              </a:r>
              <a:r>
                <a:rPr lang="ko-KR" altLang="en-US" sz="3200" dirty="0" err="1" smtClean="0">
                  <a:latin typeface="+mn-ea"/>
                </a:rPr>
                <a:t>마쓰리는</a:t>
              </a:r>
              <a:r>
                <a:rPr lang="en-US" altLang="ko-KR" sz="3200" dirty="0" smtClean="0">
                  <a:latin typeface="+mn-ea"/>
                </a:rPr>
                <a:t> </a:t>
              </a:r>
              <a:r>
                <a:rPr lang="ko-KR" altLang="en-US" sz="3200" dirty="0" smtClean="0">
                  <a:latin typeface="+mn-ea"/>
                </a:rPr>
                <a:t>신을  찬양하며</a:t>
              </a:r>
              <a:r>
                <a:rPr lang="en-US" altLang="ko-KR" sz="3200" dirty="0" smtClean="0">
                  <a:latin typeface="+mn-ea"/>
                </a:rPr>
                <a:t>, </a:t>
              </a:r>
              <a:r>
                <a:rPr lang="ko-KR" altLang="en-US" sz="3200" dirty="0" smtClean="0">
                  <a:latin typeface="+mn-ea"/>
                </a:rPr>
                <a:t>신과의 교류</a:t>
              </a:r>
              <a:endParaRPr lang="en-US" altLang="ko-KR" sz="3200" dirty="0" smtClean="0">
                <a:latin typeface="+mn-ea"/>
              </a:endParaRPr>
            </a:p>
            <a:p>
              <a:r>
                <a:rPr lang="en-US" altLang="ko-KR" sz="3200" dirty="0" smtClean="0">
                  <a:latin typeface="+mn-ea"/>
                </a:rPr>
                <a:t>      </a:t>
              </a:r>
              <a:r>
                <a:rPr lang="ko-KR" altLang="en-US" sz="3200" dirty="0" smtClean="0">
                  <a:latin typeface="+mn-ea"/>
                </a:rPr>
                <a:t>오곡풍성</a:t>
              </a:r>
              <a:r>
                <a:rPr lang="en-US" altLang="ko-KR" sz="3200" dirty="0" smtClean="0">
                  <a:latin typeface="+mn-ea"/>
                </a:rPr>
                <a:t>, </a:t>
              </a:r>
              <a:r>
                <a:rPr lang="ko-KR" altLang="en-US" sz="3200" dirty="0" smtClean="0">
                  <a:latin typeface="+mn-ea"/>
                </a:rPr>
                <a:t>상업번창</a:t>
              </a:r>
              <a:r>
                <a:rPr lang="en-US" altLang="ko-KR" sz="3200" dirty="0" smtClean="0">
                  <a:latin typeface="+mn-ea"/>
                </a:rPr>
                <a:t>, </a:t>
              </a:r>
              <a:r>
                <a:rPr lang="ko-KR" altLang="en-US" sz="3200" dirty="0" smtClean="0">
                  <a:latin typeface="+mn-ea"/>
                </a:rPr>
                <a:t>이웃이나 가족의 번영을 기원하기 위한 것</a:t>
              </a:r>
              <a:r>
                <a:rPr lang="en-US" altLang="ko-KR" sz="3200" dirty="0" smtClean="0">
                  <a:latin typeface="+mn-ea"/>
                </a:rPr>
                <a:t>.</a:t>
              </a:r>
              <a:endParaRPr lang="ko-KR" altLang="en-US" sz="3200" dirty="0" smtClean="0">
                <a:latin typeface="+mn-ea"/>
              </a:endParaRPr>
            </a:p>
            <a:p>
              <a:endParaRPr lang="ko-KR" altLang="en-US" sz="1050" dirty="0">
                <a:solidFill>
                  <a:srgbClr val="565658"/>
                </a:solidFill>
                <a:latin typeface="+mn-ea"/>
              </a:endParaRPr>
            </a:p>
          </p:txBody>
        </p:sp>
      </p:grpSp>
      <p:sp>
        <p:nvSpPr>
          <p:cNvPr id="48" name="자유형 47"/>
          <p:cNvSpPr/>
          <p:nvPr/>
        </p:nvSpPr>
        <p:spPr>
          <a:xfrm>
            <a:off x="755478" y="306530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D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ko-KR" sz="2000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  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5122" name="Picture 2" descr="교토 기온 마츠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13" y="1771650"/>
            <a:ext cx="4539343" cy="2278170"/>
          </a:xfrm>
          <a:prstGeom prst="rect">
            <a:avLst/>
          </a:prstGeom>
          <a:noFill/>
        </p:spPr>
      </p:pic>
      <p:pic>
        <p:nvPicPr>
          <p:cNvPr id="5126" name="Picture 6" descr="박지성유저님~ 일본축제입니다^^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4033158"/>
            <a:ext cx="4572000" cy="2294164"/>
          </a:xfrm>
          <a:prstGeom prst="rect">
            <a:avLst/>
          </a:prstGeom>
          <a:noFill/>
        </p:spPr>
      </p:pic>
      <p:sp>
        <p:nvSpPr>
          <p:cNvPr id="57" name="직사각형 56"/>
          <p:cNvSpPr/>
          <p:nvPr/>
        </p:nvSpPr>
        <p:spPr>
          <a:xfrm>
            <a:off x="7004969" y="1910451"/>
            <a:ext cx="3796393" cy="4327073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오른쪽 화살표 57"/>
          <p:cNvSpPr/>
          <p:nvPr/>
        </p:nvSpPr>
        <p:spPr>
          <a:xfrm>
            <a:off x="7396853" y="4065814"/>
            <a:ext cx="604159" cy="432708"/>
          </a:xfrm>
          <a:prstGeom prst="rightArrow">
            <a:avLst>
              <a:gd name="adj1" fmla="val 50000"/>
              <a:gd name="adj2" fmla="val 74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4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55"/>
            <a:ext cx="11314351" cy="6049165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3" y="258280"/>
            <a:ext cx="2894235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일본의 문화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연중축제</a:t>
            </a:r>
          </a:p>
          <a:p>
            <a:endParaRPr lang="ko-KR" altLang="en-US" sz="1200" dirty="0" smtClean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4" name="그룹 41"/>
          <p:cNvGrpSpPr/>
          <p:nvPr/>
        </p:nvGrpSpPr>
        <p:grpSpPr>
          <a:xfrm>
            <a:off x="3886200" y="881752"/>
            <a:ext cx="5229615" cy="1118200"/>
            <a:chOff x="314930" y="746220"/>
            <a:chExt cx="5229614" cy="1118200"/>
          </a:xfrm>
        </p:grpSpPr>
        <p:sp>
          <p:nvSpPr>
            <p:cNvPr id="44" name="직사각형 43"/>
            <p:cNvSpPr/>
            <p:nvPr/>
          </p:nvSpPr>
          <p:spPr>
            <a:xfrm>
              <a:off x="5122267" y="1444789"/>
              <a:ext cx="422277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14930" y="746220"/>
              <a:ext cx="4310743" cy="70788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altLang="ko-KR" sz="4000" b="1" spc="300" dirty="0" smtClean="0">
                  <a:latin typeface="+mj-ea"/>
                  <a:ea typeface="+mj-ea"/>
                </a:rPr>
                <a:t>&lt; </a:t>
              </a:r>
              <a:r>
                <a:rPr lang="ko-KR" altLang="en-US" sz="4000" b="1" spc="300" dirty="0" smtClean="0">
                  <a:latin typeface="+mj-ea"/>
                  <a:ea typeface="+mj-ea"/>
                </a:rPr>
                <a:t>온천 축제 </a:t>
              </a:r>
              <a:r>
                <a:rPr lang="en-US" altLang="ko-KR" sz="4000" b="1" spc="300" dirty="0" smtClean="0">
                  <a:latin typeface="+mj-ea"/>
                  <a:ea typeface="+mj-ea"/>
                </a:rPr>
                <a:t>&gt;</a:t>
              </a:r>
              <a:endParaRPr lang="ko-KR" altLang="en-US" sz="4000" b="1" spc="300" dirty="0">
                <a:latin typeface="+mj-ea"/>
                <a:ea typeface="+mj-ea"/>
              </a:endParaRPr>
            </a:p>
          </p:txBody>
        </p:sp>
      </p:grpSp>
      <p:grpSp>
        <p:nvGrpSpPr>
          <p:cNvPr id="5" name="그룹 11"/>
          <p:cNvGrpSpPr/>
          <p:nvPr/>
        </p:nvGrpSpPr>
        <p:grpSpPr>
          <a:xfrm>
            <a:off x="7225393" y="2029331"/>
            <a:ext cx="3378827" cy="3281299"/>
            <a:chOff x="7062108" y="1620691"/>
            <a:chExt cx="3378826" cy="3281299"/>
          </a:xfrm>
        </p:grpSpPr>
        <p:grpSp>
          <p:nvGrpSpPr>
            <p:cNvPr id="7" name="그룹 10"/>
            <p:cNvGrpSpPr/>
            <p:nvPr/>
          </p:nvGrpSpPr>
          <p:grpSpPr>
            <a:xfrm>
              <a:off x="7138494" y="4162174"/>
              <a:ext cx="790667" cy="739816"/>
              <a:chOff x="6882636" y="4259923"/>
              <a:chExt cx="790667" cy="739816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7488572" y="4259923"/>
                <a:ext cx="184731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endParaRPr lang="ko-KR" altLang="en-US" sz="20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6882636" y="4630407"/>
                <a:ext cx="184731" cy="369332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endParaRPr lang="ko-KR" altLang="en-US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062108" y="1620691"/>
              <a:ext cx="3378826" cy="74635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lang="ko-KR" altLang="en-US" sz="3200" dirty="0" smtClean="0">
                <a:latin typeface="+mn-ea"/>
              </a:endParaRPr>
            </a:p>
            <a:p>
              <a:endParaRPr lang="ko-KR" altLang="en-US" sz="1050" dirty="0">
                <a:solidFill>
                  <a:srgbClr val="565658"/>
                </a:solidFill>
                <a:latin typeface="+mn-ea"/>
              </a:endParaRPr>
            </a:p>
          </p:txBody>
        </p:sp>
      </p:grpSp>
      <p:sp>
        <p:nvSpPr>
          <p:cNvPr id="48" name="자유형 47"/>
          <p:cNvSpPr/>
          <p:nvPr/>
        </p:nvSpPr>
        <p:spPr>
          <a:xfrm>
            <a:off x="755478" y="306530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D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ko-KR" sz="2000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  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76" y="1624694"/>
            <a:ext cx="10768693" cy="398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오른쪽 화살표 57"/>
          <p:cNvSpPr/>
          <p:nvPr/>
        </p:nvSpPr>
        <p:spPr>
          <a:xfrm flipH="1">
            <a:off x="4963898" y="2196191"/>
            <a:ext cx="726623" cy="375558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759293" y="5633370"/>
            <a:ext cx="9813471" cy="80021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/>
              <a:t>   </a:t>
            </a:r>
            <a:r>
              <a:rPr lang="ko-KR" altLang="en-US" sz="2800" dirty="0" err="1" smtClean="0"/>
              <a:t>벳푸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핫토</a:t>
            </a:r>
            <a:r>
              <a:rPr lang="ko-KR" altLang="en-US" sz="2800" dirty="0" smtClean="0"/>
              <a:t> 온천축제    </a:t>
            </a:r>
            <a:r>
              <a:rPr lang="ko-KR" altLang="en-US" dirty="0" smtClean="0"/>
              <a:t>온천의 혜택에 감사하는 축제</a:t>
            </a:r>
            <a:r>
              <a:rPr lang="en-US" altLang="ko-KR" dirty="0" smtClean="0"/>
              <a:t>(4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온천 감사의 날                                                    에는 시내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곳을 넘는 온천이 무료로 개방</a:t>
            </a:r>
            <a:r>
              <a:rPr lang="en-US" altLang="ko-KR" dirty="0" smtClean="0"/>
              <a:t>/</a:t>
            </a:r>
            <a:r>
              <a:rPr lang="ko-KR" altLang="en-US" dirty="0" smtClean="0"/>
              <a:t>모래찜질온천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진흙온천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8" name="오른쪽 화살표 37"/>
          <p:cNvSpPr/>
          <p:nvPr/>
        </p:nvSpPr>
        <p:spPr>
          <a:xfrm flipH="1">
            <a:off x="6512388" y="1826078"/>
            <a:ext cx="726623" cy="375558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996043" y="2933699"/>
            <a:ext cx="571500" cy="375558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오른쪽 화살표 39"/>
          <p:cNvSpPr/>
          <p:nvPr/>
        </p:nvSpPr>
        <p:spPr>
          <a:xfrm flipH="1">
            <a:off x="4800611" y="2808513"/>
            <a:ext cx="726623" cy="375558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 flipH="1">
            <a:off x="8833759" y="4335252"/>
            <a:ext cx="669472" cy="348343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화살표 41"/>
          <p:cNvSpPr/>
          <p:nvPr/>
        </p:nvSpPr>
        <p:spPr>
          <a:xfrm>
            <a:off x="1690007" y="4027731"/>
            <a:ext cx="623208" cy="397329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른쪽 화살표 42"/>
          <p:cNvSpPr/>
          <p:nvPr/>
        </p:nvSpPr>
        <p:spPr>
          <a:xfrm>
            <a:off x="5641521" y="4906734"/>
            <a:ext cx="644979" cy="375558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 flipH="1">
            <a:off x="5646974" y="4014107"/>
            <a:ext cx="726623" cy="375558"/>
          </a:xfrm>
          <a:prstGeom prst="rightArrow">
            <a:avLst>
              <a:gd name="adj1" fmla="val 50000"/>
              <a:gd name="adj2" fmla="val 9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 flipH="1">
            <a:off x="7927523" y="1281794"/>
            <a:ext cx="2890156" cy="1094015"/>
          </a:xfrm>
          <a:prstGeom prst="rightArrow">
            <a:avLst>
              <a:gd name="adj1" fmla="val 70870"/>
              <a:gd name="adj2" fmla="val 113889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/>
              <a:t>벳푸팔탕</a:t>
            </a:r>
            <a:endParaRPr lang="ko-KR" altLang="en-US" sz="2800" dirty="0"/>
          </a:p>
        </p:txBody>
      </p:sp>
      <p:sp>
        <p:nvSpPr>
          <p:cNvPr id="51" name="오른쪽 화살표 50"/>
          <p:cNvSpPr/>
          <p:nvPr/>
        </p:nvSpPr>
        <p:spPr>
          <a:xfrm>
            <a:off x="4376059" y="5902778"/>
            <a:ext cx="342900" cy="212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4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55"/>
            <a:ext cx="11314351" cy="6049165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3" y="258280"/>
            <a:ext cx="2894235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일본의 문화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연중축제</a:t>
            </a:r>
          </a:p>
          <a:p>
            <a:endParaRPr lang="ko-KR" altLang="en-US" sz="1200" dirty="0" smtClean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898321" y="840940"/>
            <a:ext cx="6711043" cy="1159021"/>
            <a:chOff x="-672948" y="705399"/>
            <a:chExt cx="6711042" cy="1159021"/>
          </a:xfrm>
        </p:grpSpPr>
        <p:sp>
          <p:nvSpPr>
            <p:cNvPr id="44" name="직사각형 43"/>
            <p:cNvSpPr/>
            <p:nvPr/>
          </p:nvSpPr>
          <p:spPr>
            <a:xfrm>
              <a:off x="5122267" y="1444789"/>
              <a:ext cx="422277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-672948" y="705399"/>
              <a:ext cx="6711042" cy="707886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altLang="ko-KR" sz="4000" b="1" spc="300" dirty="0" smtClean="0">
                  <a:latin typeface="+mj-ea"/>
                  <a:ea typeface="+mj-ea"/>
                </a:rPr>
                <a:t> &lt; </a:t>
              </a:r>
              <a:r>
                <a:rPr lang="ko-KR" altLang="en-US" sz="4000" b="1" spc="300" dirty="0" smtClean="0">
                  <a:latin typeface="+mj-ea"/>
                  <a:ea typeface="+mj-ea"/>
                </a:rPr>
                <a:t>일본의 유명 축제  </a:t>
              </a:r>
              <a:r>
                <a:rPr lang="en-US" altLang="ko-KR" sz="4000" b="1" spc="300" dirty="0" smtClean="0">
                  <a:latin typeface="+mj-ea"/>
                  <a:ea typeface="+mj-ea"/>
                </a:rPr>
                <a:t>&gt;</a:t>
              </a:r>
              <a:endParaRPr lang="ko-KR" altLang="en-US" sz="4000" b="1" spc="300" dirty="0">
                <a:latin typeface="+mj-ea"/>
                <a:ea typeface="+mj-ea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7225393" y="2029331"/>
            <a:ext cx="3378827" cy="3281299"/>
            <a:chOff x="7062108" y="1620691"/>
            <a:chExt cx="3378826" cy="3281299"/>
          </a:xfrm>
        </p:grpSpPr>
        <p:grpSp>
          <p:nvGrpSpPr>
            <p:cNvPr id="11" name="그룹 10"/>
            <p:cNvGrpSpPr/>
            <p:nvPr/>
          </p:nvGrpSpPr>
          <p:grpSpPr>
            <a:xfrm>
              <a:off x="7138494" y="4162174"/>
              <a:ext cx="790667" cy="739816"/>
              <a:chOff x="6882636" y="4259923"/>
              <a:chExt cx="790667" cy="739816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7488572" y="4259923"/>
                <a:ext cx="184731" cy="400110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endParaRPr lang="ko-KR" altLang="en-US" sz="2000" dirty="0">
                  <a:solidFill>
                    <a:srgbClr val="DE6658"/>
                  </a:solidFill>
                  <a:latin typeface="210 콤퓨타세탁 R" panose="02020603020101020101" pitchFamily="18" charset="-127"/>
                  <a:ea typeface="210 콤퓨타세탁 R" panose="02020603020101020101" pitchFamily="18" charset="-127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6882636" y="4630407"/>
                <a:ext cx="184731" cy="369332"/>
              </a:xfrm>
              <a:prstGeom prst="rect">
                <a:avLst/>
              </a:prstGeom>
              <a:scene3d>
                <a:camera prst="obliqueTop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:endParaRPr lang="ko-KR" altLang="en-US" dirty="0">
                  <a:latin typeface="210 콤퓨타세탁 L" panose="02020603020101020101" pitchFamily="18" charset="-127"/>
                  <a:ea typeface="210 콤퓨타세탁 L" panose="02020603020101020101" pitchFamily="18" charset="-127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062108" y="1620691"/>
              <a:ext cx="3378826" cy="746358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latin typeface="+mn-ea"/>
                </a:rPr>
                <a:t>.</a:t>
              </a:r>
              <a:endParaRPr lang="ko-KR" altLang="en-US" sz="3200" dirty="0" smtClean="0">
                <a:latin typeface="+mn-ea"/>
              </a:endParaRPr>
            </a:p>
            <a:p>
              <a:endParaRPr lang="ko-KR" altLang="en-US" sz="1050" dirty="0">
                <a:solidFill>
                  <a:srgbClr val="565658"/>
                </a:solidFill>
                <a:latin typeface="+mn-ea"/>
              </a:endParaRPr>
            </a:p>
          </p:txBody>
        </p:sp>
      </p:grpSp>
      <p:sp>
        <p:nvSpPr>
          <p:cNvPr id="48" name="자유형 47"/>
          <p:cNvSpPr/>
          <p:nvPr/>
        </p:nvSpPr>
        <p:spPr>
          <a:xfrm>
            <a:off x="755478" y="306530"/>
            <a:ext cx="797039" cy="442723"/>
          </a:xfrm>
          <a:custGeom>
            <a:avLst/>
            <a:gdLst>
              <a:gd name="connsiteX0" fmla="*/ 1906329 w 3145074"/>
              <a:gd name="connsiteY0" fmla="*/ 0 h 1746961"/>
              <a:gd name="connsiteX1" fmla="*/ 2543211 w 3145074"/>
              <a:gd name="connsiteY1" fmla="*/ 519074 h 1746961"/>
              <a:gd name="connsiteX2" fmla="*/ 2550041 w 3145074"/>
              <a:gd name="connsiteY2" fmla="*/ 586822 h 1746961"/>
              <a:gd name="connsiteX3" fmla="*/ 2626000 w 3145074"/>
              <a:gd name="connsiteY3" fmla="*/ 594480 h 1746961"/>
              <a:gd name="connsiteX4" fmla="*/ 3145074 w 3145074"/>
              <a:gd name="connsiteY4" fmla="*/ 1231362 h 1746961"/>
              <a:gd name="connsiteX5" fmla="*/ 2954667 w 3145074"/>
              <a:gd name="connsiteY5" fmla="*/ 1691045 h 1746961"/>
              <a:gd name="connsiteX6" fmla="*/ 2886897 w 3145074"/>
              <a:gd name="connsiteY6" fmla="*/ 1746961 h 1746961"/>
              <a:gd name="connsiteX7" fmla="*/ 328154 w 3145074"/>
              <a:gd name="connsiteY7" fmla="*/ 1746961 h 1746961"/>
              <a:gd name="connsiteX8" fmla="*/ 311080 w 3145074"/>
              <a:gd name="connsiteY8" fmla="*/ 1741661 h 1746961"/>
              <a:gd name="connsiteX9" fmla="*/ 0 w 3145074"/>
              <a:gd name="connsiteY9" fmla="*/ 1272350 h 1746961"/>
              <a:gd name="connsiteX10" fmla="*/ 406688 w 3145074"/>
              <a:gd name="connsiteY10" fmla="*/ 773361 h 1746961"/>
              <a:gd name="connsiteX11" fmla="*/ 471248 w 3145074"/>
              <a:gd name="connsiteY11" fmla="*/ 766853 h 1746961"/>
              <a:gd name="connsiteX12" fmla="*/ 478693 w 3145074"/>
              <a:gd name="connsiteY12" fmla="*/ 742871 h 1746961"/>
              <a:gd name="connsiteX13" fmla="*/ 1049392 w 3145074"/>
              <a:gd name="connsiteY13" fmla="*/ 364586 h 1746961"/>
              <a:gd name="connsiteX14" fmla="*/ 1290480 w 3145074"/>
              <a:gd name="connsiteY14" fmla="*/ 413260 h 1746961"/>
              <a:gd name="connsiteX15" fmla="*/ 1300590 w 3145074"/>
              <a:gd name="connsiteY15" fmla="*/ 418747 h 1746961"/>
              <a:gd name="connsiteX16" fmla="*/ 1307327 w 3145074"/>
              <a:gd name="connsiteY16" fmla="*/ 397046 h 1746961"/>
              <a:gd name="connsiteX17" fmla="*/ 1906329 w 3145074"/>
              <a:gd name="connsiteY17" fmla="*/ 0 h 1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5074" h="1746961">
                <a:moveTo>
                  <a:pt x="1906329" y="0"/>
                </a:moveTo>
                <a:cubicBezTo>
                  <a:pt x="2220485" y="0"/>
                  <a:pt x="2482593" y="222839"/>
                  <a:pt x="2543211" y="519074"/>
                </a:cubicBezTo>
                <a:lnTo>
                  <a:pt x="2550041" y="586822"/>
                </a:lnTo>
                <a:lnTo>
                  <a:pt x="2626000" y="594480"/>
                </a:lnTo>
                <a:cubicBezTo>
                  <a:pt x="2922235" y="655098"/>
                  <a:pt x="3145074" y="917206"/>
                  <a:pt x="3145074" y="1231362"/>
                </a:cubicBezTo>
                <a:cubicBezTo>
                  <a:pt x="3145074" y="1410880"/>
                  <a:pt x="3072310" y="1573402"/>
                  <a:pt x="2954667" y="1691045"/>
                </a:cubicBezTo>
                <a:lnTo>
                  <a:pt x="2886897" y="1746961"/>
                </a:lnTo>
                <a:lnTo>
                  <a:pt x="328154" y="1746961"/>
                </a:lnTo>
                <a:lnTo>
                  <a:pt x="311080" y="1741661"/>
                </a:lnTo>
                <a:cubicBezTo>
                  <a:pt x="128272" y="1664339"/>
                  <a:pt x="0" y="1483324"/>
                  <a:pt x="0" y="1272350"/>
                </a:cubicBezTo>
                <a:cubicBezTo>
                  <a:pt x="0" y="1026213"/>
                  <a:pt x="174592" y="820855"/>
                  <a:pt x="406688" y="773361"/>
                </a:cubicBezTo>
                <a:lnTo>
                  <a:pt x="471248" y="766853"/>
                </a:lnTo>
                <a:lnTo>
                  <a:pt x="478693" y="742871"/>
                </a:lnTo>
                <a:cubicBezTo>
                  <a:pt x="572719" y="520569"/>
                  <a:pt x="792840" y="364586"/>
                  <a:pt x="1049392" y="364586"/>
                </a:cubicBezTo>
                <a:cubicBezTo>
                  <a:pt x="1134910" y="364586"/>
                  <a:pt x="1216379" y="381918"/>
                  <a:pt x="1290480" y="413260"/>
                </a:cubicBezTo>
                <a:lnTo>
                  <a:pt x="1300590" y="418747"/>
                </a:lnTo>
                <a:lnTo>
                  <a:pt x="1307327" y="397046"/>
                </a:lnTo>
                <a:cubicBezTo>
                  <a:pt x="1406016" y="163719"/>
                  <a:pt x="1637053" y="0"/>
                  <a:pt x="1906329" y="0"/>
                </a:cubicBezTo>
                <a:close/>
              </a:path>
            </a:pathLst>
          </a:custGeom>
          <a:solidFill>
            <a:srgbClr val="DE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ko-KR" sz="2000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rPr>
              <a:t>   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808265" y="4865915"/>
            <a:ext cx="10425795" cy="1567542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나치의 부채축제</a:t>
            </a:r>
            <a:endParaRPr lang="en-US" altLang="ko-KR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lang="en-US" altLang="ko-KR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lang="en-US" altLang="ko-KR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오른쪽 화살표 57"/>
          <p:cNvSpPr/>
          <p:nvPr/>
        </p:nvSpPr>
        <p:spPr>
          <a:xfrm>
            <a:off x="7396853" y="4065814"/>
            <a:ext cx="604159" cy="432708"/>
          </a:xfrm>
          <a:prstGeom prst="rightArrow">
            <a:avLst>
              <a:gd name="adj1" fmla="val 50000"/>
              <a:gd name="adj2" fmla="val 74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8" name="Picture 8" descr="'나치의 오우기(부채)축제 (나치 불 간사이 각지의 뉴스 : 【필견】Kansai Window＝관서 에리어의 정보 발신 사이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279" y="1676665"/>
            <a:ext cx="5372100" cy="2919845"/>
          </a:xfrm>
          <a:prstGeom prst="rect">
            <a:avLst/>
          </a:prstGeom>
          <a:noFill/>
        </p:spPr>
      </p:pic>
      <p:pic>
        <p:nvPicPr>
          <p:cNvPr id="5130" name="Picture 10" descr="나치의 부채축제 간사이 각지의 뉴스 : 【필견】Kansai Window＝관서 에리어의 정보 발신 사이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171" y="1681844"/>
            <a:ext cx="5281500" cy="2923258"/>
          </a:xfrm>
          <a:prstGeom prst="rect">
            <a:avLst/>
          </a:prstGeom>
          <a:noFill/>
        </p:spPr>
      </p:pic>
      <p:sp>
        <p:nvSpPr>
          <p:cNvPr id="59" name="직사각형 58"/>
          <p:cNvSpPr/>
          <p:nvPr/>
        </p:nvSpPr>
        <p:spPr>
          <a:xfrm>
            <a:off x="2318657" y="5391835"/>
            <a:ext cx="7960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Tx/>
              <a:buChar char="-"/>
            </a:pPr>
            <a:r>
              <a:rPr lang="ko-KR" altLang="en-US" dirty="0" smtClean="0"/>
              <a:t> 무게 </a:t>
            </a:r>
            <a:r>
              <a:rPr lang="en-US" altLang="ko-KR" dirty="0" smtClean="0"/>
              <a:t>50</a:t>
            </a:r>
            <a:r>
              <a:rPr lang="ko-KR" altLang="en-US" dirty="0" smtClean="0"/>
              <a:t>㎏ </a:t>
            </a:r>
            <a:r>
              <a:rPr lang="en-US" altLang="ko-KR" dirty="0" smtClean="0"/>
              <a:t>~ 60</a:t>
            </a:r>
            <a:r>
              <a:rPr lang="ko-KR" altLang="en-US" dirty="0" smtClean="0"/>
              <a:t>㎏ 열두 개의 횃불로 모시고 그 불꽃 정화 행사가 </a:t>
            </a:r>
            <a:r>
              <a:rPr lang="en-US" altLang="ko-KR" dirty="0" smtClean="0"/>
              <a:t>"</a:t>
            </a:r>
            <a:r>
              <a:rPr lang="ko-KR" altLang="en-US" dirty="0" smtClean="0"/>
              <a:t>나치의     부채 축제 </a:t>
            </a:r>
            <a:r>
              <a:rPr lang="en-US" altLang="ko-KR" dirty="0" smtClean="0"/>
              <a:t>‘</a:t>
            </a:r>
          </a:p>
          <a:p>
            <a:pPr fontAlgn="base">
              <a:buFontTx/>
              <a:buChar char="-"/>
            </a:pPr>
            <a:r>
              <a:rPr lang="ko-KR" altLang="en-US" dirty="0" smtClean="0"/>
              <a:t> 전국 삼천 남짓 사의 </a:t>
            </a:r>
            <a:r>
              <a:rPr lang="ko-KR" altLang="en-US" dirty="0" err="1" smtClean="0"/>
              <a:t>쿠마</a:t>
            </a:r>
            <a:r>
              <a:rPr lang="ko-KR" altLang="en-US" dirty="0" smtClean="0"/>
              <a:t> 신사의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본사</a:t>
            </a:r>
            <a:r>
              <a:rPr lang="en-US" altLang="ko-KR" dirty="0" smtClean="0"/>
              <a:t> </a:t>
            </a:r>
            <a:endParaRPr lang="ko-KR" altLang="en-US" dirty="0" smtClean="0"/>
          </a:p>
          <a:p>
            <a:pPr fontAlgn="base">
              <a:buFontTx/>
              <a:buChar char="-"/>
            </a:pPr>
            <a:endParaRPr lang="en-US" altLang="ko-KR" dirty="0" smtClean="0"/>
          </a:p>
          <a:p>
            <a:pPr fontAlgn="base">
              <a:buFontTx/>
              <a:buChar char="-"/>
            </a:pPr>
            <a:endParaRPr lang="en-US" altLang="ko-KR" dirty="0" smtClean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74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dventure, fire, passion, travel ico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00612" y="2539094"/>
            <a:ext cx="2424793" cy="16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de, computer, mouse, page ic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27483" y="2555440"/>
            <a:ext cx="2375583" cy="16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ucation, pen, pencil, ruler icon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26821" y="2530947"/>
            <a:ext cx="2237109" cy="1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8837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52"/>
          <p:cNvGrpSpPr/>
          <p:nvPr/>
        </p:nvGrpSpPr>
        <p:grpSpPr>
          <a:xfrm>
            <a:off x="5390300" y="6434687"/>
            <a:ext cx="1411425" cy="94593"/>
            <a:chOff x="5390287" y="6434669"/>
            <a:chExt cx="1411425" cy="94593"/>
          </a:xfrm>
        </p:grpSpPr>
        <p:sp>
          <p:nvSpPr>
            <p:cNvPr id="79" name="타원 78"/>
            <p:cNvSpPr/>
            <p:nvPr/>
          </p:nvSpPr>
          <p:spPr>
            <a:xfrm rot="16200000">
              <a:off x="5390287" y="6434669"/>
              <a:ext cx="94593" cy="94593"/>
            </a:xfrm>
            <a:prstGeom prst="ellipse">
              <a:avLst/>
            </a:prstGeom>
            <a:noFill/>
            <a:ln w="38100">
              <a:solidFill>
                <a:srgbClr val="DE6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16200000">
              <a:off x="5719495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16200000">
              <a:off x="6048703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16200000">
              <a:off x="6377911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16200000">
              <a:off x="6707119" y="6434669"/>
              <a:ext cx="94593" cy="94593"/>
            </a:xfrm>
            <a:prstGeom prst="ellipse">
              <a:avLst/>
            </a:prstGeom>
            <a:solidFill>
              <a:srgbClr val="565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313159"/>
            <a:ext cx="4688812" cy="5539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지역별로 알아보는 일본정부의 </a:t>
            </a:r>
            <a:r>
              <a:rPr lang="ko-KR" altLang="en-US" sz="1600" b="1" dirty="0" err="1" smtClean="0"/>
              <a:t>테마파크정책</a:t>
            </a:r>
            <a:endParaRPr lang="ko-KR" altLang="en-US" sz="1600" dirty="0" smtClean="0"/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cxnSp>
        <p:nvCxnSpPr>
          <p:cNvPr id="65" name="직선 연결선 64"/>
          <p:cNvCxnSpPr/>
          <p:nvPr/>
        </p:nvCxnSpPr>
        <p:spPr>
          <a:xfrm>
            <a:off x="2355844" y="4243060"/>
            <a:ext cx="7548731" cy="1588"/>
          </a:xfrm>
          <a:prstGeom prst="line">
            <a:avLst/>
          </a:prstGeom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타원 65"/>
          <p:cNvSpPr/>
          <p:nvPr/>
        </p:nvSpPr>
        <p:spPr>
          <a:xfrm>
            <a:off x="3373769" y="4009541"/>
            <a:ext cx="500067" cy="500066"/>
          </a:xfrm>
          <a:prstGeom prst="ellipse">
            <a:avLst/>
          </a:prstGeom>
          <a:solidFill>
            <a:srgbClr val="EBEBED"/>
          </a:solidFill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5880176" y="4009541"/>
            <a:ext cx="500067" cy="500066"/>
          </a:xfrm>
          <a:prstGeom prst="ellipse">
            <a:avLst/>
          </a:prstGeom>
          <a:solidFill>
            <a:srgbClr val="EBEBED"/>
          </a:solidFill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8407265" y="4009541"/>
            <a:ext cx="500067" cy="500066"/>
          </a:xfrm>
          <a:prstGeom prst="ellipse">
            <a:avLst/>
          </a:prstGeom>
          <a:solidFill>
            <a:srgbClr val="EBEBED"/>
          </a:solidFill>
          <a:ln w="34925" cap="rnd">
            <a:solidFill>
              <a:srgbClr val="565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5093173" y="4630846"/>
            <a:ext cx="2016691" cy="769441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mtClean="0">
                <a:latin typeface="+mj-ea"/>
                <a:ea typeface="+mj-ea"/>
              </a:rPr>
              <a:t>간토</a:t>
            </a:r>
            <a:endParaRPr lang="ko-KR" altLang="en-US" sz="4400" b="1" dirty="0">
              <a:latin typeface="+mj-ea"/>
              <a:ea typeface="+mj-ea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2130890" y="4620992"/>
            <a:ext cx="2775857" cy="769441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err="1" smtClean="0">
                <a:latin typeface="+mj-ea"/>
                <a:ea typeface="+mj-ea"/>
              </a:rPr>
              <a:t>훗카이도</a:t>
            </a:r>
            <a:endParaRPr lang="ko-KR" altLang="en-US" sz="4400" b="1" dirty="0">
              <a:latin typeface="+mj-ea"/>
              <a:ea typeface="+mj-ea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7479389" y="4642035"/>
            <a:ext cx="2478243" cy="769441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err="1" smtClean="0">
                <a:latin typeface="+mn-ea"/>
              </a:rPr>
              <a:t>긴키</a:t>
            </a:r>
            <a:endParaRPr lang="ko-KR" altLang="en-US" sz="4400" b="1" dirty="0">
              <a:latin typeface="+mn-ea"/>
            </a:endParaRPr>
          </a:p>
        </p:txBody>
      </p:sp>
      <p:grpSp>
        <p:nvGrpSpPr>
          <p:cNvPr id="4" name="그룹 2"/>
          <p:cNvGrpSpPr/>
          <p:nvPr/>
        </p:nvGrpSpPr>
        <p:grpSpPr>
          <a:xfrm>
            <a:off x="2918567" y="782617"/>
            <a:ext cx="6275540" cy="1459542"/>
            <a:chOff x="5077925" y="1397165"/>
            <a:chExt cx="2444899" cy="539399"/>
          </a:xfrm>
        </p:grpSpPr>
        <p:sp>
          <p:nvSpPr>
            <p:cNvPr id="99" name="직사각형 98"/>
            <p:cNvSpPr/>
            <p:nvPr/>
          </p:nvSpPr>
          <p:spPr>
            <a:xfrm>
              <a:off x="5281359" y="1485065"/>
              <a:ext cx="2241465" cy="451499"/>
            </a:xfrm>
            <a:prstGeom prst="rect">
              <a:avLst/>
            </a:prstGeom>
            <a:noFill/>
            <a:ln w="25400">
              <a:solidFill>
                <a:srgbClr val="56565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5122267" y="1444789"/>
              <a:ext cx="422277" cy="41963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5077925" y="1397165"/>
              <a:ext cx="71970" cy="136493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  <p:txBody>
            <a:bodyPr wrap="none">
              <a:spAutoFit/>
            </a:bodyPr>
            <a:lstStyle/>
            <a:p>
              <a:endParaRPr lang="ko-KR" altLang="en-US" spc="300" dirty="0">
                <a:solidFill>
                  <a:srgbClr val="565658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404507" y="975595"/>
            <a:ext cx="651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4000" b="1" dirty="0" smtClean="0"/>
              <a:t>지역별로 알아보는 일본</a:t>
            </a:r>
            <a:endParaRPr lang="en-US" altLang="ko-KR" sz="4000" b="1" dirty="0" smtClean="0"/>
          </a:p>
          <a:p>
            <a:pPr fontAlgn="base"/>
            <a:r>
              <a:rPr lang="ko-KR" altLang="en-US" sz="4000" b="1" dirty="0" smtClean="0"/>
              <a:t>   정부의 </a:t>
            </a:r>
            <a:r>
              <a:rPr lang="ko-KR" altLang="en-US" sz="4000" b="1" dirty="0" err="1" smtClean="0"/>
              <a:t>테마파크정책</a:t>
            </a:r>
            <a:endParaRPr lang="ko-KR" altLang="en-US" sz="4000" dirty="0"/>
          </a:p>
        </p:txBody>
      </p:sp>
      <p:grpSp>
        <p:nvGrpSpPr>
          <p:cNvPr id="29" name="그룹 43"/>
          <p:cNvGrpSpPr/>
          <p:nvPr/>
        </p:nvGrpSpPr>
        <p:grpSpPr>
          <a:xfrm>
            <a:off x="759291" y="303462"/>
            <a:ext cx="827847" cy="1173176"/>
            <a:chOff x="778006" y="-367320"/>
            <a:chExt cx="827847" cy="1173176"/>
          </a:xfrm>
        </p:grpSpPr>
        <p:sp>
          <p:nvSpPr>
            <p:cNvPr id="30" name="자유형 29"/>
            <p:cNvSpPr/>
            <p:nvPr/>
          </p:nvSpPr>
          <p:spPr>
            <a:xfrm>
              <a:off x="778006" y="-367320"/>
              <a:ext cx="827847" cy="488475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  <a:p>
              <a:pPr algn="ctr"/>
              <a:r>
                <a:rPr lang="en-US" altLang="ko-KR" sz="24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8446" y="436524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8837" y="645549"/>
            <a:ext cx="11314351" cy="5993246"/>
          </a:xfrm>
          <a:prstGeom prst="rect">
            <a:avLst/>
          </a:prstGeom>
          <a:noFill/>
          <a:ln w="25400">
            <a:solidFill>
              <a:srgbClr val="5656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4377" y="525780"/>
            <a:ext cx="1941019" cy="266700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565031" y="313159"/>
            <a:ext cx="4688812" cy="55399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600" b="1" dirty="0" smtClean="0"/>
              <a:t>지역별로 알아보는 일본정부의 </a:t>
            </a:r>
            <a:r>
              <a:rPr lang="ko-KR" altLang="en-US" sz="1600" b="1" dirty="0" err="1" smtClean="0"/>
              <a:t>테마파크정책</a:t>
            </a:r>
            <a:endParaRPr lang="ko-KR" altLang="en-US" sz="1600" dirty="0" smtClean="0"/>
          </a:p>
          <a:p>
            <a:endParaRPr lang="ko-KR" altLang="en-US" sz="1400" dirty="0">
              <a:solidFill>
                <a:srgbClr val="565658"/>
              </a:solidFill>
              <a:latin typeface="210 콤퓨타세탁 L" panose="02020603020101020101" pitchFamily="18" charset="-127"/>
              <a:ea typeface="210 콤퓨타세탁 L" panose="02020603020101020101" pitchFamily="18" charset="-127"/>
            </a:endParaRPr>
          </a:p>
        </p:txBody>
      </p:sp>
      <p:grpSp>
        <p:nvGrpSpPr>
          <p:cNvPr id="4" name="그룹 43"/>
          <p:cNvGrpSpPr/>
          <p:nvPr/>
        </p:nvGrpSpPr>
        <p:grpSpPr>
          <a:xfrm>
            <a:off x="791949" y="195943"/>
            <a:ext cx="827847" cy="1173176"/>
            <a:chOff x="778006" y="-367320"/>
            <a:chExt cx="827847" cy="1173176"/>
          </a:xfrm>
        </p:grpSpPr>
        <p:sp>
          <p:nvSpPr>
            <p:cNvPr id="30" name="자유형 29"/>
            <p:cNvSpPr/>
            <p:nvPr/>
          </p:nvSpPr>
          <p:spPr>
            <a:xfrm>
              <a:off x="778006" y="-367320"/>
              <a:ext cx="827847" cy="488475"/>
            </a:xfrm>
            <a:custGeom>
              <a:avLst/>
              <a:gdLst>
                <a:gd name="connsiteX0" fmla="*/ 1906329 w 3145074"/>
                <a:gd name="connsiteY0" fmla="*/ 0 h 1746961"/>
                <a:gd name="connsiteX1" fmla="*/ 2543211 w 3145074"/>
                <a:gd name="connsiteY1" fmla="*/ 519074 h 1746961"/>
                <a:gd name="connsiteX2" fmla="*/ 2550041 w 3145074"/>
                <a:gd name="connsiteY2" fmla="*/ 586822 h 1746961"/>
                <a:gd name="connsiteX3" fmla="*/ 2626000 w 3145074"/>
                <a:gd name="connsiteY3" fmla="*/ 594480 h 1746961"/>
                <a:gd name="connsiteX4" fmla="*/ 3145074 w 3145074"/>
                <a:gd name="connsiteY4" fmla="*/ 1231362 h 1746961"/>
                <a:gd name="connsiteX5" fmla="*/ 2954667 w 3145074"/>
                <a:gd name="connsiteY5" fmla="*/ 1691045 h 1746961"/>
                <a:gd name="connsiteX6" fmla="*/ 2886897 w 3145074"/>
                <a:gd name="connsiteY6" fmla="*/ 1746961 h 1746961"/>
                <a:gd name="connsiteX7" fmla="*/ 328154 w 3145074"/>
                <a:gd name="connsiteY7" fmla="*/ 1746961 h 1746961"/>
                <a:gd name="connsiteX8" fmla="*/ 311080 w 3145074"/>
                <a:gd name="connsiteY8" fmla="*/ 1741661 h 1746961"/>
                <a:gd name="connsiteX9" fmla="*/ 0 w 3145074"/>
                <a:gd name="connsiteY9" fmla="*/ 1272350 h 1746961"/>
                <a:gd name="connsiteX10" fmla="*/ 406688 w 3145074"/>
                <a:gd name="connsiteY10" fmla="*/ 773361 h 1746961"/>
                <a:gd name="connsiteX11" fmla="*/ 471248 w 3145074"/>
                <a:gd name="connsiteY11" fmla="*/ 766853 h 1746961"/>
                <a:gd name="connsiteX12" fmla="*/ 478693 w 3145074"/>
                <a:gd name="connsiteY12" fmla="*/ 742871 h 1746961"/>
                <a:gd name="connsiteX13" fmla="*/ 1049392 w 3145074"/>
                <a:gd name="connsiteY13" fmla="*/ 364586 h 1746961"/>
                <a:gd name="connsiteX14" fmla="*/ 1290480 w 3145074"/>
                <a:gd name="connsiteY14" fmla="*/ 413260 h 1746961"/>
                <a:gd name="connsiteX15" fmla="*/ 1300590 w 3145074"/>
                <a:gd name="connsiteY15" fmla="*/ 418747 h 1746961"/>
                <a:gd name="connsiteX16" fmla="*/ 1307327 w 3145074"/>
                <a:gd name="connsiteY16" fmla="*/ 397046 h 1746961"/>
                <a:gd name="connsiteX17" fmla="*/ 1906329 w 3145074"/>
                <a:gd name="connsiteY17" fmla="*/ 0 h 1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5074" h="1746961">
                  <a:moveTo>
                    <a:pt x="1906329" y="0"/>
                  </a:moveTo>
                  <a:cubicBezTo>
                    <a:pt x="2220485" y="0"/>
                    <a:pt x="2482593" y="222839"/>
                    <a:pt x="2543211" y="519074"/>
                  </a:cubicBezTo>
                  <a:lnTo>
                    <a:pt x="2550041" y="586822"/>
                  </a:lnTo>
                  <a:lnTo>
                    <a:pt x="2626000" y="594480"/>
                  </a:lnTo>
                  <a:cubicBezTo>
                    <a:pt x="2922235" y="655098"/>
                    <a:pt x="3145074" y="917206"/>
                    <a:pt x="3145074" y="1231362"/>
                  </a:cubicBezTo>
                  <a:cubicBezTo>
                    <a:pt x="3145074" y="1410880"/>
                    <a:pt x="3072310" y="1573402"/>
                    <a:pt x="2954667" y="1691045"/>
                  </a:cubicBezTo>
                  <a:lnTo>
                    <a:pt x="2886897" y="1746961"/>
                  </a:lnTo>
                  <a:lnTo>
                    <a:pt x="328154" y="1746961"/>
                  </a:lnTo>
                  <a:lnTo>
                    <a:pt x="311080" y="1741661"/>
                  </a:lnTo>
                  <a:cubicBezTo>
                    <a:pt x="128272" y="1664339"/>
                    <a:pt x="0" y="1483324"/>
                    <a:pt x="0" y="1272350"/>
                  </a:cubicBezTo>
                  <a:cubicBezTo>
                    <a:pt x="0" y="1026213"/>
                    <a:pt x="174592" y="820855"/>
                    <a:pt x="406688" y="773361"/>
                  </a:cubicBezTo>
                  <a:lnTo>
                    <a:pt x="471248" y="766853"/>
                  </a:lnTo>
                  <a:lnTo>
                    <a:pt x="478693" y="742871"/>
                  </a:lnTo>
                  <a:cubicBezTo>
                    <a:pt x="572719" y="520569"/>
                    <a:pt x="792840" y="364586"/>
                    <a:pt x="1049392" y="364586"/>
                  </a:cubicBezTo>
                  <a:cubicBezTo>
                    <a:pt x="1134910" y="364586"/>
                    <a:pt x="1216379" y="381918"/>
                    <a:pt x="1290480" y="413260"/>
                  </a:cubicBezTo>
                  <a:lnTo>
                    <a:pt x="1300590" y="418747"/>
                  </a:lnTo>
                  <a:lnTo>
                    <a:pt x="1307327" y="397046"/>
                  </a:lnTo>
                  <a:cubicBezTo>
                    <a:pt x="1406016" y="163719"/>
                    <a:pt x="1637053" y="0"/>
                    <a:pt x="1906329" y="0"/>
                  </a:cubicBezTo>
                  <a:close/>
                </a:path>
              </a:pathLst>
            </a:custGeom>
            <a:solidFill>
              <a:srgbClr val="F2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ko-KR" b="1" dirty="0" smtClean="0"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  <a:p>
              <a:pPr algn="ctr"/>
              <a:r>
                <a:rPr lang="en-US" altLang="ko-KR" sz="24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2</a:t>
              </a:r>
              <a:endPara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8446" y="436524"/>
              <a:ext cx="184731" cy="36933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chemeClr val="bg1"/>
                </a:solidFill>
                <a:latin typeface="210 콤퓨타세탁 L" panose="02020603020101020101" pitchFamily="18" charset="-127"/>
                <a:ea typeface="210 콤퓨타세탁 L" panose="02020603020101020101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427015" y="644979"/>
            <a:ext cx="251372" cy="6000750"/>
            <a:chOff x="6069419" y="1496473"/>
            <a:chExt cx="71261" cy="3935681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6105049" y="1546409"/>
              <a:ext cx="0" cy="3861032"/>
            </a:xfrm>
            <a:prstGeom prst="line">
              <a:avLst/>
            </a:prstGeom>
            <a:ln w="25400">
              <a:solidFill>
                <a:srgbClr val="8D8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타원 33"/>
            <p:cNvSpPr/>
            <p:nvPr/>
          </p:nvSpPr>
          <p:spPr>
            <a:xfrm>
              <a:off x="6069420" y="149647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6069419" y="5360894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6069419" y="278461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6069419" y="4072753"/>
              <a:ext cx="71260" cy="71260"/>
            </a:xfrm>
            <a:prstGeom prst="ellipse">
              <a:avLst/>
            </a:prstGeom>
            <a:solidFill>
              <a:srgbClr val="8D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942685" y="9"/>
            <a:ext cx="3074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000" b="1" dirty="0" smtClean="0"/>
              <a:t>&lt;</a:t>
            </a:r>
            <a:r>
              <a:rPr lang="ko-KR" altLang="en-US" sz="4000" b="1" dirty="0" err="1" smtClean="0"/>
              <a:t>훗카이도</a:t>
            </a:r>
            <a:r>
              <a:rPr lang="en-US" altLang="ko-KR" sz="4000" b="1" dirty="0" smtClean="0"/>
              <a:t>&gt;</a:t>
            </a:r>
            <a:endParaRPr lang="ko-KR" altLang="en-US" sz="4000" dirty="0"/>
          </a:p>
        </p:txBody>
      </p:sp>
      <p:pic>
        <p:nvPicPr>
          <p:cNvPr id="23555" name="Picture 3" descr="C:\Users\Administrator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61311"/>
            <a:ext cx="11291207" cy="6000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574</Words>
  <Application>Microsoft Office PowerPoint</Application>
  <PresentationFormat>사용자 지정</PresentationFormat>
  <Paragraphs>153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굴림</vt:lpstr>
      <vt:lpstr>Arial</vt:lpstr>
      <vt:lpstr>210 콤퓨타세탁 L</vt:lpstr>
      <vt:lpstr>맑은 고딕</vt:lpstr>
      <vt:lpstr>210 콤퓨타세탁 R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hhj</dc:creator>
  <cp:lastModifiedBy>user</cp:lastModifiedBy>
  <cp:revision>67</cp:revision>
  <dcterms:created xsi:type="dcterms:W3CDTF">2017-05-10T07:33:19Z</dcterms:created>
  <dcterms:modified xsi:type="dcterms:W3CDTF">2018-06-06T06:58:39Z</dcterms:modified>
</cp:coreProperties>
</file>