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43"/>
  </p:notesMasterIdLst>
  <p:sldIdLst>
    <p:sldId id="256" r:id="rId3"/>
    <p:sldId id="258" r:id="rId4"/>
    <p:sldId id="268" r:id="rId5"/>
    <p:sldId id="269" r:id="rId6"/>
    <p:sldId id="271" r:id="rId7"/>
    <p:sldId id="272" r:id="rId8"/>
    <p:sldId id="273" r:id="rId9"/>
    <p:sldId id="274" r:id="rId10"/>
    <p:sldId id="275" r:id="rId11"/>
    <p:sldId id="294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267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3" r:id="rId4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1" autoAdjust="0"/>
    <p:restoredTop sz="94660"/>
  </p:normalViewPr>
  <p:slideViewPr>
    <p:cSldViewPr>
      <p:cViewPr varScale="1">
        <p:scale>
          <a:sx n="91" d="100"/>
          <a:sy n="91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1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b="1" dirty="0"/>
              <a:t>독도가 확실히 우리땅이라 </a:t>
            </a:r>
            <a:r>
              <a:rPr lang="ko-KR" altLang="en-US" b="1" dirty="0" err="1"/>
              <a:t>말할수있다</a:t>
            </a:r>
            <a:endParaRPr lang="ko-KR" altLang="en-US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5000000000000001E-2"/>
          <c:y val="0.12534375"/>
          <c:w val="0.95416666666666672"/>
          <c:h val="0.71288828740157484"/>
        </c:manualLayout>
      </c:layout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독도가 확실히 우리땅이라 말할수있다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CB-4932-9297-F44DA62FA4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CB-4932-9297-F44DA62FA4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1CB-4932-9297-F44DA62FA4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1CB-4932-9297-F44DA62FA48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1CB-4932-9297-F44DA62FA48C}"/>
              </c:ext>
            </c:extLst>
          </c:dPt>
          <c:cat>
            <c:strRef>
              <c:f>Sheet1!$A$2:$A$5</c:f>
              <c:strCache>
                <c:ptCount val="4"/>
                <c:pt idx="0">
                  <c:v>있다</c:v>
                </c:pt>
                <c:pt idx="1">
                  <c:v>없다</c:v>
                </c:pt>
                <c:pt idx="2">
                  <c:v>독도를알지만 근거는 잘모른다</c:v>
                </c:pt>
                <c:pt idx="3">
                  <c:v>독도를 알 기회가없다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1.5</c:v>
                </c:pt>
                <c:pt idx="3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14-4EBC-9847-A55E0C1A0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6C5BF-74B7-49AB-A698-450F5EB8ACF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B8C5C-ECBA-45B4-B3C4-8D260B424D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956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09F4262C-968C-4EE9-8164-CE16364706B3}" type="slidenum">
              <a:rPr lang="en-US" altLang="en-US"/>
              <a:pPr lvl="0">
                <a:defRPr lang="ko-KR" altLang="en-US"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58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068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679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4768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179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2018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662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5982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325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5968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6395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69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3896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3800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114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51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533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462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756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8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578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594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094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415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A18E0-8E58-4B5B-934B-D13950AA80AB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00BE8-1A14-4731-9EAB-BDD8C5AFF8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888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aver.com/main/read.nhn?mode=LPOD&amp;mid=tvh&amp;oid=214&amp;aid=000068376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clipbank.ebs.co.kr/clip/view;jsessionid=yU9Mds97qmqPuYEwz6ehDs4oiQeSL0FzkrB5KzjRTGAagj4eMUdtFiw0TT1ETWdK.eemwas04_servlet_engine3?clipId=VOD_20111116_00115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hyperlink" Target="../Downloads/&#45432;&#47924;&#54788;&#45824;&#53685;&#47161;%20&#47749;&#50672;&#49444;%20-%20&#46021;&#46020;&#45716;%20&#51060;&#46405;&#51032;%20&#50669;&#49324;&#45796;_.mp4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v.naver.com/v/278941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381" y="3068"/>
            <a:ext cx="9144000" cy="6858000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>
            <a:off x="2699792" y="3789040"/>
            <a:ext cx="6457589" cy="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2435724" y="3668988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843808" y="2710993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독도영토학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14272" y="3933056"/>
            <a:ext cx="257634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rPr>
              <a:t>21715917 </a:t>
            </a:r>
            <a:r>
              <a:rPr lang="ko-KR" alt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rPr>
              <a:t>김영경</a:t>
            </a:r>
            <a:endParaRPr lang="en-US" altLang="ko-KR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-윤고딕340" pitchFamily="18" charset="-127"/>
              <a:ea typeface="-윤고딕340" pitchFamily="18" charset="-127"/>
            </a:endParaRPr>
          </a:p>
          <a:p>
            <a:r>
              <a:rPr lang="en-US" altLang="ko-KR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rPr>
              <a:t>21716136 </a:t>
            </a:r>
            <a:r>
              <a:rPr lang="ko-KR" alt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rPr>
              <a:t>김이연</a:t>
            </a:r>
            <a:endParaRPr lang="en-US" altLang="ko-KR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-윤고딕340" pitchFamily="18" charset="-127"/>
              <a:ea typeface="-윤고딕340" pitchFamily="18" charset="-127"/>
            </a:endParaRPr>
          </a:p>
          <a:p>
            <a:r>
              <a:rPr lang="en-US" altLang="ko-KR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rPr>
              <a:t>21500494 </a:t>
            </a:r>
            <a:r>
              <a:rPr lang="ko-KR" alt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rPr>
              <a:t>김현석</a:t>
            </a:r>
            <a:endParaRPr lang="en-US" altLang="ko-KR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-윤고딕340" pitchFamily="18" charset="-127"/>
              <a:ea typeface="-윤고딕340" pitchFamily="18" charset="-127"/>
            </a:endParaRPr>
          </a:p>
          <a:p>
            <a:r>
              <a:rPr lang="en-US" altLang="ko-KR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rPr>
              <a:t>21702289 </a:t>
            </a:r>
            <a:r>
              <a:rPr lang="ko-KR" alt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rPr>
              <a:t>김덕영</a:t>
            </a:r>
            <a:endParaRPr lang="en-US" altLang="ko-KR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-윤고딕340" pitchFamily="18" charset="-127"/>
              <a:ea typeface="-윤고딕340" pitchFamily="18" charset="-127"/>
            </a:endParaRPr>
          </a:p>
          <a:p>
            <a:r>
              <a:rPr lang="en-US" altLang="ko-KR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rPr>
              <a:t>21501626 </a:t>
            </a:r>
            <a:r>
              <a:rPr lang="ko-KR" alt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rPr>
              <a:t>배정민</a:t>
            </a:r>
            <a:endParaRPr lang="en-US" altLang="ko-KR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-윤고딕340" pitchFamily="18" charset="-127"/>
              <a:ea typeface="-윤고딕340" pitchFamily="18" charset="-127"/>
            </a:endParaRPr>
          </a:p>
          <a:p>
            <a:r>
              <a:rPr lang="en-US" altLang="ko-KR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rPr>
              <a:t>21801928 </a:t>
            </a:r>
            <a:r>
              <a:rPr lang="ko-KR" alt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rPr>
              <a:t>이은미</a:t>
            </a:r>
            <a:endParaRPr lang="en-US" altLang="ko-KR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-윤고딕340" pitchFamily="18" charset="-127"/>
              <a:ea typeface="-윤고딕340" pitchFamily="18" charset="-127"/>
            </a:endParaRPr>
          </a:p>
          <a:p>
            <a:r>
              <a:rPr lang="en-US" altLang="ko-KR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rPr>
              <a:t>21501655 </a:t>
            </a:r>
            <a:r>
              <a:rPr lang="ko-KR" alt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rPr>
              <a:t>이지현</a:t>
            </a:r>
          </a:p>
        </p:txBody>
      </p:sp>
      <p:cxnSp>
        <p:nvCxnSpPr>
          <p:cNvPr id="27" name="직선 연결선 26"/>
          <p:cNvCxnSpPr/>
          <p:nvPr/>
        </p:nvCxnSpPr>
        <p:spPr>
          <a:xfrm>
            <a:off x="-43317" y="2463942"/>
            <a:ext cx="6457589" cy="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타원 31"/>
          <p:cNvSpPr/>
          <p:nvPr/>
        </p:nvSpPr>
        <p:spPr>
          <a:xfrm>
            <a:off x="6414272" y="2332584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009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34682" y="19685"/>
            <a:ext cx="9144000" cy="6858000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 flipV="1">
            <a:off x="5072094" y="3918057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4784062" y="3798005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 flipV="1">
            <a:off x="5072094" y="2405889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4784062" y="2276872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201225" y="2712513"/>
            <a:ext cx="4001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rPr>
              <a:t>군사적가치</a:t>
            </a:r>
            <a:endParaRPr lang="ko-KR" altLang="en-US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0074" y="2527847"/>
            <a:ext cx="6928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>
                <a:solidFill>
                  <a:srgbClr val="FF6600"/>
                </a:solidFill>
                <a:latin typeface="-윤고딕340" pitchFamily="18" charset="-127"/>
                <a:ea typeface="-윤고딕340" pitchFamily="18" charset="-127"/>
              </a:rPr>
              <a:t>2</a:t>
            </a:r>
            <a:endParaRPr lang="ko-KR" altLang="en-US" sz="7200" dirty="0">
              <a:solidFill>
                <a:srgbClr val="FF6600"/>
              </a:solidFill>
              <a:latin typeface="-윤고딕340" pitchFamily="18" charset="-127"/>
              <a:ea typeface="-윤고딕34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810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381" y="-12288"/>
            <a:ext cx="9144000" cy="6858000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>
            <a:off x="2699792" y="3789040"/>
            <a:ext cx="6457589" cy="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2435724" y="3668988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87552" y="2712921"/>
            <a:ext cx="5268824" cy="8240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340"/>
                <a:ea typeface="-윤고딕340"/>
                <a:cs typeface="+mn-cs"/>
              </a:rPr>
              <a:t>독도의 군사적측면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14272" y="3933056"/>
            <a:ext cx="1106668" cy="4465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340"/>
                <a:ea typeface="-윤고딕340"/>
                <a:cs typeface="+mn-cs"/>
              </a:rPr>
              <a:t>김영경</a:t>
            </a:r>
          </a:p>
        </p:txBody>
      </p:sp>
      <p:cxnSp>
        <p:nvCxnSpPr>
          <p:cNvPr id="27" name="직선 연결선 26"/>
          <p:cNvCxnSpPr/>
          <p:nvPr/>
        </p:nvCxnSpPr>
        <p:spPr>
          <a:xfrm>
            <a:off x="-43317" y="2463942"/>
            <a:ext cx="6457589" cy="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타원 31"/>
          <p:cNvSpPr/>
          <p:nvPr/>
        </p:nvSpPr>
        <p:spPr>
          <a:xfrm>
            <a:off x="6414272" y="2332584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824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5" grpId="0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381" y="3068"/>
            <a:ext cx="9144000" cy="6858000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 flipV="1">
            <a:off x="5072094" y="3918057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4784062" y="3798005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 flipV="1">
            <a:off x="5072094" y="2405889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4784062" y="2276872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10817" y="2649816"/>
            <a:ext cx="3234098" cy="9963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340"/>
                <a:ea typeface="-윤고딕340"/>
                <a:cs typeface="+mn-cs"/>
              </a:rPr>
              <a:t>러일전쟁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0032" y="2557482"/>
            <a:ext cx="708283" cy="1183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en-US" altLang="ko-KR" sz="72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-윤고딕340"/>
                <a:ea typeface="-윤고딕340"/>
                <a:cs typeface="+mn-cs"/>
              </a:rPr>
              <a:t>1</a:t>
            </a:r>
            <a:endParaRPr kumimoji="0" lang="ko-KR" altLang="en-US" sz="72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-윤고딕340"/>
              <a:ea typeface="-윤고딕34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204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-1" y="128614"/>
            <a:ext cx="1967731" cy="633857"/>
            <a:chOff x="-1" y="128614"/>
            <a:chExt cx="1967731" cy="633857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1520" y="227657"/>
            <a:ext cx="1468695" cy="44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윤고딕340"/>
                <a:ea typeface="-윤고딕340"/>
                <a:cs typeface="+mn-cs"/>
              </a:rPr>
              <a:t>Contents</a:t>
            </a: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-윤고딕340"/>
              <a:ea typeface="-윤고딕340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512" y="1376772"/>
            <a:ext cx="4103948" cy="3964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ko-KR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러일전쟁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ko-KR" sz="2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바탕"/>
              <a:ea typeface="함초롬바탕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2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바탕"/>
              <a:ea typeface="함초롬바탕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 전쟁의 최후인 '동해의 대해전'에서 군사적 가치 발휘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전략요충지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시마네 현 고시 제40호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망루설치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일본이 러시아 발탁함대와 동해에서 전투를 벌여 승리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ko-K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ko-K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한컴바탕"/>
                <a:cs typeface="+mn-cs"/>
              </a:rPr>
              <a:t>  </a:t>
            </a: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508" y="1016732"/>
            <a:ext cx="445695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80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381" y="3068"/>
            <a:ext cx="9144000" cy="6858000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 flipV="1">
            <a:off x="5072094" y="3918057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4784062" y="3798005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 flipV="1">
            <a:off x="5072094" y="2405889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4784062" y="2276872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42882" y="2646378"/>
            <a:ext cx="3997308" cy="999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340"/>
                <a:ea typeface="-윤고딕340"/>
                <a:cs typeface="+mn-cs"/>
              </a:rPr>
              <a:t>군사적가치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2566995"/>
            <a:ext cx="710565" cy="11860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en-US" altLang="ko-KR" sz="72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-윤고딕340"/>
                <a:ea typeface="-윤고딕340"/>
                <a:cs typeface="+mn-cs"/>
              </a:rPr>
              <a:t>2</a:t>
            </a:r>
            <a:endParaRPr kumimoji="0" lang="ko-KR" altLang="en-US" sz="72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-윤고딕340"/>
              <a:ea typeface="-윤고딕34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5436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-1" y="128614"/>
            <a:ext cx="1967731" cy="633857"/>
            <a:chOff x="-1" y="128614"/>
            <a:chExt cx="1967731" cy="633857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1520" y="227657"/>
            <a:ext cx="1468695" cy="44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윤고딕340"/>
                <a:ea typeface="-윤고딕340"/>
                <a:cs typeface="+mn-cs"/>
              </a:rPr>
              <a:t>Contents</a:t>
            </a: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-윤고딕340"/>
              <a:ea typeface="-윤고딕340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7544" y="1195450"/>
            <a:ext cx="1944216" cy="469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ko-KR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군사적 가치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9532" y="2420888"/>
            <a:ext cx="3815904" cy="2939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 </a:t>
            </a:r>
            <a:r>
              <a:rPr kumimoji="0" lang="ko-KR" altLang="ko-KR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지형적 이점 이용이 제한</a:t>
            </a:r>
            <a:r>
              <a:rPr kumimoji="0" lang="ko-KR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, </a:t>
            </a:r>
            <a:r>
              <a:rPr kumimoji="0" lang="ko-KR" altLang="ko-KR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접근을 조기 경보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바탕"/>
              <a:ea typeface="함초롬바탕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 </a:t>
            </a:r>
            <a:r>
              <a:rPr kumimoji="0" lang="ko-KR" altLang="ko-KR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러일전쟁 </a:t>
            </a:r>
            <a:r>
              <a:rPr kumimoji="0" lang="ko-KR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당시 </a:t>
            </a:r>
            <a:r>
              <a:rPr kumimoji="0" lang="ko-KR" altLang="ko-KR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러시아 해군을 감시</a:t>
            </a:r>
            <a:r>
              <a:rPr kumimoji="0" lang="ko-KR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,</a:t>
            </a:r>
            <a:r>
              <a:rPr kumimoji="0" lang="ko-KR" altLang="ko-KR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 정보교환을 위한 통신기지로 사용</a:t>
            </a:r>
            <a:r>
              <a:rPr kumimoji="0" lang="ko-KR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함으로</a:t>
            </a:r>
            <a:r>
              <a:rPr kumimoji="0" lang="ko-KR" altLang="ko-KR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 독도가 군사적 요충지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ko-KR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바탕"/>
              <a:ea typeface="함초롬바탕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 </a:t>
            </a:r>
            <a:r>
              <a:rPr kumimoji="0" lang="ko-KR" altLang="ko-KR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최첨단 고성능 방공레이더 기지를 구축하여 전략적 기지로 관리</a:t>
            </a:r>
            <a:r>
              <a:rPr kumimoji="0" lang="ko-KR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 계획.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ko-KR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관측소에서 </a:t>
            </a:r>
            <a:r>
              <a:rPr kumimoji="0" lang="ko-KR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국</a:t>
            </a:r>
            <a:r>
              <a:rPr kumimoji="0" lang="ko-KR" altLang="ko-KR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가안보에 필요한 군사정보를 제공</a:t>
            </a:r>
            <a:r>
              <a:rPr kumimoji="0" lang="ko-KR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.</a:t>
            </a: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932040" y="584684"/>
            <a:ext cx="38989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04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381" y="3068"/>
            <a:ext cx="9144000" cy="6858000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 flipV="1">
            <a:off x="5072094" y="3918057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4784062" y="3798005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 flipV="1">
            <a:off x="5072094" y="2405889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4784062" y="2276872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6465" y="2356974"/>
            <a:ext cx="2943947" cy="161304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340"/>
                <a:ea typeface="-윤고딕340"/>
                <a:cs typeface="+mn-cs"/>
              </a:rPr>
              <a:t>군사적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340"/>
                <a:ea typeface="-윤고딕340"/>
                <a:cs typeface="+mn-cs"/>
              </a:rPr>
              <a:t> 수호방법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2566995"/>
            <a:ext cx="710565" cy="11860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-윤고딕340"/>
                <a:ea typeface="-윤고딕340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062891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381" y="3068"/>
            <a:ext cx="9144000" cy="6858000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-1" y="128614"/>
            <a:ext cx="1967731" cy="633857"/>
            <a:chOff x="-1" y="128614"/>
            <a:chExt cx="1967731" cy="633857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1520" y="227657"/>
            <a:ext cx="1468695" cy="44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윤고딕340"/>
                <a:ea typeface="-윤고딕340"/>
                <a:cs typeface="+mn-cs"/>
              </a:rPr>
              <a:t>Contents</a:t>
            </a: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-윤고딕340"/>
              <a:ea typeface="-윤고딕340"/>
              <a:cs typeface="+mn-cs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021" y="969643"/>
            <a:ext cx="6372454" cy="548369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0" y="2245985"/>
            <a:ext cx="2555776" cy="340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1. 해양과학기지 설치</a:t>
            </a:r>
            <a:endParaRPr kumimoji="0" lang="ko-KR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바탕"/>
              <a:ea typeface="함초롬바탕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바탕"/>
              <a:ea typeface="함초롬바탕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바탕"/>
              <a:ea typeface="함초롬바탕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바탕"/>
              <a:ea typeface="함초롬바탕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바탕"/>
              <a:ea typeface="함초롬바탕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1) 해양상태 파악, 적중률 높은 기상예보 가능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바탕"/>
              <a:ea typeface="함초롬바탕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바탕"/>
              <a:ea typeface="함초롬바탕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2) 지구환경 연구, 해양산업 활동지원 해양 오염방지 효율적으로 대처</a:t>
            </a:r>
          </a:p>
        </p:txBody>
      </p:sp>
    </p:spTree>
    <p:extLst>
      <p:ext uri="{BB962C8B-B14F-4D97-AF65-F5344CB8AC3E}">
        <p14:creationId xmlns:p14="http://schemas.microsoft.com/office/powerpoint/2010/main" val="343780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-1" y="128614"/>
            <a:ext cx="1967731" cy="633857"/>
            <a:chOff x="-1" y="128614"/>
            <a:chExt cx="1967731" cy="633857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1520" y="227657"/>
            <a:ext cx="1468695" cy="44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윤고딕340"/>
                <a:ea typeface="-윤고딕340"/>
                <a:cs typeface="+mn-cs"/>
              </a:rPr>
              <a:t>Contents</a:t>
            </a: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-윤고딕340"/>
              <a:ea typeface="-윤고딕340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08103" y="6016850"/>
            <a:ext cx="2772309" cy="364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0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이어도 해양과학기지</a:t>
            </a: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692696"/>
            <a:ext cx="4387759" cy="477991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87524" y="2032184"/>
            <a:ext cx="3492388" cy="4025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2010년 문화재청 회의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바탕"/>
              <a:ea typeface="함초롬바탕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종합해양 과학기지사업 '</a:t>
            </a: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가결</a:t>
            </a: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'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바탕"/>
              <a:ea typeface="함초롬바탕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바탕"/>
              <a:ea typeface="함초롬바탕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 </a:t>
            </a:r>
            <a:r>
              <a: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↓               ↓               ↓</a:t>
            </a: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바탕"/>
              <a:ea typeface="함초롬바탕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바탕"/>
              <a:ea typeface="함초롬바탕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바탕"/>
              <a:ea typeface="함초롬바탕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2013년 문화재청 회의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바탕"/>
              <a:ea typeface="함초롬바탕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'독도 지정구역으로부터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바탕"/>
              <a:ea typeface="함초롬바탕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500</a:t>
            </a: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m</a:t>
            </a: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 이내'라는 신설된 '</a:t>
            </a: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문화재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함초롬바탕"/>
              <a:ea typeface="함초롬바탕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현상변경 허용기준</a:t>
            </a: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'때문에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바탕"/>
              <a:ea typeface="함초롬바탕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2013년 5월 '</a:t>
            </a: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부결</a:t>
            </a: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9132178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603447"/>
            <a:ext cx="9144000" cy="6858000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-1" y="128614"/>
            <a:ext cx="1967731" cy="633857"/>
            <a:chOff x="-1" y="128614"/>
            <a:chExt cx="1967731" cy="633857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1520" y="227657"/>
            <a:ext cx="1468695" cy="44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윤고딕340"/>
                <a:ea typeface="-윤고딕340"/>
                <a:cs typeface="+mn-cs"/>
              </a:rPr>
              <a:t>Contents</a:t>
            </a: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-윤고딕340"/>
              <a:ea typeface="-윤고딕340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5517" y="1382310"/>
            <a:ext cx="4788531" cy="39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2. 해상교통로의 결절점</a:t>
            </a: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or</a:t>
            </a: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'동해의 중심지'</a:t>
            </a: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883719" y="584684"/>
            <a:ext cx="4080768" cy="536459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59532" y="2275671"/>
            <a:ext cx="3132348" cy="2827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 </a:t>
            </a:r>
            <a:r>
              <a:rPr kumimoji="0" lang="ko-KR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말래카해협과 연결된 동해의 해상교통로는 대한해협을 거쳐 연해주와 북해도 및 북한의 동해안 연안 항구도시로 연결</a:t>
            </a: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,</a:t>
            </a:r>
            <a:r>
              <a:rPr kumimoji="0" lang="ko-KR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독도 주변은 해상교통의 중심.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바탕"/>
              <a:ea typeface="함초롬바탕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바탕"/>
              <a:ea typeface="함초롬바탕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 </a:t>
            </a:r>
            <a:r>
              <a:rPr kumimoji="0" lang="ko-KR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독도는 해상교통로의 길목에 위치해 해상교통로 통제</a:t>
            </a: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와</a:t>
            </a:r>
            <a:r>
              <a:rPr kumimoji="0" lang="ko-KR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 러시아함대를 감시하기에 중요.</a:t>
            </a:r>
          </a:p>
        </p:txBody>
      </p:sp>
    </p:spTree>
    <p:extLst>
      <p:ext uri="{BB962C8B-B14F-4D97-AF65-F5344CB8AC3E}">
        <p14:creationId xmlns:p14="http://schemas.microsoft.com/office/powerpoint/2010/main" val="41864378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4227" y="0"/>
            <a:ext cx="9144000" cy="6858000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 flipV="1">
            <a:off x="-19576" y="1556792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4085287" y="1420649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 flipV="1">
            <a:off x="0" y="548680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4106322" y="428628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848497" y="546888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rPr>
              <a:t>INDEX</a:t>
            </a:r>
            <a:endParaRPr lang="ko-KR" altLang="en-US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A8AE469-7FF6-4202-96B1-A7180519E408}"/>
              </a:ext>
            </a:extLst>
          </p:cNvPr>
          <p:cNvSpPr txBox="1"/>
          <p:nvPr/>
        </p:nvSpPr>
        <p:spPr>
          <a:xfrm>
            <a:off x="4349355" y="1957316"/>
            <a:ext cx="30748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-윤고딕340" pitchFamily="18" charset="-127"/>
                <a:ea typeface="-윤고딕340" pitchFamily="18" charset="-127"/>
              </a:rPr>
              <a:t>4.</a:t>
            </a:r>
            <a:r>
              <a:rPr lang="ko-KR" altLang="en-US" sz="4400" dirty="0">
                <a:latin typeface="-윤고딕340" pitchFamily="18" charset="-127"/>
                <a:ea typeface="-윤고딕340" pitchFamily="18" charset="-127"/>
              </a:rPr>
              <a:t>교육 방법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B26642A-A0FD-4155-BB52-5C2065B3C578}"/>
              </a:ext>
            </a:extLst>
          </p:cNvPr>
          <p:cNvSpPr txBox="1"/>
          <p:nvPr/>
        </p:nvSpPr>
        <p:spPr>
          <a:xfrm>
            <a:off x="323528" y="4916487"/>
            <a:ext cx="3639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-윤고딕340" pitchFamily="18" charset="-127"/>
                <a:ea typeface="-윤고딕340" pitchFamily="18" charset="-127"/>
              </a:rPr>
              <a:t>3.</a:t>
            </a:r>
            <a:r>
              <a:rPr lang="ko-KR" altLang="en-US" sz="4400" dirty="0">
                <a:latin typeface="-윤고딕340" pitchFamily="18" charset="-127"/>
                <a:ea typeface="-윤고딕340" pitchFamily="18" charset="-127"/>
              </a:rPr>
              <a:t>정치적 활동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35E2066-077E-41C8-9F08-1E32E8881134}"/>
              </a:ext>
            </a:extLst>
          </p:cNvPr>
          <p:cNvSpPr txBox="1"/>
          <p:nvPr/>
        </p:nvSpPr>
        <p:spPr>
          <a:xfrm>
            <a:off x="323528" y="1957317"/>
            <a:ext cx="3639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-윤고딕340" pitchFamily="18" charset="-127"/>
                <a:ea typeface="-윤고딕340" pitchFamily="18" charset="-127"/>
              </a:rPr>
              <a:t>1.</a:t>
            </a:r>
            <a:r>
              <a:rPr lang="ko-KR" altLang="en-US" sz="4400" dirty="0">
                <a:latin typeface="-윤고딕340" pitchFamily="18" charset="-127"/>
                <a:ea typeface="-윤고딕340" pitchFamily="18" charset="-127"/>
              </a:rPr>
              <a:t>역사적 근거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C2531EA-19D7-410F-9FCC-AB4C032E83F7}"/>
              </a:ext>
            </a:extLst>
          </p:cNvPr>
          <p:cNvSpPr txBox="1"/>
          <p:nvPr/>
        </p:nvSpPr>
        <p:spPr>
          <a:xfrm>
            <a:off x="425498" y="3436902"/>
            <a:ext cx="3639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-윤고딕340" pitchFamily="18" charset="-127"/>
                <a:ea typeface="-윤고딕340" pitchFamily="18" charset="-127"/>
              </a:rPr>
              <a:t>2.</a:t>
            </a:r>
            <a:r>
              <a:rPr lang="ko-KR" altLang="en-US" sz="4400" dirty="0">
                <a:latin typeface="-윤고딕340" pitchFamily="18" charset="-127"/>
                <a:ea typeface="-윤고딕340" pitchFamily="18" charset="-127"/>
              </a:rPr>
              <a:t>군사적 가치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A7923E9-6BD8-4BBD-8824-1B48874FF98A}"/>
              </a:ext>
            </a:extLst>
          </p:cNvPr>
          <p:cNvSpPr txBox="1"/>
          <p:nvPr/>
        </p:nvSpPr>
        <p:spPr>
          <a:xfrm>
            <a:off x="4353551" y="4916486"/>
            <a:ext cx="3639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-윤고딕340" pitchFamily="18" charset="-127"/>
                <a:ea typeface="-윤고딕340" pitchFamily="18" charset="-127"/>
              </a:rPr>
              <a:t>6.</a:t>
            </a:r>
            <a:r>
              <a:rPr lang="ko-KR" altLang="en-US" sz="4400" dirty="0">
                <a:latin typeface="-윤고딕340" pitchFamily="18" charset="-127"/>
                <a:ea typeface="-윤고딕340" pitchFamily="18" charset="-127"/>
              </a:rPr>
              <a:t>국제적 홍보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D1AB7AF-7BB7-46AC-90CF-2D2D4D06D7EC}"/>
              </a:ext>
            </a:extLst>
          </p:cNvPr>
          <p:cNvSpPr txBox="1"/>
          <p:nvPr/>
        </p:nvSpPr>
        <p:spPr>
          <a:xfrm>
            <a:off x="4370390" y="3462798"/>
            <a:ext cx="40046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-윤고딕340" pitchFamily="18" charset="-127"/>
                <a:ea typeface="-윤고딕340" pitchFamily="18" charset="-127"/>
              </a:rPr>
              <a:t>5.</a:t>
            </a:r>
            <a:r>
              <a:rPr lang="ko-KR" altLang="en-US" sz="4400" dirty="0">
                <a:latin typeface="-윤고딕340" pitchFamily="18" charset="-127"/>
                <a:ea typeface="-윤고딕340" pitchFamily="18" charset="-127"/>
              </a:rPr>
              <a:t>문화예술활동</a:t>
            </a:r>
            <a:endParaRPr lang="en-US" altLang="ko-KR" sz="4400" dirty="0">
              <a:latin typeface="-윤고딕340" pitchFamily="18" charset="-127"/>
              <a:ea typeface="-윤고딕34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136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171399"/>
            <a:ext cx="9144000" cy="6858000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-1" y="128614"/>
            <a:ext cx="1967731" cy="633857"/>
            <a:chOff x="-1" y="128614"/>
            <a:chExt cx="1967731" cy="633857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1520" y="227657"/>
            <a:ext cx="1468695" cy="44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윤고딕340"/>
                <a:ea typeface="-윤고딕340"/>
                <a:cs typeface="+mn-cs"/>
              </a:rPr>
              <a:t>Contents</a:t>
            </a: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-윤고딕340"/>
              <a:ea typeface="-윤고딕340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7543" y="1664804"/>
            <a:ext cx="2700301" cy="394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3. 독도주변 소용돌이</a:t>
            </a: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972" y="1564718"/>
            <a:ext cx="4572508" cy="409652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95536" y="2420888"/>
            <a:ext cx="2916324" cy="2930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 곡류하면서 독도 주변의 해류 형태 조절을 하는데 곡류가 심해져 해수 흐름이 회전되며 소용돌이 발생.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바탕"/>
              <a:ea typeface="함초롬바탕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바탕"/>
              <a:ea typeface="함초롬바탕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 잠수함에서 발생하는 음향을 산란시켜 위치파악 어렵게 함.잠수함이 활동하기에 적합. 인근 해역 날씨 결정의 가장 중요한 해양 현상.</a:t>
            </a:r>
          </a:p>
        </p:txBody>
      </p:sp>
    </p:spTree>
    <p:extLst>
      <p:ext uri="{BB962C8B-B14F-4D97-AF65-F5344CB8AC3E}">
        <p14:creationId xmlns:p14="http://schemas.microsoft.com/office/powerpoint/2010/main" val="542872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-1" y="128614"/>
            <a:ext cx="1967731" cy="633857"/>
            <a:chOff x="-1" y="128614"/>
            <a:chExt cx="1967731" cy="633857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1520" y="227657"/>
            <a:ext cx="1468695" cy="44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윤고딕340"/>
                <a:ea typeface="-윤고딕340"/>
                <a:cs typeface="+mn-cs"/>
              </a:rPr>
              <a:t>Contents</a:t>
            </a: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-윤고딕340"/>
              <a:ea typeface="-윤고딕340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5536" y="1653198"/>
            <a:ext cx="6516724" cy="1451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4. </a:t>
            </a:r>
            <a:r>
              <a:rPr kumimoji="0" lang="ko-KR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독도는 긴급대피 및 정박기지로 활용이 가능.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ko-KR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바탕"/>
              <a:ea typeface="함초롬바탕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 </a:t>
            </a:r>
            <a:r>
              <a:rPr kumimoji="0" lang="ko-KR" altLang="ko-KR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</a:rPr>
              <a:t>독도의 위치로 보면 긴급대피 및 정박기지, 긴급해난 구조기지, 항공기와 군함·잠수함과 같은 운항의 유도기지로도 긴급시 활용 가능.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바탕"/>
              <a:ea typeface="함초롬바탕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7524" y="5049180"/>
            <a:ext cx="6948773" cy="694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4463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/>
                <a:ea typeface="함초롬바탕"/>
                <a:cs typeface="+mn-cs"/>
                <a:hlinkClick r:id="rId3"/>
              </a:rPr>
              <a:t>http://news.naver.com/main/read.nhn?mode=LPOD&amp;mid=tvh&amp;oid=214&amp;aid=0000683761</a:t>
            </a:r>
            <a:endParaRPr kumimoji="0" lang="ko-KR" altLang="ko-KR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함초롬바탕"/>
              <a:ea typeface="함초롬바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9379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381" y="3068"/>
            <a:ext cx="9144000" cy="6858000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 flipV="1">
            <a:off x="5072094" y="3918057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4784062" y="3798005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 flipV="1">
            <a:off x="5072094" y="2405889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4784062" y="2276872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44682" y="2597676"/>
            <a:ext cx="39953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T</a:t>
            </a:r>
            <a:r>
              <a:rPr kumimoji="0" lang="en-US" altLang="ko-K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-윤고딕340" pitchFamily="18" charset="-127"/>
                <a:ea typeface="-윤고딕340" pitchFamily="18" charset="-127"/>
                <a:cs typeface="+mn-cs"/>
              </a:rPr>
              <a:t>hank You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-윤고딕340" pitchFamily="18" charset="-127"/>
              <a:ea typeface="-윤고딕340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10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34682" y="19685"/>
            <a:ext cx="9144000" cy="6858000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 flipV="1">
            <a:off x="5072094" y="3918057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4784062" y="3798005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 flipV="1">
            <a:off x="5072094" y="2405889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4784062" y="2276872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201225" y="2712513"/>
            <a:ext cx="4001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rPr>
              <a:t>정치적활동</a:t>
            </a:r>
            <a:endParaRPr lang="ko-KR" altLang="en-US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0074" y="2527847"/>
            <a:ext cx="6928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>
                <a:solidFill>
                  <a:srgbClr val="FF6600"/>
                </a:solidFill>
                <a:latin typeface="-윤고딕340" pitchFamily="18" charset="-127"/>
                <a:ea typeface="-윤고딕340" pitchFamily="18" charset="-127"/>
              </a:rPr>
              <a:t>3</a:t>
            </a:r>
            <a:endParaRPr lang="ko-KR" altLang="en-US" sz="7200" dirty="0">
              <a:solidFill>
                <a:srgbClr val="FF6600"/>
              </a:solidFill>
              <a:latin typeface="-윤고딕340" pitchFamily="18" charset="-127"/>
              <a:ea typeface="-윤고딕34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814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>
            <a:stCxn id="19" idx="0"/>
            <a:endCxn id="18" idx="3"/>
          </p:cNvCxnSpPr>
          <p:nvPr/>
        </p:nvCxnSpPr>
        <p:spPr>
          <a:xfrm flipV="1">
            <a:off x="2021956" y="2241444"/>
            <a:ext cx="1523586" cy="1839403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>
            <a:stCxn id="17" idx="2"/>
            <a:endCxn id="19" idx="6"/>
          </p:cNvCxnSpPr>
          <p:nvPr/>
        </p:nvCxnSpPr>
        <p:spPr>
          <a:xfrm flipH="1">
            <a:off x="3498120" y="5116238"/>
            <a:ext cx="2244354" cy="8725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>
            <a:stCxn id="18" idx="5"/>
            <a:endCxn id="17" idx="0"/>
          </p:cNvCxnSpPr>
          <p:nvPr/>
        </p:nvCxnSpPr>
        <p:spPr>
          <a:xfrm>
            <a:off x="5708262" y="2241444"/>
            <a:ext cx="1480353" cy="1943641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/>
          <p:cNvSpPr/>
          <p:nvPr/>
        </p:nvSpPr>
        <p:spPr>
          <a:xfrm>
            <a:off x="5742474" y="4185085"/>
            <a:ext cx="2892281" cy="1862305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3097628" y="908720"/>
            <a:ext cx="3058548" cy="1561383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545792" y="4080847"/>
            <a:ext cx="2952328" cy="2088231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059832" y="1244950"/>
            <a:ext cx="31323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000" dirty="0">
                <a:latin typeface="1훈정글북 Regular" pitchFamily="18" charset="-127"/>
                <a:ea typeface="1훈정글북 Regular" pitchFamily="18" charset="-127"/>
              </a:rPr>
              <a:t>일본정부의 </a:t>
            </a:r>
          </a:p>
          <a:p>
            <a:pPr lvl="0" algn="ctr">
              <a:defRPr lang="ko-KR" altLang="en-US"/>
            </a:pPr>
            <a:r>
              <a:rPr lang="ko-KR" altLang="en-US" sz="2000" dirty="0">
                <a:latin typeface="1훈정글북 Regular" pitchFamily="18" charset="-127"/>
                <a:ea typeface="1훈정글북 Regular" pitchFamily="18" charset="-127"/>
              </a:rPr>
              <a:t>독도</a:t>
            </a:r>
            <a:r>
              <a:rPr lang="en-US" altLang="ko-KR" sz="2000" dirty="0">
                <a:latin typeface="1훈정글북 Regular" pitchFamily="18" charset="-127"/>
                <a:ea typeface="1훈정글북 Regular" pitchFamily="18" charset="-127"/>
              </a:rPr>
              <a:t> </a:t>
            </a:r>
            <a:r>
              <a:rPr lang="ko-KR" altLang="en-US" sz="2000" dirty="0">
                <a:latin typeface="1훈정글북 Regular" pitchFamily="18" charset="-127"/>
                <a:ea typeface="1훈정글북 Regular" pitchFamily="18" charset="-127"/>
              </a:rPr>
              <a:t>영유권</a:t>
            </a:r>
            <a:r>
              <a:rPr lang="en-US" altLang="ko-KR" sz="2000" dirty="0">
                <a:latin typeface="1훈정글북 Regular" pitchFamily="18" charset="-127"/>
                <a:ea typeface="1훈정글북 Regular" pitchFamily="18" charset="-127"/>
              </a:rPr>
              <a:t> </a:t>
            </a:r>
            <a:r>
              <a:rPr lang="ko-KR" altLang="en-US" sz="2000" dirty="0">
                <a:latin typeface="1훈정글북 Regular" pitchFamily="18" charset="-127"/>
                <a:ea typeface="1훈정글북 Regular" pitchFamily="18" charset="-127"/>
              </a:rPr>
              <a:t>주장의 배경</a:t>
            </a:r>
            <a:endParaRPr lang="en-US" altLang="ko-KR" sz="2000" dirty="0">
              <a:latin typeface="1훈정글북 Regular" pitchFamily="18" charset="-127"/>
              <a:ea typeface="1훈정글북 Regular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0045" y="4640939"/>
            <a:ext cx="272382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 lang="ko-KR" altLang="en-US"/>
            </a:pPr>
            <a:r>
              <a:rPr lang="ko-KR" altLang="en-US" dirty="0">
                <a:latin typeface="1훈정글북 Regular" pitchFamily="18" charset="-127"/>
                <a:ea typeface="1훈정글북 Regular" pitchFamily="18" charset="-127"/>
              </a:rPr>
              <a:t>한일 정부관계로 바라 본</a:t>
            </a:r>
            <a:endParaRPr lang="en-US" altLang="ko-KR" dirty="0">
              <a:latin typeface="1훈정글북 Regular" pitchFamily="18" charset="-127"/>
              <a:ea typeface="1훈정글북 Regular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dirty="0">
                <a:latin typeface="1훈정글북 Regular" pitchFamily="18" charset="-127"/>
                <a:ea typeface="1훈정글북 Regular" pitchFamily="18" charset="-127"/>
              </a:rPr>
              <a:t> 현재까지의 우리정부의 </a:t>
            </a:r>
            <a:endParaRPr lang="en-US" altLang="ko-KR" dirty="0">
              <a:latin typeface="1훈정글북 Regular" pitchFamily="18" charset="-127"/>
              <a:ea typeface="1훈정글북 Regular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dirty="0">
                <a:latin typeface="1훈정글북 Regular" pitchFamily="18" charset="-127"/>
                <a:ea typeface="1훈정글북 Regular" pitchFamily="18" charset="-127"/>
              </a:rPr>
              <a:t>독도 수호 정책과</a:t>
            </a:r>
            <a:endParaRPr lang="en-US" altLang="ko-KR" dirty="0">
              <a:latin typeface="1훈정글북 Regular" pitchFamily="18" charset="-127"/>
              <a:ea typeface="1훈정글북 Regular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dirty="0">
                <a:latin typeface="1훈정글북 Regular" pitchFamily="18" charset="-127"/>
                <a:ea typeface="1훈정글북 Regular" pitchFamily="18" charset="-127"/>
              </a:rPr>
              <a:t>그 한계분석</a:t>
            </a:r>
          </a:p>
        </p:txBody>
      </p:sp>
      <p:sp>
        <p:nvSpPr>
          <p:cNvPr id="5" name="타원 4"/>
          <p:cNvSpPr/>
          <p:nvPr/>
        </p:nvSpPr>
        <p:spPr>
          <a:xfrm>
            <a:off x="431540" y="224644"/>
            <a:ext cx="2134462" cy="213446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868261" y="814821"/>
            <a:ext cx="12610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정치적 </a:t>
            </a:r>
            <a:endParaRPr lang="en-US" altLang="ko-KR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수호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56076" y="4617132"/>
            <a:ext cx="3924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000" dirty="0">
                <a:latin typeface="1훈정글북 Regular" pitchFamily="18" charset="-127"/>
                <a:ea typeface="1훈정글북 Regular" pitchFamily="18" charset="-127"/>
              </a:rPr>
              <a:t>독도 수호를 위한 </a:t>
            </a:r>
            <a:endParaRPr lang="en-US" altLang="ko-KR" sz="2000" dirty="0">
              <a:latin typeface="1훈정글북 Regular" pitchFamily="18" charset="-127"/>
              <a:ea typeface="1훈정글북 Regular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000" dirty="0">
                <a:latin typeface="1훈정글북 Regular" pitchFamily="18" charset="-127"/>
                <a:ea typeface="1훈정글북 Regular" pitchFamily="18" charset="-127"/>
              </a:rPr>
              <a:t>우리나라의</a:t>
            </a:r>
            <a:endParaRPr lang="en-US" altLang="ko-KR" sz="2000" dirty="0">
              <a:latin typeface="1훈정글북 Regular" pitchFamily="18" charset="-127"/>
              <a:ea typeface="1훈정글북 Regular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000" dirty="0">
                <a:latin typeface="1훈정글북 Regular" pitchFamily="18" charset="-127"/>
                <a:ea typeface="1훈정글북 Regular" pitchFamily="18" charset="-127"/>
              </a:rPr>
              <a:t>정치적 접근 방법 </a:t>
            </a:r>
            <a:endParaRPr lang="en-US" altLang="ko-KR" sz="2000" dirty="0">
              <a:latin typeface="1훈정글북 Regular" pitchFamily="18" charset="-127"/>
              <a:ea typeface="1훈정글북 Regular" pitchFamily="18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4424" y="3144412"/>
            <a:ext cx="1598356" cy="142075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464989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6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" y="872716"/>
            <a:ext cx="914808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" y="0"/>
            <a:ext cx="9144001" cy="6858001"/>
          </a:xfrm>
          <a:prstGeom prst="rect">
            <a:avLst/>
          </a:prstGeom>
          <a:solidFill>
            <a:schemeClr val="accent6"/>
          </a:solidFill>
        </p:spPr>
      </p:pic>
      <p:grpSp>
        <p:nvGrpSpPr>
          <p:cNvPr id="19" name="그룹 18"/>
          <p:cNvGrpSpPr/>
          <p:nvPr/>
        </p:nvGrpSpPr>
        <p:grpSpPr>
          <a:xfrm>
            <a:off x="-1" y="128614"/>
            <a:ext cx="1967731" cy="633857"/>
            <a:chOff x="-1" y="128614"/>
            <a:chExt cx="1967731" cy="633857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1520" y="169783"/>
            <a:ext cx="2412268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일본정부의 </a:t>
            </a:r>
          </a:p>
          <a:p>
            <a:pPr lvl="0">
              <a:defRPr lang="ko-KR" altLang="en-US"/>
            </a:pPr>
            <a:r>
              <a:rPr lang="ko-KR" altLang="en-US" sz="1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독도</a:t>
            </a:r>
            <a:r>
              <a:rPr lang="en-US" altLang="ko-KR" sz="1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</a:t>
            </a:r>
            <a:r>
              <a:rPr lang="ko-KR" altLang="en-US" sz="1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영유권</a:t>
            </a:r>
            <a:r>
              <a:rPr lang="en-US" altLang="ko-KR" sz="1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</a:t>
            </a:r>
            <a:r>
              <a:rPr lang="ko-KR" altLang="en-US" sz="1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주장</a:t>
            </a:r>
            <a:r>
              <a:rPr lang="ko-KR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</a:t>
            </a: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6424" y="1268760"/>
            <a:ext cx="8231154" cy="455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09024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6373" y="1315506"/>
            <a:ext cx="8048079" cy="422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92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584" y="887473"/>
            <a:ext cx="7502536" cy="3939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5121188"/>
            <a:ext cx="7403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러일전쟁 당시</a:t>
            </a:r>
            <a:r>
              <a:rPr lang="en-US" altLang="ko-KR" sz="40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, </a:t>
            </a:r>
          </a:p>
          <a:p>
            <a:pPr algn="r"/>
            <a:r>
              <a:rPr lang="ko-KR" altLang="en-US" sz="40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일본 정부의 폭력과 탐욕</a:t>
            </a:r>
          </a:p>
        </p:txBody>
      </p:sp>
    </p:spTree>
    <p:extLst>
      <p:ext uri="{BB962C8B-B14F-4D97-AF65-F5344CB8AC3E}">
        <p14:creationId xmlns:p14="http://schemas.microsoft.com/office/powerpoint/2010/main" val="758668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86" y="1262061"/>
            <a:ext cx="775335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1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381" y="3068"/>
            <a:ext cx="9144000" cy="6858000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 flipV="1">
            <a:off x="5072094" y="3918057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4784062" y="3798005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 flipV="1">
            <a:off x="5072094" y="2405889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4784062" y="2276872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610817" y="2649816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rPr>
              <a:t>역사파트</a:t>
            </a:r>
            <a:endParaRPr lang="ko-KR" altLang="en-US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2557482"/>
            <a:ext cx="7040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>
                <a:solidFill>
                  <a:srgbClr val="FF6600"/>
                </a:solidFill>
                <a:latin typeface="-윤고딕340" pitchFamily="18" charset="-127"/>
                <a:ea typeface="-윤고딕340" pitchFamily="18" charset="-127"/>
              </a:rPr>
              <a:t>1</a:t>
            </a:r>
            <a:endParaRPr lang="ko-KR" altLang="en-US" sz="7200" dirty="0">
              <a:solidFill>
                <a:srgbClr val="FF6600"/>
              </a:solidFill>
              <a:latin typeface="-윤고딕340" pitchFamily="18" charset="-127"/>
              <a:ea typeface="-윤고딕34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290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16532" y="1016732"/>
            <a:ext cx="8579853" cy="493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3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3" name="_x183340016" descr="EMB000013443f4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8941" y="464558"/>
            <a:ext cx="4566151" cy="259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5" name="_x183552552" descr="EMB000013443f4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8941" y="3248980"/>
            <a:ext cx="456615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972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016731"/>
            <a:ext cx="7020780" cy="44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459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43708" y="548680"/>
            <a:ext cx="5454633" cy="27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49342" y="3248980"/>
            <a:ext cx="5448999" cy="306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426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1121387"/>
            <a:ext cx="6048672" cy="443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134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381" y="9031"/>
            <a:ext cx="9144000" cy="6858000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 flipV="1">
            <a:off x="5072094" y="3918057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4784062" y="3798005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 flipV="1">
            <a:off x="5072094" y="2405889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4784062" y="2276872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610817" y="2649816"/>
            <a:ext cx="395648" cy="9963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endParaRPr lang="en-US" altLang="ko-KR" sz="60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-윤고딕340"/>
              <a:ea typeface="-윤고딕34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2060" y="2456892"/>
            <a:ext cx="3892395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한일 </a:t>
            </a:r>
            <a:r>
              <a:rPr lang="ko-KR" altLang="en-US" sz="3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정부관계로</a:t>
            </a:r>
            <a:r>
              <a:rPr lang="ko-KR" alt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바라 본 현재까지의 우리정부의 </a:t>
            </a:r>
            <a:endParaRPr lang="en-US" altLang="ko-KR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lvl="0">
              <a:defRPr lang="ko-KR" altLang="en-US"/>
            </a:pPr>
            <a:r>
              <a:rPr lang="ko-KR" alt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독도 수호 정책</a:t>
            </a:r>
          </a:p>
        </p:txBody>
      </p:sp>
    </p:spTree>
    <p:extLst>
      <p:ext uri="{BB962C8B-B14F-4D97-AF65-F5344CB8AC3E}">
        <p14:creationId xmlns:p14="http://schemas.microsoft.com/office/powerpoint/2010/main" val="179272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-1" y="128614"/>
            <a:ext cx="2314550" cy="633857"/>
            <a:chOff x="-1" y="128614"/>
            <a:chExt cx="1967731" cy="633857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-508" y="296652"/>
            <a:ext cx="231505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 b="1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현재까지의</a:t>
            </a:r>
            <a:r>
              <a:rPr lang="ko-KR" altLang="en-US" sz="1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</a:t>
            </a:r>
            <a:r>
              <a:rPr lang="ko-KR" altLang="en-US" sz="1400" b="1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한국 정부의 대처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136" y="991270"/>
            <a:ext cx="3617826" cy="234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2020" y="3812559"/>
            <a:ext cx="3927737" cy="262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136" y="3738523"/>
            <a:ext cx="3617827" cy="277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2019" y="920461"/>
            <a:ext cx="3927737" cy="24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1043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-1" y="696454"/>
            <a:ext cx="2612364" cy="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0" y="188640"/>
            <a:ext cx="2612362" cy="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2612363" y="128614"/>
            <a:ext cx="165808" cy="16803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2612363" y="630437"/>
            <a:ext cx="165808" cy="132034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-508" y="296652"/>
            <a:ext cx="280076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400" b="1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현재까지의</a:t>
            </a:r>
            <a:r>
              <a:rPr lang="ko-KR" altLang="en-US" sz="1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</a:t>
            </a:r>
            <a:r>
              <a:rPr lang="ko-KR" altLang="en-US" sz="1400" b="1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우리정부의</a:t>
            </a:r>
            <a:r>
              <a:rPr lang="ko-KR" altLang="en-US" sz="1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</a:t>
            </a:r>
            <a:r>
              <a:rPr lang="ko-KR" altLang="en-US" sz="1400" b="1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대응과</a:t>
            </a:r>
            <a:r>
              <a:rPr lang="ko-KR" altLang="en-US" sz="1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</a:t>
            </a:r>
            <a:r>
              <a:rPr lang="ko-KR" altLang="en-US" sz="1400" b="1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노력</a:t>
            </a: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920" y="4030901"/>
            <a:ext cx="2431251" cy="213440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7594" y="4077072"/>
            <a:ext cx="243738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606893"/>
            <a:ext cx="2611415" cy="196612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80210" y="4165519"/>
            <a:ext cx="2157579" cy="199978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240" y="1520788"/>
            <a:ext cx="2042001" cy="2235765"/>
          </a:xfrm>
          <a:prstGeom prst="rect">
            <a:avLst/>
          </a:prstGeom>
        </p:spPr>
      </p:pic>
      <p:pic>
        <p:nvPicPr>
          <p:cNvPr id="5126" name="Picture 6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0965" y="1524560"/>
            <a:ext cx="2037159" cy="211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053624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381" y="3068"/>
            <a:ext cx="9144000" cy="6858000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>
            <a:off x="-1" y="696454"/>
            <a:ext cx="2368607" cy="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0" y="188640"/>
            <a:ext cx="2368606" cy="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2368606" y="128614"/>
            <a:ext cx="170364" cy="16803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2368606" y="630437"/>
            <a:ext cx="170364" cy="132034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-508" y="296652"/>
            <a:ext cx="2539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앞으로 가야 할 정치적 수호방안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_x183552632" descr="EMB000013443f4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833774"/>
            <a:ext cx="4518474" cy="335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539" y="1708743"/>
            <a:ext cx="3636405" cy="384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56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_x183338496" descr="EMB000013443f5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032" y="3412468"/>
            <a:ext cx="8244916" cy="287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_x183339856" descr="EMB000013443f5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42" y="584684"/>
            <a:ext cx="8064896" cy="250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456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381" y="3068"/>
            <a:ext cx="9144000" cy="6858000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-1" y="128614"/>
            <a:ext cx="3923929" cy="633857"/>
            <a:chOff x="-1" y="128614"/>
            <a:chExt cx="1967731" cy="633857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503" y="227657"/>
            <a:ext cx="3660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-윤고딕340" pitchFamily="18" charset="-127"/>
                <a:ea typeface="-윤고딕340" pitchFamily="18" charset="-127"/>
              </a:rPr>
              <a:t>독도가 한국영토라는 역사적근거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xmlns="" id="{16325201-E5B9-4E43-A322-BF8AED6EB6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84784" y="989412"/>
          <a:ext cx="7719663" cy="5267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016">
                  <a:extLst>
                    <a:ext uri="{9D8B030D-6E8A-4147-A177-3AD203B41FA5}">
                      <a16:colId xmlns:a16="http://schemas.microsoft.com/office/drawing/2014/main" xmlns="" val="3953989172"/>
                    </a:ext>
                  </a:extLst>
                </a:gridCol>
                <a:gridCol w="5832647">
                  <a:extLst>
                    <a:ext uri="{9D8B030D-6E8A-4147-A177-3AD203B41FA5}">
                      <a16:colId xmlns:a16="http://schemas.microsoft.com/office/drawing/2014/main" xmlns="" val="1830870296"/>
                    </a:ext>
                  </a:extLst>
                </a:gridCol>
              </a:tblGrid>
              <a:tr h="6285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/>
                        <a:t>시대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/>
                        <a:t>역사적 근거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8612979"/>
                  </a:ext>
                </a:extLst>
              </a:tr>
              <a:tr h="89886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dirty="0"/>
                        <a:t>신라시대</a:t>
                      </a:r>
                      <a:endParaRPr lang="en-US" altLang="ko-KR" sz="2400" b="1" dirty="0"/>
                    </a:p>
                    <a:p>
                      <a:pPr algn="ctr" latinLnBrk="1"/>
                      <a:r>
                        <a:rPr lang="en-US" altLang="ko-KR" sz="2400" b="1" dirty="0"/>
                        <a:t>(512</a:t>
                      </a:r>
                      <a:r>
                        <a:rPr lang="ko-KR" altLang="en-US" sz="2400" b="1" dirty="0"/>
                        <a:t>년</a:t>
                      </a:r>
                      <a:r>
                        <a:rPr lang="en-US" altLang="ko-KR" sz="24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1800" dirty="0"/>
                        <a:t>신라시대 </a:t>
                      </a:r>
                      <a:r>
                        <a:rPr lang="ko-KR" altLang="en-US" sz="1800" dirty="0" err="1"/>
                        <a:t>지증왕</a:t>
                      </a:r>
                      <a:r>
                        <a:rPr lang="ko-KR" altLang="en-US" sz="1800" dirty="0"/>
                        <a:t> </a:t>
                      </a:r>
                      <a:r>
                        <a:rPr lang="en-US" altLang="ko-KR" sz="1800" dirty="0"/>
                        <a:t>13</a:t>
                      </a:r>
                      <a:r>
                        <a:rPr lang="ko-KR" altLang="en-US" sz="1800" dirty="0" err="1"/>
                        <a:t>년때</a:t>
                      </a:r>
                      <a:r>
                        <a:rPr lang="ko-KR" altLang="en-US" sz="1800" dirty="0"/>
                        <a:t> 이사부가 울릉도를 중심으로 한 우산국을 정벌하면서 독도가 우산도라 불리는 </a:t>
                      </a:r>
                      <a:r>
                        <a:rPr lang="ko-KR" altLang="en-US" sz="1800" dirty="0" err="1"/>
                        <a:t>기록이남아있다</a:t>
                      </a:r>
                      <a:endParaRPr lang="ko-KR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3388126"/>
                  </a:ext>
                </a:extLst>
              </a:tr>
              <a:tr h="8089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dirty="0"/>
                        <a:t>고려시대</a:t>
                      </a:r>
                      <a:endParaRPr lang="en-US" altLang="ko-KR" sz="2400" b="1" dirty="0"/>
                    </a:p>
                    <a:p>
                      <a:pPr algn="ctr" latinLnBrk="1"/>
                      <a:r>
                        <a:rPr lang="en-US" altLang="ko-KR" sz="2400" b="1" dirty="0"/>
                        <a:t>(918</a:t>
                      </a:r>
                      <a:r>
                        <a:rPr lang="ko-KR" altLang="en-US" sz="2400" b="1" dirty="0"/>
                        <a:t>년</a:t>
                      </a:r>
                      <a:r>
                        <a:rPr lang="en-US" altLang="ko-KR" sz="2400" b="1" dirty="0"/>
                        <a:t>)</a:t>
                      </a:r>
                      <a:endParaRPr lang="ko-KR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1800" dirty="0"/>
                        <a:t>고려 조정에서 울릉도에 정기적으로 관리를 파견하여 울릉도와 독도를 관리하였다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1404514"/>
                  </a:ext>
                </a:extLst>
              </a:tr>
              <a:tr h="987412">
                <a:tc>
                  <a:txBody>
                    <a:bodyPr/>
                    <a:lstStyle/>
                    <a:p>
                      <a:pPr algn="ctr" latinLnBrk="1"/>
                      <a:endParaRPr lang="en-US" altLang="ko-KR" sz="1800" dirty="0"/>
                    </a:p>
                    <a:p>
                      <a:pPr algn="ctr" latinLnBrk="1"/>
                      <a:r>
                        <a:rPr lang="ko-KR" altLang="en-US" sz="2400" b="1" dirty="0"/>
                        <a:t>조선시대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1800" dirty="0"/>
                        <a:t>조선시대에는 </a:t>
                      </a:r>
                      <a:r>
                        <a:rPr lang="ko-KR" altLang="en-US" sz="1800" dirty="0" err="1"/>
                        <a:t>울릉도뿐만</a:t>
                      </a:r>
                      <a:r>
                        <a:rPr lang="ko-KR" altLang="en-US" sz="1800" dirty="0"/>
                        <a:t> 아니라 독도에 대해서도 조사한 기록이 세종실록지리지</a:t>
                      </a:r>
                      <a:r>
                        <a:rPr lang="en-US" altLang="ko-KR" sz="1800" dirty="0"/>
                        <a:t>(1454</a:t>
                      </a:r>
                      <a:r>
                        <a:rPr lang="ko-KR" altLang="en-US" sz="1800" dirty="0"/>
                        <a:t>년</a:t>
                      </a:r>
                      <a:r>
                        <a:rPr lang="en-US" altLang="ko-KR" sz="1800" dirty="0"/>
                        <a:t>), </a:t>
                      </a:r>
                      <a:r>
                        <a:rPr lang="ko-KR" altLang="en-US" sz="1800" dirty="0" err="1"/>
                        <a:t>신증동국여지승람</a:t>
                      </a:r>
                      <a:r>
                        <a:rPr lang="en-US" altLang="ko-KR" sz="1800" dirty="0"/>
                        <a:t>(1531</a:t>
                      </a:r>
                      <a:r>
                        <a:rPr lang="ko-KR" altLang="en-US" sz="1800" dirty="0"/>
                        <a:t>년</a:t>
                      </a:r>
                      <a:r>
                        <a:rPr lang="en-US" altLang="ko-KR" sz="1800" dirty="0"/>
                        <a:t>)</a:t>
                      </a:r>
                      <a:r>
                        <a:rPr lang="ko-KR" altLang="en-US" sz="1800" dirty="0"/>
                        <a:t>에 많이 남아있다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0335855"/>
                  </a:ext>
                </a:extLst>
              </a:tr>
              <a:tr h="1914378">
                <a:tc>
                  <a:txBody>
                    <a:bodyPr/>
                    <a:lstStyle/>
                    <a:p>
                      <a:pPr algn="ctr" latinLnBrk="1"/>
                      <a:endParaRPr lang="en-US" altLang="ko-KR" sz="1800" b="0" dirty="0"/>
                    </a:p>
                    <a:p>
                      <a:pPr algn="ctr" latinLnBrk="1"/>
                      <a:r>
                        <a:rPr lang="ko-KR" altLang="en-US" sz="2400" b="1" dirty="0"/>
                        <a:t>대한제국</a:t>
                      </a:r>
                    </a:p>
                    <a:p>
                      <a:pPr algn="ctr" latinLnBrk="1"/>
                      <a:endParaRPr lang="en-US" altLang="ko-KR" sz="2400" b="1" dirty="0"/>
                    </a:p>
                    <a:p>
                      <a:pPr algn="ctr" latinLnBrk="1"/>
                      <a:r>
                        <a:rPr lang="ko-KR" altLang="en-US" sz="2400" b="1" dirty="0"/>
                        <a:t>대한민국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1800" dirty="0"/>
                        <a:t>대한제국 정부는 </a:t>
                      </a:r>
                      <a:r>
                        <a:rPr lang="en-US" altLang="ko-KR" sz="1800" dirty="0"/>
                        <a:t>1900</a:t>
                      </a:r>
                      <a:r>
                        <a:rPr lang="ko-KR" altLang="en-US" sz="1800" dirty="0"/>
                        <a:t>년에 독도를 울릉도가 관할하도록 하는 칙령 제 </a:t>
                      </a:r>
                      <a:r>
                        <a:rPr lang="en-US" altLang="ko-KR" sz="1800" dirty="0"/>
                        <a:t>41</a:t>
                      </a:r>
                      <a:r>
                        <a:rPr lang="ko-KR" altLang="en-US" sz="1800" dirty="0"/>
                        <a:t>호를 발표했다</a:t>
                      </a:r>
                      <a:endParaRPr lang="en-US" altLang="ko-KR" sz="1800" dirty="0"/>
                    </a:p>
                    <a:p>
                      <a:pPr algn="just" latinLnBrk="1"/>
                      <a:r>
                        <a:rPr lang="ko-KR" altLang="en-US" sz="1800" dirty="0"/>
                        <a:t>그러나 </a:t>
                      </a:r>
                      <a:r>
                        <a:rPr lang="en-US" altLang="ko-KR" sz="1800" dirty="0"/>
                        <a:t>1905</a:t>
                      </a:r>
                      <a:r>
                        <a:rPr lang="ko-KR" altLang="en-US" sz="1800" dirty="0"/>
                        <a:t>년 일본의 독도 불법 편입을 을사조약으로 외교권을 박탈당해서 항의를 못하다가 일본의 세계</a:t>
                      </a:r>
                      <a:r>
                        <a:rPr lang="en-US" altLang="ko-KR" sz="1800" dirty="0"/>
                        <a:t>2</a:t>
                      </a:r>
                      <a:r>
                        <a:rPr lang="ko-KR" altLang="en-US" sz="1800" dirty="0"/>
                        <a:t>차대전 패전이후 </a:t>
                      </a:r>
                      <a:r>
                        <a:rPr lang="en-US" altLang="ko-KR" sz="1800" dirty="0"/>
                        <a:t>1945</a:t>
                      </a:r>
                      <a:r>
                        <a:rPr lang="ko-KR" altLang="en-US" sz="1800" dirty="0"/>
                        <a:t>년 </a:t>
                      </a:r>
                      <a:r>
                        <a:rPr lang="en-US" altLang="ko-KR" sz="1800" dirty="0"/>
                        <a:t>8</a:t>
                      </a:r>
                      <a:r>
                        <a:rPr lang="ko-KR" altLang="en-US" sz="1800" dirty="0"/>
                        <a:t>월 </a:t>
                      </a:r>
                      <a:r>
                        <a:rPr lang="en-US" altLang="ko-KR" sz="1800" dirty="0"/>
                        <a:t>15</a:t>
                      </a:r>
                      <a:r>
                        <a:rPr lang="ko-KR" altLang="en-US" sz="1800" dirty="0"/>
                        <a:t>일 대한민국 정부의 수립과 함께 반환되었습니다</a:t>
                      </a:r>
                      <a:r>
                        <a:rPr lang="en-US" altLang="ko-KR" sz="18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5554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32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381" y="3068"/>
            <a:ext cx="9144000" cy="6858000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 flipV="1">
            <a:off x="5072094" y="3918057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4784062" y="3798005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 flipV="1">
            <a:off x="5072094" y="2405889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4784062" y="2276872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152099" y="2645040"/>
            <a:ext cx="38843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rPr>
              <a:t>T</a:t>
            </a:r>
            <a:r>
              <a:rPr lang="en-US" altLang="ko-KR" sz="5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rPr>
              <a:t>hank You</a:t>
            </a:r>
            <a:endParaRPr lang="ko-KR" alt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-윤고딕340" pitchFamily="18" charset="-127"/>
              <a:ea typeface="-윤고딕34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75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-1" y="128614"/>
            <a:ext cx="3779913" cy="633857"/>
            <a:chOff x="-1" y="128614"/>
            <a:chExt cx="1967731" cy="633857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1520" y="227657"/>
            <a:ext cx="3274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-윤고딕340" pitchFamily="18" charset="-127"/>
                <a:ea typeface="-윤고딕340" pitchFamily="18" charset="-127"/>
              </a:rPr>
              <a:t>독도와 관련된 인물들</a:t>
            </a:r>
            <a:endParaRPr lang="ko-KR" altLang="en-US" dirty="0">
              <a:latin typeface="-윤고딕340" pitchFamily="18" charset="-127"/>
              <a:ea typeface="-윤고딕340" pitchFamily="18" charset="-127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xmlns="" id="{62D09557-A76B-47DB-894B-31A34714AE5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9552" y="1052966"/>
          <a:ext cx="8136903" cy="52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1">
                  <a:extLst>
                    <a:ext uri="{9D8B030D-6E8A-4147-A177-3AD203B41FA5}">
                      <a16:colId xmlns:a16="http://schemas.microsoft.com/office/drawing/2014/main" xmlns="" val="3154620293"/>
                    </a:ext>
                  </a:extLst>
                </a:gridCol>
                <a:gridCol w="2712301">
                  <a:extLst>
                    <a:ext uri="{9D8B030D-6E8A-4147-A177-3AD203B41FA5}">
                      <a16:colId xmlns:a16="http://schemas.microsoft.com/office/drawing/2014/main" xmlns="" val="2355008131"/>
                    </a:ext>
                  </a:extLst>
                </a:gridCol>
                <a:gridCol w="2712301">
                  <a:extLst>
                    <a:ext uri="{9D8B030D-6E8A-4147-A177-3AD203B41FA5}">
                      <a16:colId xmlns:a16="http://schemas.microsoft.com/office/drawing/2014/main" xmlns="" val="4202662819"/>
                    </a:ext>
                  </a:extLst>
                </a:gridCol>
              </a:tblGrid>
              <a:tr h="13449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/>
                        <a:t>이사부</a:t>
                      </a:r>
                      <a:endParaRPr lang="en-US" altLang="ko-KR" sz="1800" dirty="0"/>
                    </a:p>
                    <a:p>
                      <a:pPr algn="ctr" latinLnBrk="1"/>
                      <a:endParaRPr lang="en-US" altLang="ko-KR" sz="1100" dirty="0"/>
                    </a:p>
                    <a:p>
                      <a:pPr algn="ctr" latinLnBrk="1"/>
                      <a:r>
                        <a:rPr lang="en-US" altLang="ko-KR" sz="1100" dirty="0"/>
                        <a:t>(</a:t>
                      </a:r>
                      <a:r>
                        <a:rPr lang="ko-KR" altLang="en-US" sz="1100" dirty="0"/>
                        <a:t>신라시대 장군으로써 우산국을 정복하면서 독도가 </a:t>
                      </a:r>
                      <a:r>
                        <a:rPr lang="ko-KR" altLang="en-US" sz="1100" dirty="0" err="1"/>
                        <a:t>우산도라불리게됨</a:t>
                      </a:r>
                      <a:r>
                        <a:rPr lang="en-US" altLang="ko-KR" sz="1100" dirty="0"/>
                        <a:t>)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안용복</a:t>
                      </a:r>
                      <a:endParaRPr lang="en-US" altLang="ko-KR" dirty="0"/>
                    </a:p>
                    <a:p>
                      <a:pPr marL="0" indent="0" algn="ctr" latinLnBrk="1">
                        <a:buNone/>
                      </a:pPr>
                      <a:r>
                        <a:rPr lang="en-US" altLang="ko-KR" sz="1200" dirty="0"/>
                        <a:t>1. </a:t>
                      </a:r>
                      <a:r>
                        <a:rPr lang="ko-KR" altLang="en-US" sz="1200" dirty="0"/>
                        <a:t>조선시대 어부</a:t>
                      </a:r>
                      <a:endParaRPr lang="en-US" altLang="ko-KR" sz="1200" dirty="0"/>
                    </a:p>
                    <a:p>
                      <a:pPr marL="0" indent="0" algn="ctr" latinLnBrk="1">
                        <a:buNone/>
                      </a:pPr>
                      <a:r>
                        <a:rPr lang="en-US" altLang="ko-KR" sz="1200" dirty="0"/>
                        <a:t>2. </a:t>
                      </a:r>
                      <a:r>
                        <a:rPr lang="ko-KR" altLang="en-US" sz="1200" dirty="0"/>
                        <a:t>일본관리에게 독도는 </a:t>
                      </a:r>
                      <a:r>
                        <a:rPr lang="ko-KR" altLang="en-US" sz="1200" dirty="0" err="1"/>
                        <a:t>일본땅이아니라는</a:t>
                      </a:r>
                      <a:r>
                        <a:rPr lang="ko-KR" altLang="en-US" sz="1200" dirty="0"/>
                        <a:t> 문서확보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홍순철</a:t>
                      </a:r>
                      <a:endParaRPr lang="en-US" altLang="ko-KR" dirty="0"/>
                    </a:p>
                    <a:p>
                      <a:pPr marL="228600" indent="-228600" algn="ctr" latinLnBrk="1">
                        <a:buAutoNum type="arabicPeriod"/>
                      </a:pPr>
                      <a:r>
                        <a:rPr lang="en-US" altLang="ko-KR" sz="1100" dirty="0"/>
                        <a:t>1953</a:t>
                      </a:r>
                      <a:r>
                        <a:rPr lang="ko-KR" altLang="en-US" sz="1100" dirty="0"/>
                        <a:t>년 울릉도에 살고 있던 </a:t>
                      </a:r>
                      <a:r>
                        <a:rPr lang="en-US" altLang="ko-KR" sz="1100" dirty="0"/>
                        <a:t>6.25 </a:t>
                      </a:r>
                      <a:r>
                        <a:rPr lang="ko-KR" altLang="en-US" sz="1100" dirty="0"/>
                        <a:t>참전용사</a:t>
                      </a:r>
                      <a:r>
                        <a:rPr lang="en-US" altLang="ko-KR" sz="1100" dirty="0"/>
                        <a:t>30</a:t>
                      </a:r>
                      <a:r>
                        <a:rPr lang="ko-KR" altLang="en-US" sz="1100" dirty="0"/>
                        <a:t>명과 함께 독도의용수비대 창설</a:t>
                      </a:r>
                      <a:endParaRPr lang="en-US" altLang="ko-KR" sz="1100" dirty="0"/>
                    </a:p>
                    <a:p>
                      <a:pPr marL="228600" indent="-228600" algn="ctr" latinLnBrk="1">
                        <a:buAutoNum type="arabicPeriod"/>
                      </a:pPr>
                      <a:r>
                        <a:rPr lang="ko-KR" altLang="en-US" sz="1100" dirty="0"/>
                        <a:t>자비로 식량과 무기를 구입</a:t>
                      </a:r>
                      <a:endParaRPr lang="en-US" altLang="ko-KR" sz="1100" dirty="0"/>
                    </a:p>
                    <a:p>
                      <a:pPr marL="228600" indent="-228600" algn="ctr" latinLnBrk="1">
                        <a:buAutoNum type="arabicPeriod"/>
                      </a:pPr>
                      <a:r>
                        <a:rPr lang="ko-KR" altLang="en-US" sz="1100" dirty="0"/>
                        <a:t>투철한 애국심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5290935"/>
                  </a:ext>
                </a:extLst>
              </a:tr>
              <a:tr h="392416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0120965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468E0D56-ECF1-477D-977D-8E7EA4214F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1" y="2348881"/>
            <a:ext cx="2709173" cy="397316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38D7E0B4-B183-42A1-8200-5A311872C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029" y="2348881"/>
            <a:ext cx="2691425" cy="397316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AAAF5779-7EB9-4A69-8DA3-A04D0214A9E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724" y="2348880"/>
            <a:ext cx="2736305" cy="397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216" y="16836"/>
            <a:ext cx="9144000" cy="6858000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-1" y="128614"/>
            <a:ext cx="4211961" cy="633857"/>
            <a:chOff x="-1" y="128614"/>
            <a:chExt cx="1967731" cy="633857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1521" y="227657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>
                <a:latin typeface="-윤고딕340" pitchFamily="18" charset="-127"/>
                <a:ea typeface="-윤고딕340" pitchFamily="18" charset="-127"/>
              </a:rPr>
              <a:t>일본의 입장</a:t>
            </a:r>
            <a:endParaRPr lang="ko-KR" altLang="en-US" dirty="0"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xmlns="" id="{FBB23678-89C5-4FAA-BCD9-445F9B31FB3A}"/>
              </a:ext>
            </a:extLst>
          </p:cNvPr>
          <p:cNvSpPr/>
          <p:nvPr/>
        </p:nvSpPr>
        <p:spPr>
          <a:xfrm>
            <a:off x="611560" y="1196752"/>
            <a:ext cx="1512168" cy="1080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1905</a:t>
            </a:r>
            <a:r>
              <a:rPr lang="ko-KR" altLang="en-US" dirty="0"/>
              <a:t>년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91E351ED-C749-4AB7-BA66-0761D6377D11}"/>
              </a:ext>
            </a:extLst>
          </p:cNvPr>
          <p:cNvSpPr/>
          <p:nvPr/>
        </p:nvSpPr>
        <p:spPr>
          <a:xfrm>
            <a:off x="2862164" y="1086924"/>
            <a:ext cx="5544616" cy="1368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r>
              <a:rPr lang="ko-KR" altLang="en-US" dirty="0"/>
              <a:t>월 </a:t>
            </a:r>
            <a:r>
              <a:rPr lang="en-US" altLang="ko-KR" dirty="0"/>
              <a:t>22</a:t>
            </a:r>
            <a:r>
              <a:rPr lang="ko-KR" altLang="en-US" dirty="0"/>
              <a:t>일</a:t>
            </a:r>
            <a:r>
              <a:rPr lang="en-US" altLang="ko-KR" dirty="0"/>
              <a:t>(</a:t>
            </a:r>
            <a:r>
              <a:rPr lang="ko-KR" altLang="en-US" dirty="0" err="1"/>
              <a:t>을사늑약</a:t>
            </a:r>
            <a:r>
              <a:rPr lang="ko-KR" altLang="en-US" dirty="0"/>
              <a:t> 이전</a:t>
            </a:r>
            <a:r>
              <a:rPr lang="en-US" altLang="ko-KR" dirty="0"/>
              <a:t>) </a:t>
            </a:r>
            <a:r>
              <a:rPr lang="ko-KR" altLang="en-US" dirty="0"/>
              <a:t>일본 </a:t>
            </a:r>
            <a:r>
              <a:rPr lang="ko-KR" altLang="en-US" dirty="0" err="1"/>
              <a:t>시마네현에서는</a:t>
            </a:r>
            <a:endParaRPr lang="en-US" altLang="ko-KR" dirty="0"/>
          </a:p>
          <a:p>
            <a:pPr algn="ctr"/>
            <a:r>
              <a:rPr lang="en-US" altLang="ko-KR" dirty="0"/>
              <a:t>‘</a:t>
            </a:r>
            <a:r>
              <a:rPr lang="ko-KR" altLang="en-US" dirty="0"/>
              <a:t>독도를 다케시마로 칭하고 이를 </a:t>
            </a:r>
            <a:r>
              <a:rPr lang="ko-KR" altLang="en-US" dirty="0" err="1"/>
              <a:t>오끼섬</a:t>
            </a:r>
            <a:r>
              <a:rPr lang="ko-KR" altLang="en-US" dirty="0"/>
              <a:t> 관할‘</a:t>
            </a:r>
            <a:endParaRPr lang="en-US" altLang="ko-KR" dirty="0"/>
          </a:p>
          <a:p>
            <a:pPr algn="ctr"/>
            <a:r>
              <a:rPr lang="ko-KR" altLang="en-US" dirty="0"/>
              <a:t>내용의 고시 제 </a:t>
            </a:r>
            <a:r>
              <a:rPr lang="en-US" altLang="ko-KR" dirty="0"/>
              <a:t>40</a:t>
            </a:r>
            <a:r>
              <a:rPr lang="ko-KR" altLang="en-US" dirty="0"/>
              <a:t>호 발포</a:t>
            </a: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xmlns="" id="{083DE8F8-0447-45CE-BAEE-C2736DBD8E3C}"/>
              </a:ext>
            </a:extLst>
          </p:cNvPr>
          <p:cNvSpPr/>
          <p:nvPr/>
        </p:nvSpPr>
        <p:spPr>
          <a:xfrm>
            <a:off x="611561" y="3717032"/>
            <a:ext cx="1512167" cy="1080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1951</a:t>
            </a:r>
            <a:r>
              <a:rPr lang="ko-KR" altLang="en-US" dirty="0"/>
              <a:t>년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ED478AF3-0D8A-49F8-A9D4-C54A39C2DA40}"/>
              </a:ext>
            </a:extLst>
          </p:cNvPr>
          <p:cNvSpPr/>
          <p:nvPr/>
        </p:nvSpPr>
        <p:spPr>
          <a:xfrm>
            <a:off x="2863787" y="3573020"/>
            <a:ext cx="5544616" cy="1368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일본은 </a:t>
            </a:r>
            <a:r>
              <a:rPr lang="en-US" altLang="ko-KR" dirty="0"/>
              <a:t>&lt;</a:t>
            </a:r>
            <a:r>
              <a:rPr lang="ko-KR" altLang="en-US" dirty="0"/>
              <a:t>샌프란시스코 강화조약</a:t>
            </a:r>
            <a:r>
              <a:rPr lang="en-US" altLang="ko-KR" dirty="0"/>
              <a:t>&gt;</a:t>
            </a:r>
            <a:r>
              <a:rPr lang="ko-KR" altLang="en-US" dirty="0"/>
              <a:t>에서 일본은 강제로 빼앗은 우리나라 땅을 돌려준다고 되어 있지만</a:t>
            </a:r>
            <a:endParaRPr lang="en-US" altLang="ko-KR" dirty="0"/>
          </a:p>
          <a:p>
            <a:pPr algn="ctr"/>
            <a:r>
              <a:rPr lang="ko-KR" altLang="en-US" dirty="0"/>
              <a:t>독도를 돌려준다는 문구가 없다고 주장</a:t>
            </a:r>
          </a:p>
        </p:txBody>
      </p:sp>
    </p:spTree>
    <p:extLst>
      <p:ext uri="{BB962C8B-B14F-4D97-AF65-F5344CB8AC3E}">
        <p14:creationId xmlns:p14="http://schemas.microsoft.com/office/powerpoint/2010/main" val="371730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-1" y="128614"/>
            <a:ext cx="4211961" cy="633857"/>
            <a:chOff x="-1" y="128614"/>
            <a:chExt cx="1967731" cy="633857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43608" y="170080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-윤고딕340" pitchFamily="18" charset="-127"/>
                <a:ea typeface="-윤고딕340" pitchFamily="18" charset="-127"/>
                <a:hlinkClick r:id="rId3"/>
              </a:rPr>
              <a:t>http://tv.naver.com/v/2789412</a:t>
            </a:r>
            <a:endParaRPr lang="ko-KR" altLang="en-US" dirty="0"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A0A34AB-B15F-42CD-81A9-729696404160}"/>
              </a:ext>
            </a:extLst>
          </p:cNvPr>
          <p:cNvSpPr/>
          <p:nvPr/>
        </p:nvSpPr>
        <p:spPr>
          <a:xfrm>
            <a:off x="179512" y="257881"/>
            <a:ext cx="2194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일본이 우기는 이유</a:t>
            </a:r>
          </a:p>
        </p:txBody>
      </p:sp>
    </p:spTree>
    <p:extLst>
      <p:ext uri="{BB962C8B-B14F-4D97-AF65-F5344CB8AC3E}">
        <p14:creationId xmlns:p14="http://schemas.microsoft.com/office/powerpoint/2010/main" val="271918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381" y="3068"/>
            <a:ext cx="9144000" cy="6858000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-1" y="128614"/>
            <a:ext cx="4211961" cy="633857"/>
            <a:chOff x="-1" y="128614"/>
            <a:chExt cx="1967731" cy="633857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-1" y="696454"/>
              <a:ext cx="1835697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0" y="188640"/>
              <a:ext cx="1835696" cy="0"/>
            </a:xfrm>
            <a:prstGeom prst="line">
              <a:avLst/>
            </a:prstGeom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/>
            <p:cNvSpPr/>
            <p:nvPr/>
          </p:nvSpPr>
          <p:spPr>
            <a:xfrm>
              <a:off x="1835696" y="128614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1835696" y="630437"/>
              <a:ext cx="132034" cy="132034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51520" y="227657"/>
            <a:ext cx="3172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-윤고딕340" pitchFamily="18" charset="-127"/>
                <a:ea typeface="-윤고딕340" pitchFamily="18" charset="-127"/>
              </a:rPr>
              <a:t>독도를 수호하는 방법</a:t>
            </a:r>
            <a:endParaRPr lang="ko-KR" altLang="en-US" dirty="0">
              <a:latin typeface="-윤고딕340" pitchFamily="18" charset="-127"/>
              <a:ea typeface="-윤고딕340" pitchFamily="18" charset="-127"/>
            </a:endParaRPr>
          </a:p>
        </p:txBody>
      </p:sp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xmlns="" id="{33BF6E78-00A2-409C-B91D-C9FAE87CD4A6}"/>
              </a:ext>
            </a:extLst>
          </p:cNvPr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796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381" y="3068"/>
            <a:ext cx="9144000" cy="6858000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 flipV="1">
            <a:off x="5072094" y="3918057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4784062" y="3798005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 flipV="1">
            <a:off x="5072094" y="2405889"/>
            <a:ext cx="4085287" cy="11982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4784062" y="2276872"/>
            <a:ext cx="264068" cy="26406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044682" y="2597676"/>
            <a:ext cx="39953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rPr>
              <a:t>T</a:t>
            </a:r>
            <a:r>
              <a:rPr lang="en-US" altLang="ko-KR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-윤고딕340" pitchFamily="18" charset="-127"/>
                <a:ea typeface="-윤고딕340" pitchFamily="18" charset="-127"/>
              </a:rPr>
              <a:t>hank You</a:t>
            </a:r>
            <a:endParaRPr lang="ko-KR" alt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-윤고딕340" pitchFamily="18" charset="-127"/>
              <a:ea typeface="-윤고딕34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724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FF66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 cmpd="sng">
          <a:solidFill>
            <a:srgbClr val="FF66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592</Words>
  <Application>Microsoft Office PowerPoint</Application>
  <PresentationFormat>화면 슬라이드 쇼(4:3)</PresentationFormat>
  <Paragraphs>161</Paragraphs>
  <Slides>40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40</vt:i4>
      </vt:variant>
    </vt:vector>
  </HeadingPairs>
  <TitlesOfParts>
    <vt:vector size="42" baseType="lpstr">
      <vt:lpstr>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auney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Windows 사용자</cp:lastModifiedBy>
  <cp:revision>33</cp:revision>
  <dcterms:created xsi:type="dcterms:W3CDTF">2012-05-20T13:50:30Z</dcterms:created>
  <dcterms:modified xsi:type="dcterms:W3CDTF">2018-03-31T11:25:07Z</dcterms:modified>
</cp:coreProperties>
</file>