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257" r:id="rId4"/>
    <p:sldId id="280" r:id="rId5"/>
    <p:sldId id="278" r:id="rId6"/>
    <p:sldId id="274" r:id="rId7"/>
    <p:sldId id="301" r:id="rId8"/>
    <p:sldId id="296" r:id="rId9"/>
    <p:sldId id="300" r:id="rId10"/>
    <p:sldId id="297" r:id="rId11"/>
    <p:sldId id="298" r:id="rId12"/>
    <p:sldId id="293" r:id="rId13"/>
    <p:sldId id="282" r:id="rId14"/>
    <p:sldId id="261" r:id="rId15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6" autoAdjust="0"/>
  </p:normalViewPr>
  <p:slideViewPr>
    <p:cSldViewPr>
      <p:cViewPr varScale="1">
        <p:scale>
          <a:sx n="103" d="100"/>
          <a:sy n="103" d="100"/>
        </p:scale>
        <p:origin x="87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64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60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s://namu.wiki/w/%EB%A5%98%ED%81%90%20%EC%99%95%EA%B5%AD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dailian.co.kr/news/view/23565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rms.naver.com/entry.nhn?docId=1233239&amp;cid=40942&amp;categoryId=33406" TargetMode="External"/><Relationship Id="rId5" Type="http://schemas.openxmlformats.org/officeDocument/2006/relationships/hyperlink" Target="https://namu.wiki/w/%EB%A5%98%ED%81%90%20%EC%99%95%EA%B5%AD" TargetMode="External"/><Relationship Id="rId4" Type="http://schemas.openxmlformats.org/officeDocument/2006/relationships/hyperlink" Target="https://namu.wiki/w/%EC%98%A4%ED%82%A4%EB%82%98%EC%99%80/%EC%97%AD%EC%82%AC/%EC%9D%BC%EB%B3%B8%20%EC%A0%9C%EA%B5%A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6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8867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ㄱㅎㅎㄱㄱㅎㄱㄱㄱㅎㄱㅎㄱㄷㅎㄷㄱㅎㄷㄱ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6" y="457435"/>
            <a:ext cx="544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200" b="1" dirty="0" err="1"/>
              <a:t>류큐왕국과</a:t>
            </a:r>
            <a:r>
              <a:rPr lang="ko-KR" altLang="en-US" sz="3200" b="1" dirty="0"/>
              <a:t> 오키나와 현</a:t>
            </a:r>
            <a:endParaRPr lang="ko-KR" altLang="en-US" sz="3200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D89E758-5872-46AB-BBD7-507C9AD70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7" y="1207022"/>
            <a:ext cx="8424937" cy="316264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37608DE-1524-4C53-9B2A-83EE39CEBAC9}"/>
              </a:ext>
            </a:extLst>
          </p:cNvPr>
          <p:cNvSpPr/>
          <p:nvPr/>
        </p:nvSpPr>
        <p:spPr>
          <a:xfrm>
            <a:off x="395536" y="4433702"/>
            <a:ext cx="8352928" cy="1069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일본 오키나와현 </a:t>
            </a:r>
            <a:r>
              <a:rPr lang="ko-KR" altLang="en-US" sz="2400" dirty="0" err="1">
                <a:solidFill>
                  <a:schemeClr val="tx1"/>
                </a:solidFill>
              </a:rPr>
              <a:t>나하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중국과 </a:t>
            </a:r>
            <a:r>
              <a:rPr lang="ko-KR" altLang="en-US" sz="2400" dirty="0" err="1">
                <a:solidFill>
                  <a:schemeClr val="tx1"/>
                </a:solidFill>
              </a:rPr>
              <a:t>류큐왕국의</a:t>
            </a:r>
            <a:r>
              <a:rPr lang="ko-KR" altLang="en-US" sz="2400" dirty="0">
                <a:solidFill>
                  <a:schemeClr val="tx1"/>
                </a:solidFill>
              </a:rPr>
              <a:t> 문화가 조화를 이룬 건축물로 오키나와를 상징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 16</a:t>
            </a:r>
            <a:r>
              <a:rPr lang="ko-KR" altLang="en-US" sz="2400" dirty="0">
                <a:solidFill>
                  <a:schemeClr val="tx1"/>
                </a:solidFill>
              </a:rPr>
              <a:t>세기 </a:t>
            </a:r>
            <a:r>
              <a:rPr lang="ko-KR" altLang="en-US" sz="2400" dirty="0" err="1">
                <a:solidFill>
                  <a:schemeClr val="tx1"/>
                </a:solidFill>
              </a:rPr>
              <a:t>류큐왕국의</a:t>
            </a:r>
            <a:r>
              <a:rPr lang="ko-KR" altLang="en-US" sz="2400" dirty="0">
                <a:solidFill>
                  <a:schemeClr val="tx1"/>
                </a:solidFill>
              </a:rPr>
              <a:t> 대표 건축물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b="1" dirty="0"/>
              <a:t>관련 동영상 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F52261A-23ED-42D1-BC9F-D81D09B9E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714502" y="-1714500"/>
            <a:ext cx="5715001" cy="9144002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>
            <a:off x="2627784" y="1087540"/>
            <a:ext cx="612068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AF4081-E8EA-4528-84BF-8F3E315D4432}"/>
              </a:ext>
            </a:extLst>
          </p:cNvPr>
          <p:cNvSpPr txBox="1"/>
          <p:nvPr/>
        </p:nvSpPr>
        <p:spPr>
          <a:xfrm>
            <a:off x="2771800" y="26885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류큐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>
            <a:hlinkClick r:id="rId5"/>
            <a:extLst>
              <a:ext uri="{FF2B5EF4-FFF2-40B4-BE49-F238E27FC236}">
                <a16:creationId xmlns:a16="http://schemas.microsoft.com/office/drawing/2014/main" id="{9D9B3F81-6EFD-4AA2-81E4-A6A9158C4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5" y="730276"/>
            <a:ext cx="8761059" cy="46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22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045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78618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31087-DA70-4BDB-A370-5DC76A187F3B}"/>
              </a:ext>
            </a:extLst>
          </p:cNvPr>
          <p:cNvSpPr txBox="1"/>
          <p:nvPr/>
        </p:nvSpPr>
        <p:spPr>
          <a:xfrm>
            <a:off x="2081241" y="1777380"/>
            <a:ext cx="48425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hlinkClick r:id="rId4"/>
              </a:rPr>
              <a:t>https://namu.wiki/w/%EC%98%A4%ED%82%A4%EB%82%98%EC%99%80/%EC%97%AD%EC%82%AC/%EC%9D%BC%EB%B3%B8%20%EC%A0%9C%EA%B5%AD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hlinkClick r:id="rId5"/>
              </a:rPr>
              <a:t>https://namu.wiki/w/%EB%A5%98%ED%81%90%20%EC%99%95%EA%B5%AD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hlinkClick r:id="rId6"/>
              </a:rPr>
              <a:t>http://terms.naver.com/entry.nhn?docId=1233239&amp;cid=40942&amp;categoryId=33406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hlinkClick r:id="rId7"/>
              </a:rPr>
              <a:t>http://www.dailian.co.kr/news/view/235655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endParaRPr lang="en-US" altLang="ko-KR" sz="16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99792" y="1417340"/>
            <a:ext cx="3816424" cy="230425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774745" y="2078373"/>
            <a:ext cx="3762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5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2005000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71802" y="3073524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6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ko-KR" altLang="en-US" b="1" dirty="0"/>
              <a:t>*</a:t>
            </a:r>
            <a:r>
              <a:rPr lang="ko-KR" altLang="en-US" b="1" dirty="0">
                <a:solidFill>
                  <a:schemeClr val="bg1"/>
                </a:solidFill>
              </a:rPr>
              <a:t>주제 </a:t>
            </a:r>
            <a:r>
              <a:rPr lang="en-US" altLang="ko-KR" b="1" dirty="0">
                <a:solidFill>
                  <a:schemeClr val="bg1"/>
                </a:solidFill>
              </a:rPr>
              <a:t>: </a:t>
            </a:r>
            <a:r>
              <a:rPr lang="ko-KR" altLang="en-US" sz="4000" b="1" dirty="0">
                <a:solidFill>
                  <a:schemeClr val="bg1"/>
                </a:solidFill>
              </a:rPr>
              <a:t>연도별 영토상황</a:t>
            </a:r>
            <a:r>
              <a:rPr lang="en-US" altLang="ko-KR" sz="4000" b="1" dirty="0">
                <a:solidFill>
                  <a:schemeClr val="bg1"/>
                </a:solidFill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</a:rPr>
              <a:t>그리고 </a:t>
            </a:r>
            <a:r>
              <a:rPr lang="ko-KR" altLang="en-US" sz="4000" b="1" dirty="0" err="1">
                <a:solidFill>
                  <a:schemeClr val="bg1"/>
                </a:solidFill>
              </a:rPr>
              <a:t>류큐왕국과</a:t>
            </a:r>
            <a:r>
              <a:rPr lang="ko-KR" altLang="en-US" sz="4000" b="1" dirty="0">
                <a:solidFill>
                  <a:schemeClr val="bg1"/>
                </a:solidFill>
              </a:rPr>
              <a:t> 오키나와 현의 영토문제</a:t>
            </a:r>
            <a:br>
              <a:rPr lang="ko-KR" altLang="en-US" dirty="0"/>
            </a:b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030340"/>
            <a:ext cx="6400800" cy="1460500"/>
          </a:xfrm>
        </p:spPr>
        <p:txBody>
          <a:bodyPr>
            <a:no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8</a:t>
            </a:r>
            <a:r>
              <a:rPr lang="ko-KR" altLang="en-US" b="1" dirty="0">
                <a:solidFill>
                  <a:schemeClr val="bg1"/>
                </a:solidFill>
              </a:rPr>
              <a:t>조</a:t>
            </a:r>
            <a:endParaRPr lang="en-US" altLang="ko-KR" b="1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21602619</a:t>
            </a:r>
          </a:p>
          <a:p>
            <a:r>
              <a:rPr lang="ko-KR" altLang="en-US" b="1" dirty="0">
                <a:solidFill>
                  <a:schemeClr val="bg1"/>
                </a:solidFill>
              </a:rPr>
              <a:t>한가인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4588395" y="-13478"/>
            <a:ext cx="3728021" cy="5736161"/>
          </a:xfrm>
          <a:prstGeom prst="parallelogram">
            <a:avLst>
              <a:gd name="adj" fmla="val 2769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57818" y="2143120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92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51331" y="-67305"/>
            <a:ext cx="5072098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48639" y="1219066"/>
            <a:ext cx="4780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1871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 이후 </a:t>
            </a: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일본의영토상황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2026808" y="2651026"/>
            <a:ext cx="4902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b="1" dirty="0">
                <a:solidFill>
                  <a:schemeClr val="bg1"/>
                </a:solidFill>
              </a:rPr>
              <a:t>제 </a:t>
            </a:r>
            <a:r>
              <a:rPr lang="en-US" altLang="ko-KR" sz="3600" b="1" dirty="0">
                <a:solidFill>
                  <a:schemeClr val="bg1"/>
                </a:solidFill>
              </a:rPr>
              <a:t>2</a:t>
            </a:r>
            <a:r>
              <a:rPr lang="ko-KR" altLang="en-US" sz="3600" b="1" dirty="0">
                <a:solidFill>
                  <a:schemeClr val="bg1"/>
                </a:solidFill>
              </a:rPr>
              <a:t>차 세계대전 때와 그후 영토상황</a:t>
            </a:r>
            <a:endParaRPr lang="ko-KR" altLang="en-US" sz="3600" dirty="0">
              <a:solidFill>
                <a:schemeClr val="bg1"/>
              </a:solidFill>
            </a:endParaRPr>
          </a:p>
          <a:p>
            <a:pPr marL="571500" indent="-571500" algn="dist">
              <a:buFont typeface="Wingdings" panose="05000000000000000000" pitchFamily="2" charset="2"/>
              <a:buChar char="u"/>
            </a:pP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2339752" y="4036819"/>
            <a:ext cx="4276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4400" b="1" dirty="0" err="1">
                <a:solidFill>
                  <a:schemeClr val="bg1"/>
                </a:solidFill>
              </a:rPr>
              <a:t>류큐왕국과</a:t>
            </a:r>
            <a:r>
              <a:rPr lang="ko-KR" altLang="en-US" sz="4400" b="1" dirty="0">
                <a:solidFill>
                  <a:schemeClr val="bg1"/>
                </a:solidFill>
              </a:rPr>
              <a:t> 오키나와 현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83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841276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1871</a:t>
            </a:r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 이후 </a:t>
            </a:r>
            <a:r>
              <a:rPr lang="ko-KR" altLang="en-US" sz="6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일본의영토상황</a:t>
            </a:r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228188" y="400642"/>
            <a:ext cx="5859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1871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 이후 일본의 영토상황 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5E4D57B-334F-4210-9200-3380613E1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1156452"/>
            <a:ext cx="7992887" cy="309063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56FC314-E9FC-49BC-9C1D-A5F1D99D16C6}"/>
              </a:ext>
            </a:extLst>
          </p:cNvPr>
          <p:cNvSpPr/>
          <p:nvPr/>
        </p:nvSpPr>
        <p:spPr>
          <a:xfrm>
            <a:off x="611560" y="4297660"/>
            <a:ext cx="7992888" cy="101669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원래 </a:t>
            </a:r>
            <a:r>
              <a:rPr lang="ko-KR" altLang="en-US" sz="2000" dirty="0" err="1">
                <a:solidFill>
                  <a:srgbClr val="FF0000"/>
                </a:solidFill>
              </a:rPr>
              <a:t>류큐</a:t>
            </a:r>
            <a:r>
              <a:rPr lang="ko-KR" altLang="en-US" sz="2000" dirty="0" err="1">
                <a:solidFill>
                  <a:schemeClr val="tx1"/>
                </a:solidFill>
              </a:rPr>
              <a:t>는</a:t>
            </a:r>
            <a:r>
              <a:rPr lang="ko-KR" altLang="en-US" sz="2000" dirty="0">
                <a:solidFill>
                  <a:schemeClr val="tx1"/>
                </a:solidFill>
              </a:rPr>
              <a:t> 독립 왕국으로 명나라와 조선에게 조공을 바치기나 표류한    어민들을 송환하는 등 동아시아 세계의 </a:t>
            </a:r>
            <a:r>
              <a:rPr lang="ko-KR" altLang="en-US" sz="2000" dirty="0" err="1">
                <a:solidFill>
                  <a:schemeClr val="tx1"/>
                </a:solidFill>
              </a:rPr>
              <a:t>비중있는</a:t>
            </a:r>
            <a:r>
              <a:rPr lang="ko-KR" altLang="en-US" sz="2000" dirty="0">
                <a:solidFill>
                  <a:schemeClr val="tx1"/>
                </a:solidFill>
              </a:rPr>
              <a:t> 조연 역할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현재는 일본의 일부인 오키나와 현으로서 편입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39D78F6A-8B09-466F-851E-B4D89C122F16}"/>
              </a:ext>
            </a:extLst>
          </p:cNvPr>
          <p:cNvSpPr/>
          <p:nvPr/>
        </p:nvSpPr>
        <p:spPr>
          <a:xfrm>
            <a:off x="5110403" y="1906603"/>
            <a:ext cx="873214" cy="917546"/>
          </a:xfrm>
          <a:prstGeom prst="rightArrow">
            <a:avLst>
              <a:gd name="adj1" fmla="val 72236"/>
              <a:gd name="adj2" fmla="val 71329"/>
            </a:avLst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류큐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/>
              <a:t>제 </a:t>
            </a:r>
            <a:r>
              <a:rPr lang="en-US" altLang="ko-KR" sz="5400" b="1"/>
              <a:t>2</a:t>
            </a:r>
            <a:r>
              <a:rPr lang="ko-KR" altLang="en-US" sz="5400" b="1"/>
              <a:t>차 세계대전 때와 그후 영토상황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290681" y="444464"/>
            <a:ext cx="742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200" b="1" dirty="0"/>
              <a:t>제 </a:t>
            </a:r>
            <a:r>
              <a:rPr lang="en-US" altLang="ko-KR" sz="3200" b="1" dirty="0"/>
              <a:t>2</a:t>
            </a:r>
            <a:r>
              <a:rPr lang="ko-KR" altLang="en-US" sz="3200" b="1" dirty="0"/>
              <a:t>차 세계대전 때와 그후 영토상황</a:t>
            </a:r>
            <a:endParaRPr lang="ko-KR" altLang="en-US" sz="3200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53C062B-3810-466E-88A3-2D0AB7E05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5" y="1181081"/>
            <a:ext cx="4572000" cy="409123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30733222-7ADE-4DC7-A67C-67E26A330990}"/>
              </a:ext>
            </a:extLst>
          </p:cNvPr>
          <p:cNvSpPr/>
          <p:nvPr/>
        </p:nvSpPr>
        <p:spPr>
          <a:xfrm>
            <a:off x="5436096" y="1235715"/>
            <a:ext cx="2952327" cy="403387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일본은 </a:t>
            </a:r>
            <a:r>
              <a:rPr lang="ko-KR" altLang="en-US" sz="2400" dirty="0" err="1">
                <a:solidFill>
                  <a:schemeClr val="tx1"/>
                </a:solidFill>
              </a:rPr>
              <a:t>류큐를</a:t>
            </a:r>
            <a:r>
              <a:rPr lang="ko-KR" altLang="en-US" sz="2400" dirty="0">
                <a:solidFill>
                  <a:schemeClr val="tx1"/>
                </a:solidFill>
              </a:rPr>
              <a:t> 일본 영토로 간주 →     대만합병을 의도하여 </a:t>
            </a:r>
            <a:r>
              <a:rPr lang="ko-KR" altLang="en-US" sz="2400" dirty="0" err="1">
                <a:solidFill>
                  <a:schemeClr val="tx1"/>
                </a:solidFill>
              </a:rPr>
              <a:t>류큐인</a:t>
            </a:r>
            <a:r>
              <a:rPr lang="ko-KR" altLang="en-US" sz="2400" dirty="0">
                <a:solidFill>
                  <a:schemeClr val="tx1"/>
                </a:solidFill>
              </a:rPr>
              <a:t> 살해를 문책한다는 명분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※ </a:t>
            </a:r>
            <a:r>
              <a:rPr lang="ko-KR" altLang="en-US" sz="2400" dirty="0">
                <a:solidFill>
                  <a:schemeClr val="tx1"/>
                </a:solidFill>
              </a:rPr>
              <a:t>결과 </a:t>
            </a:r>
            <a:r>
              <a:rPr lang="en-US" altLang="ko-KR" sz="2400" dirty="0">
                <a:solidFill>
                  <a:schemeClr val="tx1"/>
                </a:solidFill>
              </a:rPr>
              <a:t>: 1874</a:t>
            </a:r>
            <a:r>
              <a:rPr lang="ko-KR" altLang="en-US" sz="2400" dirty="0">
                <a:solidFill>
                  <a:schemeClr val="tx1"/>
                </a:solidFill>
              </a:rPr>
              <a:t>년에 대만을 침공했으나 결국 전염병 등의 원인으로 실패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841276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b="1" dirty="0">
                <a:solidFill>
                  <a:schemeClr val="bg1"/>
                </a:solidFill>
              </a:rPr>
              <a:t>                    </a:t>
            </a:r>
            <a:r>
              <a:rPr lang="ko-KR" altLang="en-US" sz="7200" b="1" dirty="0" err="1">
                <a:solidFill>
                  <a:schemeClr val="bg1"/>
                </a:solidFill>
              </a:rPr>
              <a:t>류큐왕국과</a:t>
            </a:r>
            <a:r>
              <a:rPr lang="ko-KR" altLang="en-US" sz="7200" b="1" dirty="0">
                <a:solidFill>
                  <a:schemeClr val="bg1"/>
                </a:solidFill>
              </a:rPr>
              <a:t>     오키나와 현</a:t>
            </a:r>
            <a:endParaRPr lang="ko-KR" altLang="en-US" sz="7200" dirty="0">
              <a:solidFill>
                <a:schemeClr val="bg1"/>
              </a:solidFill>
            </a:endParaRPr>
          </a:p>
          <a:p>
            <a:pPr algn="ctr"/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279</Words>
  <Application>Microsoft Office PowerPoint</Application>
  <PresentationFormat>화면 슬라이드 쇼(16:10)</PresentationFormat>
  <Paragraphs>55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배달의민족 주아</vt:lpstr>
      <vt:lpstr>함초롬바탕</vt:lpstr>
      <vt:lpstr>Arial</vt:lpstr>
      <vt:lpstr>Wingdings</vt:lpstr>
      <vt:lpstr>Office 테마</vt:lpstr>
      <vt:lpstr>PowerPoint 프레젠테이션</vt:lpstr>
      <vt:lpstr>*주제 : 연도별 영토상황, 그리고 류큐왕국과 오키나와 현의 영토문제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정혜창</cp:lastModifiedBy>
  <cp:revision>72</cp:revision>
  <dcterms:created xsi:type="dcterms:W3CDTF">2017-04-29T12:23:00Z</dcterms:created>
  <dcterms:modified xsi:type="dcterms:W3CDTF">2018-03-29T20:35:48Z</dcterms:modified>
</cp:coreProperties>
</file>