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sldIdLst>
    <p:sldId id="359" r:id="rId2"/>
    <p:sldId id="360" r:id="rId3"/>
    <p:sldId id="361" r:id="rId4"/>
    <p:sldId id="369" r:id="rId5"/>
    <p:sldId id="384" r:id="rId6"/>
    <p:sldId id="370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5" r:id="rId20"/>
  </p:sldIdLst>
  <p:sldSz cx="9144000" cy="6858000" type="screen4x3"/>
  <p:notesSz cx="6858000" cy="9144000"/>
  <p:embeddedFontLst>
    <p:embeddedFont>
      <p:font typeface="나눔바른고딕" panose="020B0603020101020101" pitchFamily="50" charset="-127"/>
      <p:regular r:id="rId22"/>
      <p:bold r:id="rId23"/>
    </p:embeddedFont>
    <p:embeddedFont>
      <p:font typeface="나눔고딕 ExtraBold" panose="020D0904000000000000" pitchFamily="50" charset="-127"/>
      <p:bold r:id="rId24"/>
    </p:embeddedFont>
    <p:embeddedFont>
      <p:font typeface="맑은 고딕" panose="020B0503020000020004" pitchFamily="50" charset="-127"/>
      <p:regular r:id="rId25"/>
      <p:bold r:id="rId26"/>
    </p:embeddedFont>
    <p:embeddedFont>
      <p:font typeface="나눔명조 ExtraBold" panose="02020603020101020101" pitchFamily="18" charset="-127"/>
      <p:bold r:id="rId2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E6EF"/>
    <a:srgbClr val="F4B728"/>
    <a:srgbClr val="293A4A"/>
    <a:srgbClr val="FF079B"/>
    <a:srgbClr val="2F8CAB"/>
    <a:srgbClr val="FF9999"/>
    <a:srgbClr val="FE4904"/>
    <a:srgbClr val="6E635D"/>
    <a:srgbClr val="FCF5EB"/>
    <a:srgbClr val="C97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8" autoAdjust="0"/>
    <p:restoredTop sz="94488"/>
  </p:normalViewPr>
  <p:slideViewPr>
    <p:cSldViewPr snapToObjects="1">
      <p:cViewPr varScale="1">
        <p:scale>
          <a:sx n="55" d="100"/>
          <a:sy n="55" d="100"/>
        </p:scale>
        <p:origin x="1266" y="-18"/>
      </p:cViewPr>
      <p:guideLst>
        <p:guide orient="horz" pos="2158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D84393A8-633A-44BC-88CE-FCA3A15FDEAB}" type="datetime1">
              <a:rPr lang="ko-KR" altLang="en-US"/>
              <a:pPr lvl="0">
                <a:defRPr lang="ko-KR" altLang="en-US"/>
              </a:pPr>
              <a:t>2017-11-27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4A154A2B-6412-4D58-A6C1-BD0167DA10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1613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https://youtu.be/-dDlClKZsZU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A154A2B-6412-4D58-A6C1-BD0167DA1068}" type="slidenum">
              <a:rPr lang="ko-KR" altLang="en-US" smtClean="0"/>
              <a:pPr lvl="0">
                <a:defRPr lang="ko-KR" altLang="en-US"/>
              </a:pPr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8054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2017-11-27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44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2017-11-27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2017-11-27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2017-11-27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및 설명" type="objTx" preserve="1">
  <p:cSld name="내용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645AA-E039-4E57-8F7F-F37FFD3EA154}" type="datetimeFigureOut">
              <a:rPr lang="ko-KR" altLang="en-US" smtClean="0"/>
              <a:pPr/>
              <a:t>2017-11-27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347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7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youtu.be/-dDlClKZsZU?t=30m48s" TargetMode="Externa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00F7C63-7C51-4C48-8ED0-397BC15D5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033" y="0"/>
            <a:ext cx="5783412" cy="6882502"/>
          </a:xfrm>
          <a:prstGeom prst="parallelogram">
            <a:avLst/>
          </a:prstGeom>
        </p:spPr>
      </p:pic>
      <p:sp>
        <p:nvSpPr>
          <p:cNvPr id="6" name="평행 사변형 5">
            <a:extLst>
              <a:ext uri="{FF2B5EF4-FFF2-40B4-BE49-F238E27FC236}">
                <a16:creationId xmlns:a16="http://schemas.microsoft.com/office/drawing/2014/main" id="{F872F6F9-1452-419E-AE2A-9E9030A8A1CA}"/>
              </a:ext>
            </a:extLst>
          </p:cNvPr>
          <p:cNvSpPr/>
          <p:nvPr/>
        </p:nvSpPr>
        <p:spPr>
          <a:xfrm flipH="1" flipV="1">
            <a:off x="-2328337" y="0"/>
            <a:ext cx="3839997" cy="3250886"/>
          </a:xfrm>
          <a:prstGeom prst="parallelogram">
            <a:avLst/>
          </a:prstGeom>
          <a:solidFill>
            <a:srgbClr val="F4B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평행 사변형 6">
            <a:extLst>
              <a:ext uri="{FF2B5EF4-FFF2-40B4-BE49-F238E27FC236}">
                <a16:creationId xmlns:a16="http://schemas.microsoft.com/office/drawing/2014/main" id="{0422D96C-6FF8-4AF8-B7D3-7F2F3C6F386F}"/>
              </a:ext>
            </a:extLst>
          </p:cNvPr>
          <p:cNvSpPr/>
          <p:nvPr/>
        </p:nvSpPr>
        <p:spPr>
          <a:xfrm>
            <a:off x="-990618" y="3645024"/>
            <a:ext cx="5652628" cy="468052"/>
          </a:xfrm>
          <a:prstGeom prst="parallelogram">
            <a:avLst/>
          </a:prstGeom>
          <a:solidFill>
            <a:srgbClr val="293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평행 사변형 7">
            <a:extLst>
              <a:ext uri="{FF2B5EF4-FFF2-40B4-BE49-F238E27FC236}">
                <a16:creationId xmlns:a16="http://schemas.microsoft.com/office/drawing/2014/main" id="{EEC9121E-8A4C-41DA-842A-5DAB4FDEA177}"/>
              </a:ext>
            </a:extLst>
          </p:cNvPr>
          <p:cNvSpPr/>
          <p:nvPr/>
        </p:nvSpPr>
        <p:spPr>
          <a:xfrm>
            <a:off x="-990618" y="4317106"/>
            <a:ext cx="5922658" cy="468052"/>
          </a:xfrm>
          <a:prstGeom prst="parallelogram">
            <a:avLst/>
          </a:prstGeom>
          <a:solidFill>
            <a:srgbClr val="293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평행 사변형 9">
            <a:extLst>
              <a:ext uri="{FF2B5EF4-FFF2-40B4-BE49-F238E27FC236}">
                <a16:creationId xmlns:a16="http://schemas.microsoft.com/office/drawing/2014/main" id="{6C4A77CF-ACCD-4AE8-9D12-3BF53FFE83FD}"/>
              </a:ext>
            </a:extLst>
          </p:cNvPr>
          <p:cNvSpPr/>
          <p:nvPr/>
        </p:nvSpPr>
        <p:spPr>
          <a:xfrm>
            <a:off x="1151620" y="1771693"/>
            <a:ext cx="5112568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0F0E0385-3E11-4B88-8951-2851921C1CF8}"/>
              </a:ext>
            </a:extLst>
          </p:cNvPr>
          <p:cNvCxnSpPr>
            <a:cxnSpLocks/>
          </p:cNvCxnSpPr>
          <p:nvPr/>
        </p:nvCxnSpPr>
        <p:spPr>
          <a:xfrm flipH="1">
            <a:off x="647564" y="2132856"/>
            <a:ext cx="607690" cy="21786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5C943B59-682A-47BD-8EFA-DB58C6741EC2}"/>
              </a:ext>
            </a:extLst>
          </p:cNvPr>
          <p:cNvSpPr/>
          <p:nvPr/>
        </p:nvSpPr>
        <p:spPr>
          <a:xfrm>
            <a:off x="1151620" y="743125"/>
            <a:ext cx="5364596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B0DC5D-37A2-4CBE-8530-9CCF04466BE3}"/>
              </a:ext>
            </a:extLst>
          </p:cNvPr>
          <p:cNvSpPr txBox="1"/>
          <p:nvPr/>
        </p:nvSpPr>
        <p:spPr>
          <a:xfrm>
            <a:off x="1735276" y="582270"/>
            <a:ext cx="41488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500" dirty="0">
                <a:solidFill>
                  <a:srgbClr val="293A4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산업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BC590A-932C-459D-89DE-3BB785A37FAA}"/>
              </a:ext>
            </a:extLst>
          </p:cNvPr>
          <p:cNvSpPr txBox="1"/>
          <p:nvPr/>
        </p:nvSpPr>
        <p:spPr>
          <a:xfrm>
            <a:off x="2737844" y="1658273"/>
            <a:ext cx="18341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농 업</a:t>
            </a: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E38CB29E-8DC3-4870-A63E-36EB204A7397}"/>
              </a:ext>
            </a:extLst>
          </p:cNvPr>
          <p:cNvCxnSpPr>
            <a:cxnSpLocks/>
          </p:cNvCxnSpPr>
          <p:nvPr/>
        </p:nvCxnSpPr>
        <p:spPr>
          <a:xfrm flipH="1">
            <a:off x="2418056" y="-24503"/>
            <a:ext cx="228571" cy="7892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243580D-F5B2-4290-A7A7-C9E8128DA95E}"/>
              </a:ext>
            </a:extLst>
          </p:cNvPr>
          <p:cNvSpPr txBox="1"/>
          <p:nvPr/>
        </p:nvSpPr>
        <p:spPr>
          <a:xfrm>
            <a:off x="999311" y="3661540"/>
            <a:ext cx="123623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블라블라</a:t>
            </a:r>
            <a:endParaRPr lang="ko-KR" altLang="en-US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90C15E-4763-49E9-8A27-366FC66A88DC}"/>
              </a:ext>
            </a:extLst>
          </p:cNvPr>
          <p:cNvSpPr txBox="1"/>
          <p:nvPr/>
        </p:nvSpPr>
        <p:spPr>
          <a:xfrm>
            <a:off x="502450" y="4344510"/>
            <a:ext cx="294503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메이지 시대</a:t>
            </a:r>
            <a:r>
              <a:rPr lang="ko-KR" altLang="en-US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 </a:t>
            </a:r>
            <a:r>
              <a:rPr lang="ko-KR" altLang="en-US" sz="2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블라블라</a:t>
            </a:r>
            <a:endParaRPr lang="ko-KR" altLang="en-US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8" name="평행 사변형 27">
            <a:extLst>
              <a:ext uri="{FF2B5EF4-FFF2-40B4-BE49-F238E27FC236}">
                <a16:creationId xmlns:a16="http://schemas.microsoft.com/office/drawing/2014/main" id="{5752CCEF-8382-4B52-A720-8270E6E5E419}"/>
              </a:ext>
            </a:extLst>
          </p:cNvPr>
          <p:cNvSpPr/>
          <p:nvPr/>
        </p:nvSpPr>
        <p:spPr>
          <a:xfrm>
            <a:off x="5274253" y="-24503"/>
            <a:ext cx="5526439" cy="6916593"/>
          </a:xfrm>
          <a:prstGeom prst="parallelogram">
            <a:avLst/>
          </a:prstGeom>
          <a:solidFill>
            <a:srgbClr val="293A4A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244890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828DD0D-0FE2-4AD4-B31A-3CFB17709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93648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0" y="-15044"/>
            <a:ext cx="9144000" cy="7208692"/>
          </a:xfrm>
          <a:prstGeom prst="rect">
            <a:avLst/>
          </a:prstGeom>
          <a:solidFill>
            <a:srgbClr val="293A4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77FFC27-8135-43EC-9D37-FED99BC03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7764" y="-306733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D586FFA3-F9BB-47B5-8680-BC07AF03FA20}"/>
              </a:ext>
            </a:extLst>
          </p:cNvPr>
          <p:cNvGrpSpPr/>
          <p:nvPr/>
        </p:nvGrpSpPr>
        <p:grpSpPr>
          <a:xfrm>
            <a:off x="287524" y="3032956"/>
            <a:ext cx="8571896" cy="3937106"/>
            <a:chOff x="428596" y="2090764"/>
            <a:chExt cx="8143932" cy="1741758"/>
          </a:xfrm>
        </p:grpSpPr>
        <p:sp>
          <p:nvSpPr>
            <p:cNvPr id="23" name="모서리가 둥근 직사각형 4">
              <a:extLst>
                <a:ext uri="{FF2B5EF4-FFF2-40B4-BE49-F238E27FC236}">
                  <a16:creationId xmlns:a16="http://schemas.microsoft.com/office/drawing/2014/main" id="{3A316340-314C-4DE2-9CE6-194FD6285E84}"/>
                </a:ext>
              </a:extLst>
            </p:cNvPr>
            <p:cNvSpPr/>
            <p:nvPr/>
          </p:nvSpPr>
          <p:spPr>
            <a:xfrm>
              <a:off x="428596" y="2229919"/>
              <a:ext cx="8143932" cy="1602603"/>
            </a:xfrm>
            <a:prstGeom prst="roundRect">
              <a:avLst/>
            </a:prstGeom>
            <a:noFill/>
            <a:ln w="34925">
              <a:solidFill>
                <a:srgbClr val="F4B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en-US" altLang="ko-KR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25" name="모서리가 둥근 직사각형 5">
              <a:extLst>
                <a:ext uri="{FF2B5EF4-FFF2-40B4-BE49-F238E27FC236}">
                  <a16:creationId xmlns:a16="http://schemas.microsoft.com/office/drawing/2014/main" id="{E9A7556D-4EEA-4451-A80C-C406D5B6F0E9}"/>
                </a:ext>
              </a:extLst>
            </p:cNvPr>
            <p:cNvSpPr/>
            <p:nvPr/>
          </p:nvSpPr>
          <p:spPr>
            <a:xfrm>
              <a:off x="812966" y="2090764"/>
              <a:ext cx="7372393" cy="278309"/>
            </a:xfrm>
            <a:prstGeom prst="roundRect">
              <a:avLst/>
            </a:prstGeom>
            <a:solidFill>
              <a:srgbClr val="F4B7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고도 경제 성장 이후 </a:t>
              </a:r>
              <a:r>
                <a:rPr lang="en-US" altLang="ko-KR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– </a:t>
              </a:r>
              <a:r>
                <a:rPr lang="ko-KR" alt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농가 수  </a:t>
              </a:r>
              <a:r>
                <a:rPr lang="en-US" altLang="ko-KR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·  </a:t>
              </a:r>
              <a:r>
                <a:rPr lang="ko-KR" alt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농가 인구</a:t>
              </a:r>
              <a:r>
                <a:rPr lang="ko-KR" alt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↓</a:t>
              </a:r>
              <a:r>
                <a:rPr lang="ko-KR" alt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2615BD9-0770-4C5A-82F6-1A083166A7AD}"/>
              </a:ext>
            </a:extLst>
          </p:cNvPr>
          <p:cNvSpPr txBox="1"/>
          <p:nvPr/>
        </p:nvSpPr>
        <p:spPr>
          <a:xfrm>
            <a:off x="776423" y="3954895"/>
            <a:ext cx="7535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농가 수 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:   </a:t>
            </a: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1990</a:t>
            </a:r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년</a:t>
            </a:r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383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만 호  </a:t>
            </a:r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⤳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2015</a:t>
            </a:r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년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215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만 호  </a:t>
            </a:r>
            <a:r>
              <a:rPr lang="en-US" altLang="ko-KR" sz="24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(44% </a:t>
            </a:r>
            <a:r>
              <a:rPr lang="ko-KR" altLang="en-US" sz="24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감소</a:t>
            </a:r>
            <a:r>
              <a:rPr lang="en-US" altLang="ko-KR" sz="24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)</a:t>
            </a:r>
            <a:r>
              <a:rPr lang="ko-KR" altLang="en-US" sz="24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endParaRPr lang="en-US" altLang="ko-KR" sz="2000" dirty="0">
              <a:solidFill>
                <a:srgbClr val="F4B7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60061E0F-3966-4896-A5D6-B74A80A7D1D4}"/>
              </a:ext>
            </a:extLst>
          </p:cNvPr>
          <p:cNvGrpSpPr/>
          <p:nvPr/>
        </p:nvGrpSpPr>
        <p:grpSpPr>
          <a:xfrm>
            <a:off x="-288540" y="-92817"/>
            <a:ext cx="6662203" cy="795183"/>
            <a:chOff x="1511660" y="627775"/>
            <a:chExt cx="4135635" cy="795183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7A81AD03-AA20-4CEA-9C57-73A8C3A2B590}"/>
                </a:ext>
              </a:extLst>
            </p:cNvPr>
            <p:cNvGrpSpPr/>
            <p:nvPr/>
          </p:nvGrpSpPr>
          <p:grpSpPr>
            <a:xfrm>
              <a:off x="1511660" y="764704"/>
              <a:ext cx="4068452" cy="507831"/>
              <a:chOff x="-990618" y="3618387"/>
              <a:chExt cx="4068452" cy="507831"/>
            </a:xfrm>
          </p:grpSpPr>
          <p:sp>
            <p:nvSpPr>
              <p:cNvPr id="21" name="평행 사변형 20">
                <a:extLst>
                  <a:ext uri="{FF2B5EF4-FFF2-40B4-BE49-F238E27FC236}">
                    <a16:creationId xmlns:a16="http://schemas.microsoft.com/office/drawing/2014/main" id="{668C4B24-8A1A-4FC9-A17E-CD05647B3106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4068452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8A08617-E05A-4513-8672-331CBE5A2DB1}"/>
                  </a:ext>
                </a:extLst>
              </p:cNvPr>
              <p:cNvSpPr txBox="1"/>
              <p:nvPr/>
            </p:nvSpPr>
            <p:spPr>
              <a:xfrm>
                <a:off x="-672789" y="3618387"/>
                <a:ext cx="285508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2. </a:t>
                </a:r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일본의 농업 현황   </a:t>
                </a:r>
                <a:r>
                  <a:rPr lang="en-US" altLang="ko-KR" sz="24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3)</a:t>
                </a:r>
                <a:r>
                  <a:rPr lang="ko-KR" altLang="en-US" sz="24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농가 인구</a:t>
                </a:r>
                <a:endParaRPr lang="ko-KR" altLang="en-US" sz="27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CCA23FE1-7CA2-4F5B-B4EB-44D3E8754462}"/>
                </a:ext>
              </a:extLst>
            </p:cNvPr>
            <p:cNvCxnSpPr/>
            <p:nvPr/>
          </p:nvCxnSpPr>
          <p:spPr>
            <a:xfrm flipH="1">
              <a:off x="5431271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AA2AC332-D42C-4D90-95E9-C4040785CB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20"/>
          <a:stretch/>
        </p:blipFill>
        <p:spPr>
          <a:xfrm>
            <a:off x="2948600" y="701687"/>
            <a:ext cx="3191334" cy="227618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82060E7-425B-4C15-96FA-D32216693378}"/>
              </a:ext>
            </a:extLst>
          </p:cNvPr>
          <p:cNvSpPr txBox="1"/>
          <p:nvPr/>
        </p:nvSpPr>
        <p:spPr>
          <a:xfrm>
            <a:off x="431540" y="4981443"/>
            <a:ext cx="810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농가 인구 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:   </a:t>
            </a: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1990</a:t>
            </a:r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년</a:t>
            </a:r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1,729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만 명 </a:t>
            </a:r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⤳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2015</a:t>
            </a:r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년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488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만 명  </a:t>
            </a:r>
            <a:r>
              <a:rPr lang="en-US" altLang="ko-KR" sz="24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(72% </a:t>
            </a:r>
            <a:r>
              <a:rPr lang="ko-KR" altLang="en-US" sz="24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감소</a:t>
            </a:r>
            <a:r>
              <a:rPr lang="en-US" altLang="ko-KR" sz="24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)</a:t>
            </a:r>
            <a:r>
              <a:rPr lang="ko-KR" altLang="en-US" sz="24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endParaRPr lang="en-US" altLang="ko-KR" sz="2000" dirty="0">
              <a:solidFill>
                <a:srgbClr val="F4B7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009A02-6BF0-43C2-A362-DE8552DFB326}"/>
              </a:ext>
            </a:extLst>
          </p:cNvPr>
          <p:cNvSpPr txBox="1"/>
          <p:nvPr/>
        </p:nvSpPr>
        <p:spPr>
          <a:xfrm>
            <a:off x="519651" y="5953724"/>
            <a:ext cx="810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총 인구  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[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농가 인구가 차지하는 비중 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]   </a:t>
            </a:r>
          </a:p>
          <a:p>
            <a:pPr algn="ctr"/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1990</a:t>
            </a:r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년</a:t>
            </a:r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14% 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⤳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2015</a:t>
            </a:r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년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3.8%</a:t>
            </a:r>
            <a:endParaRPr lang="en-US" altLang="ko-KR" sz="2000" dirty="0">
              <a:solidFill>
                <a:srgbClr val="F4B7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0489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828DD0D-0FE2-4AD4-B31A-3CFB17709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93648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0" y="-15044"/>
            <a:ext cx="9144000" cy="7208692"/>
          </a:xfrm>
          <a:prstGeom prst="rect">
            <a:avLst/>
          </a:prstGeom>
          <a:solidFill>
            <a:srgbClr val="293A4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77FFC27-8135-43EC-9D37-FED99BC03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7764" y="-306733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D586FFA3-F9BB-47B5-8680-BC07AF03FA20}"/>
              </a:ext>
            </a:extLst>
          </p:cNvPr>
          <p:cNvGrpSpPr/>
          <p:nvPr/>
        </p:nvGrpSpPr>
        <p:grpSpPr>
          <a:xfrm>
            <a:off x="287524" y="3032956"/>
            <a:ext cx="8571896" cy="3937106"/>
            <a:chOff x="428596" y="2090764"/>
            <a:chExt cx="8143932" cy="1741758"/>
          </a:xfrm>
        </p:grpSpPr>
        <p:sp>
          <p:nvSpPr>
            <p:cNvPr id="23" name="모서리가 둥근 직사각형 4">
              <a:extLst>
                <a:ext uri="{FF2B5EF4-FFF2-40B4-BE49-F238E27FC236}">
                  <a16:creationId xmlns:a16="http://schemas.microsoft.com/office/drawing/2014/main" id="{3A316340-314C-4DE2-9CE6-194FD6285E84}"/>
                </a:ext>
              </a:extLst>
            </p:cNvPr>
            <p:cNvSpPr/>
            <p:nvPr/>
          </p:nvSpPr>
          <p:spPr>
            <a:xfrm>
              <a:off x="428596" y="2229919"/>
              <a:ext cx="8143932" cy="1602603"/>
            </a:xfrm>
            <a:prstGeom prst="roundRect">
              <a:avLst/>
            </a:prstGeom>
            <a:noFill/>
            <a:ln w="34925">
              <a:solidFill>
                <a:srgbClr val="F4B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en-US" altLang="ko-KR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25" name="모서리가 둥근 직사각형 5">
              <a:extLst>
                <a:ext uri="{FF2B5EF4-FFF2-40B4-BE49-F238E27FC236}">
                  <a16:creationId xmlns:a16="http://schemas.microsoft.com/office/drawing/2014/main" id="{E9A7556D-4EEA-4451-A80C-C406D5B6F0E9}"/>
                </a:ext>
              </a:extLst>
            </p:cNvPr>
            <p:cNvSpPr/>
            <p:nvPr/>
          </p:nvSpPr>
          <p:spPr>
            <a:xfrm>
              <a:off x="812966" y="2090764"/>
              <a:ext cx="7372393" cy="278309"/>
            </a:xfrm>
            <a:prstGeom prst="roundRect">
              <a:avLst/>
            </a:prstGeom>
            <a:solidFill>
              <a:srgbClr val="F4B7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고도 경제 성장 이후 </a:t>
              </a:r>
              <a:r>
                <a:rPr lang="en-US" altLang="ko-KR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– </a:t>
              </a:r>
              <a:r>
                <a:rPr lang="ko-KR" alt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농가 수  </a:t>
              </a:r>
              <a:r>
                <a:rPr lang="en-US" altLang="ko-KR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·  </a:t>
              </a:r>
              <a:r>
                <a:rPr lang="ko-KR" alt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농가 인구</a:t>
              </a:r>
              <a:r>
                <a:rPr lang="ko-KR" alt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↓</a:t>
              </a:r>
              <a:r>
                <a:rPr lang="ko-KR" alt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2615BD9-0770-4C5A-82F6-1A083166A7AD}"/>
              </a:ext>
            </a:extLst>
          </p:cNvPr>
          <p:cNvSpPr txBox="1"/>
          <p:nvPr/>
        </p:nvSpPr>
        <p:spPr>
          <a:xfrm>
            <a:off x="776423" y="3954895"/>
            <a:ext cx="7535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농가 수 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:   </a:t>
            </a: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1990</a:t>
            </a:r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년</a:t>
            </a:r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383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만 호  </a:t>
            </a:r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⤳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2015</a:t>
            </a:r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년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215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만 호  </a:t>
            </a:r>
            <a:r>
              <a:rPr lang="en-US" altLang="ko-KR" sz="24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(44% </a:t>
            </a:r>
            <a:r>
              <a:rPr lang="ko-KR" altLang="en-US" sz="24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감소</a:t>
            </a:r>
            <a:r>
              <a:rPr lang="en-US" altLang="ko-KR" sz="24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)</a:t>
            </a:r>
            <a:r>
              <a:rPr lang="ko-KR" altLang="en-US" sz="24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endParaRPr lang="en-US" altLang="ko-KR" sz="2000" dirty="0">
              <a:solidFill>
                <a:srgbClr val="F4B7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60061E0F-3966-4896-A5D6-B74A80A7D1D4}"/>
              </a:ext>
            </a:extLst>
          </p:cNvPr>
          <p:cNvGrpSpPr/>
          <p:nvPr/>
        </p:nvGrpSpPr>
        <p:grpSpPr>
          <a:xfrm>
            <a:off x="-288540" y="-92817"/>
            <a:ext cx="6662203" cy="795183"/>
            <a:chOff x="1511660" y="627775"/>
            <a:chExt cx="4135635" cy="795183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7A81AD03-AA20-4CEA-9C57-73A8C3A2B590}"/>
                </a:ext>
              </a:extLst>
            </p:cNvPr>
            <p:cNvGrpSpPr/>
            <p:nvPr/>
          </p:nvGrpSpPr>
          <p:grpSpPr>
            <a:xfrm>
              <a:off x="1511660" y="764704"/>
              <a:ext cx="4068452" cy="507831"/>
              <a:chOff x="-990618" y="3618387"/>
              <a:chExt cx="4068452" cy="507831"/>
            </a:xfrm>
          </p:grpSpPr>
          <p:sp>
            <p:nvSpPr>
              <p:cNvPr id="21" name="평행 사변형 20">
                <a:extLst>
                  <a:ext uri="{FF2B5EF4-FFF2-40B4-BE49-F238E27FC236}">
                    <a16:creationId xmlns:a16="http://schemas.microsoft.com/office/drawing/2014/main" id="{668C4B24-8A1A-4FC9-A17E-CD05647B3106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4068452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8A08617-E05A-4513-8672-331CBE5A2DB1}"/>
                  </a:ext>
                </a:extLst>
              </p:cNvPr>
              <p:cNvSpPr txBox="1"/>
              <p:nvPr/>
            </p:nvSpPr>
            <p:spPr>
              <a:xfrm>
                <a:off x="-672789" y="3618387"/>
                <a:ext cx="285508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2. </a:t>
                </a:r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일본의 농업 현황   </a:t>
                </a:r>
                <a:r>
                  <a:rPr lang="en-US" altLang="ko-KR" sz="24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3)</a:t>
                </a:r>
                <a:r>
                  <a:rPr lang="ko-KR" altLang="en-US" sz="24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농가 인구</a:t>
                </a:r>
                <a:endParaRPr lang="ko-KR" altLang="en-US" sz="27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CCA23FE1-7CA2-4F5B-B4EB-44D3E8754462}"/>
                </a:ext>
              </a:extLst>
            </p:cNvPr>
            <p:cNvCxnSpPr/>
            <p:nvPr/>
          </p:nvCxnSpPr>
          <p:spPr>
            <a:xfrm flipH="1">
              <a:off x="5431271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AA2AC332-D42C-4D90-95E9-C4040785CB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20"/>
          <a:stretch/>
        </p:blipFill>
        <p:spPr>
          <a:xfrm>
            <a:off x="2948600" y="701687"/>
            <a:ext cx="3191334" cy="2276189"/>
          </a:xfrm>
          <a:prstGeom prst="rect">
            <a:avLst/>
          </a:prstGeom>
        </p:spPr>
      </p:pic>
      <p:grpSp>
        <p:nvGrpSpPr>
          <p:cNvPr id="35" name="그룹 34">
            <a:extLst>
              <a:ext uri="{FF2B5EF4-FFF2-40B4-BE49-F238E27FC236}">
                <a16:creationId xmlns:a16="http://schemas.microsoft.com/office/drawing/2014/main" id="{5F411A6E-59A3-4E05-BE74-E5BAE77DBE9F}"/>
              </a:ext>
            </a:extLst>
          </p:cNvPr>
          <p:cNvGrpSpPr/>
          <p:nvPr/>
        </p:nvGrpSpPr>
        <p:grpSpPr>
          <a:xfrm>
            <a:off x="1006336" y="4719413"/>
            <a:ext cx="7445570" cy="1738185"/>
            <a:chOff x="5015531" y="4478888"/>
            <a:chExt cx="5750722" cy="1584472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AC0975ED-B8B7-4B4A-A6FA-E3B61B103C0C}"/>
                </a:ext>
              </a:extLst>
            </p:cNvPr>
            <p:cNvSpPr/>
            <p:nvPr/>
          </p:nvSpPr>
          <p:spPr>
            <a:xfrm>
              <a:off x="5404247" y="4509119"/>
              <a:ext cx="5362006" cy="1554241"/>
            </a:xfrm>
            <a:prstGeom prst="rect">
              <a:avLst/>
            </a:prstGeom>
            <a:solidFill>
              <a:srgbClr val="293A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CE902AAE-0218-44A4-AF80-F28025D67654}"/>
                </a:ext>
              </a:extLst>
            </p:cNvPr>
            <p:cNvGrpSpPr/>
            <p:nvPr/>
          </p:nvGrpSpPr>
          <p:grpSpPr>
            <a:xfrm rot="10800000">
              <a:off x="5015531" y="4478888"/>
              <a:ext cx="383536" cy="558161"/>
              <a:chOff x="5788955" y="396811"/>
              <a:chExt cx="383536" cy="558161"/>
            </a:xfrm>
          </p:grpSpPr>
          <p:cxnSp>
            <p:nvCxnSpPr>
              <p:cNvPr id="38" name="직선 연결선 37">
                <a:extLst>
                  <a:ext uri="{FF2B5EF4-FFF2-40B4-BE49-F238E27FC236}">
                    <a16:creationId xmlns:a16="http://schemas.microsoft.com/office/drawing/2014/main" id="{11AB2E2E-E1F0-450E-BC85-6E5CEE5495B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5788955" y="409181"/>
                <a:ext cx="316134" cy="0"/>
              </a:xfrm>
              <a:prstGeom prst="line">
                <a:avLst/>
              </a:prstGeom>
              <a:ln>
                <a:solidFill>
                  <a:srgbClr val="F4B7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타원 38">
                <a:extLst>
                  <a:ext uri="{FF2B5EF4-FFF2-40B4-BE49-F238E27FC236}">
                    <a16:creationId xmlns:a16="http://schemas.microsoft.com/office/drawing/2014/main" id="{96789589-A1AB-43F1-9F6F-4EC2F950F84B}"/>
                  </a:ext>
                </a:extLst>
              </p:cNvPr>
              <p:cNvSpPr/>
              <p:nvPr/>
            </p:nvSpPr>
            <p:spPr>
              <a:xfrm>
                <a:off x="5994480" y="755460"/>
                <a:ext cx="178011" cy="199512"/>
              </a:xfrm>
              <a:prstGeom prst="ellipse">
                <a:avLst/>
              </a:prstGeom>
              <a:solidFill>
                <a:srgbClr val="F4B7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40" name="직선 연결선 39">
                <a:extLst>
                  <a:ext uri="{FF2B5EF4-FFF2-40B4-BE49-F238E27FC236}">
                    <a16:creationId xmlns:a16="http://schemas.microsoft.com/office/drawing/2014/main" id="{10028C96-5AC2-43EE-B447-346D634D239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6105088" y="396811"/>
                <a:ext cx="1" cy="408414"/>
              </a:xfrm>
              <a:prstGeom prst="line">
                <a:avLst/>
              </a:prstGeom>
              <a:ln>
                <a:solidFill>
                  <a:srgbClr val="F4B7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4391F30-6CB9-4DBE-A6AB-7591B768191E}"/>
              </a:ext>
            </a:extLst>
          </p:cNvPr>
          <p:cNvSpPr txBox="1"/>
          <p:nvPr/>
        </p:nvSpPr>
        <p:spPr>
          <a:xfrm>
            <a:off x="1943708" y="5572957"/>
            <a:ext cx="3406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solidFill>
                  <a:srgbClr val="F4B728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⇨</a:t>
            </a:r>
            <a:r>
              <a:rPr lang="ko-KR" altLang="en-US" sz="3200" b="1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3200" b="1" dirty="0" err="1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탈농의</a:t>
            </a:r>
            <a:r>
              <a:rPr lang="ko-KR" altLang="en-US" sz="3200" b="1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주된 원인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69FEC7-8ACD-4785-8D79-707BE6926522}"/>
              </a:ext>
            </a:extLst>
          </p:cNvPr>
          <p:cNvSpPr txBox="1"/>
          <p:nvPr/>
        </p:nvSpPr>
        <p:spPr>
          <a:xfrm>
            <a:off x="1511152" y="4835140"/>
            <a:ext cx="69407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err="1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영농후계자의</a:t>
            </a:r>
            <a:r>
              <a:rPr lang="ko-KR" altLang="en-US" sz="22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부재</a:t>
            </a:r>
            <a:r>
              <a:rPr lang="en-US" altLang="ko-K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  </a:t>
            </a:r>
            <a:r>
              <a:rPr lang="ko-KR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고령화</a:t>
            </a:r>
            <a:r>
              <a:rPr lang="en-US" altLang="ko-K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· </a:t>
            </a:r>
            <a:r>
              <a:rPr lang="ko-KR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산업화</a:t>
            </a:r>
            <a:r>
              <a:rPr lang="en-US" altLang="ko-K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  </a:t>
            </a:r>
            <a:r>
              <a:rPr lang="ko-KR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농산물 가격 하락</a:t>
            </a:r>
          </a:p>
        </p:txBody>
      </p:sp>
    </p:spTree>
    <p:extLst>
      <p:ext uri="{BB962C8B-B14F-4D97-AF65-F5344CB8AC3E}">
        <p14:creationId xmlns:p14="http://schemas.microsoft.com/office/powerpoint/2010/main" val="4034563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828DD0D-0FE2-4AD4-B31A-3CFB17709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93648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0" y="-15044"/>
            <a:ext cx="9144000" cy="7208692"/>
          </a:xfrm>
          <a:prstGeom prst="rect">
            <a:avLst/>
          </a:prstGeom>
          <a:solidFill>
            <a:srgbClr val="293A4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77FFC27-8135-43EC-9D37-FED99BC03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7764" y="-306733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D586FFA3-F9BB-47B5-8680-BC07AF03FA20}"/>
              </a:ext>
            </a:extLst>
          </p:cNvPr>
          <p:cNvGrpSpPr/>
          <p:nvPr/>
        </p:nvGrpSpPr>
        <p:grpSpPr>
          <a:xfrm>
            <a:off x="287524" y="3032956"/>
            <a:ext cx="8571896" cy="3937106"/>
            <a:chOff x="428596" y="2090764"/>
            <a:chExt cx="8143932" cy="1741758"/>
          </a:xfrm>
        </p:grpSpPr>
        <p:sp>
          <p:nvSpPr>
            <p:cNvPr id="23" name="모서리가 둥근 직사각형 4">
              <a:extLst>
                <a:ext uri="{FF2B5EF4-FFF2-40B4-BE49-F238E27FC236}">
                  <a16:creationId xmlns:a16="http://schemas.microsoft.com/office/drawing/2014/main" id="{3A316340-314C-4DE2-9CE6-194FD6285E84}"/>
                </a:ext>
              </a:extLst>
            </p:cNvPr>
            <p:cNvSpPr/>
            <p:nvPr/>
          </p:nvSpPr>
          <p:spPr>
            <a:xfrm>
              <a:off x="428596" y="2229919"/>
              <a:ext cx="8143932" cy="1602603"/>
            </a:xfrm>
            <a:prstGeom prst="roundRect">
              <a:avLst/>
            </a:prstGeom>
            <a:noFill/>
            <a:ln w="34925">
              <a:solidFill>
                <a:srgbClr val="F4B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en-US" altLang="ko-KR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25" name="모서리가 둥근 직사각형 5">
              <a:extLst>
                <a:ext uri="{FF2B5EF4-FFF2-40B4-BE49-F238E27FC236}">
                  <a16:creationId xmlns:a16="http://schemas.microsoft.com/office/drawing/2014/main" id="{E9A7556D-4EEA-4451-A80C-C406D5B6F0E9}"/>
                </a:ext>
              </a:extLst>
            </p:cNvPr>
            <p:cNvSpPr/>
            <p:nvPr/>
          </p:nvSpPr>
          <p:spPr>
            <a:xfrm>
              <a:off x="812966" y="2090764"/>
              <a:ext cx="7372393" cy="278309"/>
            </a:xfrm>
            <a:prstGeom prst="roundRect">
              <a:avLst/>
            </a:prstGeom>
            <a:solidFill>
              <a:srgbClr val="F4B7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고도 경제 성장 이후 </a:t>
              </a:r>
              <a:r>
                <a:rPr lang="en-US" altLang="ko-KR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– </a:t>
              </a:r>
              <a:r>
                <a:rPr lang="ko-KR" alt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농가 수  </a:t>
              </a:r>
              <a:r>
                <a:rPr lang="en-US" altLang="ko-KR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·  </a:t>
              </a:r>
              <a:r>
                <a:rPr lang="ko-KR" alt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농가 인구</a:t>
              </a:r>
              <a:r>
                <a:rPr lang="ko-KR" alt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↓</a:t>
              </a:r>
              <a:r>
                <a:rPr lang="ko-KR" alt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2615BD9-0770-4C5A-82F6-1A083166A7AD}"/>
              </a:ext>
            </a:extLst>
          </p:cNvPr>
          <p:cNvSpPr txBox="1"/>
          <p:nvPr/>
        </p:nvSpPr>
        <p:spPr>
          <a:xfrm>
            <a:off x="776423" y="3954895"/>
            <a:ext cx="7535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농가 수 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:   </a:t>
            </a: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1990</a:t>
            </a:r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년</a:t>
            </a:r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383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만 호  </a:t>
            </a:r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⤳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2015</a:t>
            </a:r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년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215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만 호  </a:t>
            </a:r>
            <a:r>
              <a:rPr lang="en-US" altLang="ko-KR" sz="24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(44% </a:t>
            </a:r>
            <a:r>
              <a:rPr lang="ko-KR" altLang="en-US" sz="24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감소</a:t>
            </a:r>
            <a:r>
              <a:rPr lang="en-US" altLang="ko-KR" sz="24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)</a:t>
            </a:r>
            <a:r>
              <a:rPr lang="ko-KR" altLang="en-US" sz="24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endParaRPr lang="en-US" altLang="ko-KR" sz="2000" dirty="0">
              <a:solidFill>
                <a:srgbClr val="F4B7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60061E0F-3966-4896-A5D6-B74A80A7D1D4}"/>
              </a:ext>
            </a:extLst>
          </p:cNvPr>
          <p:cNvGrpSpPr/>
          <p:nvPr/>
        </p:nvGrpSpPr>
        <p:grpSpPr>
          <a:xfrm>
            <a:off x="-288540" y="-92817"/>
            <a:ext cx="6662203" cy="795183"/>
            <a:chOff x="1511660" y="627775"/>
            <a:chExt cx="4135635" cy="795183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7A81AD03-AA20-4CEA-9C57-73A8C3A2B590}"/>
                </a:ext>
              </a:extLst>
            </p:cNvPr>
            <p:cNvGrpSpPr/>
            <p:nvPr/>
          </p:nvGrpSpPr>
          <p:grpSpPr>
            <a:xfrm>
              <a:off x="1511660" y="764704"/>
              <a:ext cx="4068452" cy="507831"/>
              <a:chOff x="-990618" y="3618387"/>
              <a:chExt cx="4068452" cy="507831"/>
            </a:xfrm>
          </p:grpSpPr>
          <p:sp>
            <p:nvSpPr>
              <p:cNvPr id="21" name="평행 사변형 20">
                <a:extLst>
                  <a:ext uri="{FF2B5EF4-FFF2-40B4-BE49-F238E27FC236}">
                    <a16:creationId xmlns:a16="http://schemas.microsoft.com/office/drawing/2014/main" id="{668C4B24-8A1A-4FC9-A17E-CD05647B3106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4068452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8A08617-E05A-4513-8672-331CBE5A2DB1}"/>
                  </a:ext>
                </a:extLst>
              </p:cNvPr>
              <p:cNvSpPr txBox="1"/>
              <p:nvPr/>
            </p:nvSpPr>
            <p:spPr>
              <a:xfrm>
                <a:off x="-672789" y="3618387"/>
                <a:ext cx="285508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2. </a:t>
                </a:r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일본의 농업 현황   </a:t>
                </a:r>
                <a:r>
                  <a:rPr lang="en-US" altLang="ko-KR" sz="24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3)</a:t>
                </a:r>
                <a:r>
                  <a:rPr lang="ko-KR" altLang="en-US" sz="24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농가 인구</a:t>
                </a:r>
                <a:endParaRPr lang="ko-KR" altLang="en-US" sz="27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CCA23FE1-7CA2-4F5B-B4EB-44D3E8754462}"/>
                </a:ext>
              </a:extLst>
            </p:cNvPr>
            <p:cNvCxnSpPr/>
            <p:nvPr/>
          </p:nvCxnSpPr>
          <p:spPr>
            <a:xfrm flipH="1">
              <a:off x="5431271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AA2AC332-D42C-4D90-95E9-C4040785CB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20"/>
          <a:stretch/>
        </p:blipFill>
        <p:spPr>
          <a:xfrm>
            <a:off x="2948600" y="701687"/>
            <a:ext cx="3191334" cy="2276189"/>
          </a:xfrm>
          <a:prstGeom prst="rect">
            <a:avLst/>
          </a:prstGeom>
        </p:spPr>
      </p:pic>
      <p:grpSp>
        <p:nvGrpSpPr>
          <p:cNvPr id="35" name="그룹 34">
            <a:extLst>
              <a:ext uri="{FF2B5EF4-FFF2-40B4-BE49-F238E27FC236}">
                <a16:creationId xmlns:a16="http://schemas.microsoft.com/office/drawing/2014/main" id="{5F411A6E-59A3-4E05-BE74-E5BAE77DBE9F}"/>
              </a:ext>
            </a:extLst>
          </p:cNvPr>
          <p:cNvGrpSpPr/>
          <p:nvPr/>
        </p:nvGrpSpPr>
        <p:grpSpPr>
          <a:xfrm>
            <a:off x="1006336" y="4719414"/>
            <a:ext cx="7445570" cy="2138587"/>
            <a:chOff x="5015531" y="4478888"/>
            <a:chExt cx="5750722" cy="1949465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AC0975ED-B8B7-4B4A-A6FA-E3B61B103C0C}"/>
                </a:ext>
              </a:extLst>
            </p:cNvPr>
            <p:cNvSpPr/>
            <p:nvPr/>
          </p:nvSpPr>
          <p:spPr>
            <a:xfrm>
              <a:off x="5404247" y="4509119"/>
              <a:ext cx="5362006" cy="1919234"/>
            </a:xfrm>
            <a:prstGeom prst="rect">
              <a:avLst/>
            </a:prstGeom>
            <a:solidFill>
              <a:srgbClr val="293A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CE902AAE-0218-44A4-AF80-F28025D67654}"/>
                </a:ext>
              </a:extLst>
            </p:cNvPr>
            <p:cNvGrpSpPr/>
            <p:nvPr/>
          </p:nvGrpSpPr>
          <p:grpSpPr>
            <a:xfrm rot="10800000">
              <a:off x="5015531" y="4478888"/>
              <a:ext cx="383536" cy="558161"/>
              <a:chOff x="5788955" y="396811"/>
              <a:chExt cx="383536" cy="558161"/>
            </a:xfrm>
          </p:grpSpPr>
          <p:cxnSp>
            <p:nvCxnSpPr>
              <p:cNvPr id="38" name="직선 연결선 37">
                <a:extLst>
                  <a:ext uri="{FF2B5EF4-FFF2-40B4-BE49-F238E27FC236}">
                    <a16:creationId xmlns:a16="http://schemas.microsoft.com/office/drawing/2014/main" id="{11AB2E2E-E1F0-450E-BC85-6E5CEE5495B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5788955" y="409181"/>
                <a:ext cx="316134" cy="0"/>
              </a:xfrm>
              <a:prstGeom prst="line">
                <a:avLst/>
              </a:prstGeom>
              <a:ln>
                <a:solidFill>
                  <a:srgbClr val="F4B7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타원 38">
                <a:extLst>
                  <a:ext uri="{FF2B5EF4-FFF2-40B4-BE49-F238E27FC236}">
                    <a16:creationId xmlns:a16="http://schemas.microsoft.com/office/drawing/2014/main" id="{96789589-A1AB-43F1-9F6F-4EC2F950F84B}"/>
                  </a:ext>
                </a:extLst>
              </p:cNvPr>
              <p:cNvSpPr/>
              <p:nvPr/>
            </p:nvSpPr>
            <p:spPr>
              <a:xfrm>
                <a:off x="5994480" y="755460"/>
                <a:ext cx="178011" cy="199512"/>
              </a:xfrm>
              <a:prstGeom prst="ellipse">
                <a:avLst/>
              </a:prstGeom>
              <a:solidFill>
                <a:srgbClr val="F4B7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40" name="직선 연결선 39">
                <a:extLst>
                  <a:ext uri="{FF2B5EF4-FFF2-40B4-BE49-F238E27FC236}">
                    <a16:creationId xmlns:a16="http://schemas.microsoft.com/office/drawing/2014/main" id="{10028C96-5AC2-43EE-B447-346D634D239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6105088" y="396811"/>
                <a:ext cx="1" cy="408414"/>
              </a:xfrm>
              <a:prstGeom prst="line">
                <a:avLst/>
              </a:prstGeom>
              <a:ln>
                <a:solidFill>
                  <a:srgbClr val="F4B7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4391F30-6CB9-4DBE-A6AB-7591B768191E}"/>
              </a:ext>
            </a:extLst>
          </p:cNvPr>
          <p:cNvSpPr txBox="1"/>
          <p:nvPr/>
        </p:nvSpPr>
        <p:spPr>
          <a:xfrm>
            <a:off x="1456902" y="5626858"/>
            <a:ext cx="6798656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solidFill>
                  <a:srgbClr val="F4B728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⇨</a:t>
            </a:r>
            <a:r>
              <a:rPr lang="ko-KR" altLang="en-US" sz="2900" b="1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농가 인구의 고령화  </a:t>
            </a:r>
            <a:r>
              <a:rPr lang="en-US" altLang="ko-KR" sz="2900" b="1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&gt;  </a:t>
            </a:r>
            <a:r>
              <a:rPr lang="ko-KR" altLang="en-US" sz="2900" b="1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전체 인구의 고령화</a:t>
            </a:r>
            <a:endParaRPr lang="en-US" altLang="ko-KR" sz="2900" b="1" dirty="0">
              <a:solidFill>
                <a:srgbClr val="F4B7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en-US" altLang="ko-KR" sz="1500" b="1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                    (39.7%)                                                       (26.9%)</a:t>
            </a:r>
            <a:endParaRPr lang="ko-KR" altLang="en-US" sz="1500" b="1" dirty="0">
              <a:solidFill>
                <a:srgbClr val="F4B7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A4E9D9-04FE-4FF2-A082-73940FB5F3CF}"/>
              </a:ext>
            </a:extLst>
          </p:cNvPr>
          <p:cNvSpPr txBox="1"/>
          <p:nvPr/>
        </p:nvSpPr>
        <p:spPr>
          <a:xfrm>
            <a:off x="1511152" y="4835140"/>
            <a:ext cx="69407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영농후계자의</a:t>
            </a:r>
            <a:r>
              <a:rPr lang="ko-KR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부재</a:t>
            </a:r>
            <a:r>
              <a:rPr lang="en-US" altLang="ko-K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  </a:t>
            </a:r>
            <a:r>
              <a:rPr lang="ko-KR" altLang="en-US" sz="22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고령화</a:t>
            </a:r>
            <a:r>
              <a:rPr lang="en-US" altLang="ko-K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· </a:t>
            </a:r>
            <a:r>
              <a:rPr lang="ko-KR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산업화</a:t>
            </a:r>
            <a:r>
              <a:rPr lang="en-US" altLang="ko-K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  </a:t>
            </a:r>
            <a:r>
              <a:rPr lang="ko-KR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농산물 가격 하락</a:t>
            </a:r>
          </a:p>
        </p:txBody>
      </p:sp>
    </p:spTree>
    <p:extLst>
      <p:ext uri="{BB962C8B-B14F-4D97-AF65-F5344CB8AC3E}">
        <p14:creationId xmlns:p14="http://schemas.microsoft.com/office/powerpoint/2010/main" val="3069059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828DD0D-0FE2-4AD4-B31A-3CFB17709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93648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0" y="-15044"/>
            <a:ext cx="9144000" cy="7208692"/>
          </a:xfrm>
          <a:prstGeom prst="rect">
            <a:avLst/>
          </a:prstGeom>
          <a:solidFill>
            <a:srgbClr val="293A4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77FFC27-8135-43EC-9D37-FED99BC03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7764" y="-306733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D586FFA3-F9BB-47B5-8680-BC07AF03FA20}"/>
              </a:ext>
            </a:extLst>
          </p:cNvPr>
          <p:cNvGrpSpPr/>
          <p:nvPr/>
        </p:nvGrpSpPr>
        <p:grpSpPr>
          <a:xfrm>
            <a:off x="287524" y="3032956"/>
            <a:ext cx="8571896" cy="3937106"/>
            <a:chOff x="428596" y="2090764"/>
            <a:chExt cx="8143932" cy="1741758"/>
          </a:xfrm>
        </p:grpSpPr>
        <p:sp>
          <p:nvSpPr>
            <p:cNvPr id="23" name="모서리가 둥근 직사각형 4">
              <a:extLst>
                <a:ext uri="{FF2B5EF4-FFF2-40B4-BE49-F238E27FC236}">
                  <a16:creationId xmlns:a16="http://schemas.microsoft.com/office/drawing/2014/main" id="{3A316340-314C-4DE2-9CE6-194FD6285E84}"/>
                </a:ext>
              </a:extLst>
            </p:cNvPr>
            <p:cNvSpPr/>
            <p:nvPr/>
          </p:nvSpPr>
          <p:spPr>
            <a:xfrm>
              <a:off x="428596" y="2229919"/>
              <a:ext cx="8143932" cy="1602603"/>
            </a:xfrm>
            <a:prstGeom prst="roundRect">
              <a:avLst/>
            </a:prstGeom>
            <a:noFill/>
            <a:ln w="34925">
              <a:solidFill>
                <a:srgbClr val="F4B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en-US" altLang="ko-KR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25" name="모서리가 둥근 직사각형 5">
              <a:extLst>
                <a:ext uri="{FF2B5EF4-FFF2-40B4-BE49-F238E27FC236}">
                  <a16:creationId xmlns:a16="http://schemas.microsoft.com/office/drawing/2014/main" id="{E9A7556D-4EEA-4451-A80C-C406D5B6F0E9}"/>
                </a:ext>
              </a:extLst>
            </p:cNvPr>
            <p:cNvSpPr/>
            <p:nvPr/>
          </p:nvSpPr>
          <p:spPr>
            <a:xfrm>
              <a:off x="812966" y="2090764"/>
              <a:ext cx="7372393" cy="278309"/>
            </a:xfrm>
            <a:prstGeom prst="roundRect">
              <a:avLst/>
            </a:prstGeom>
            <a:solidFill>
              <a:srgbClr val="F4B7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고도 경제 성장 이후 </a:t>
              </a:r>
              <a:r>
                <a:rPr lang="en-US" altLang="ko-KR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– </a:t>
              </a:r>
              <a:r>
                <a:rPr lang="ko-KR" alt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농가 수  </a:t>
              </a:r>
              <a:r>
                <a:rPr lang="en-US" altLang="ko-KR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·  </a:t>
              </a:r>
              <a:r>
                <a:rPr lang="ko-KR" alt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농가 인구</a:t>
              </a:r>
              <a:r>
                <a:rPr lang="ko-KR" alt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↓</a:t>
              </a:r>
              <a:r>
                <a:rPr lang="ko-KR" alt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2615BD9-0770-4C5A-82F6-1A083166A7AD}"/>
              </a:ext>
            </a:extLst>
          </p:cNvPr>
          <p:cNvSpPr txBox="1"/>
          <p:nvPr/>
        </p:nvSpPr>
        <p:spPr>
          <a:xfrm>
            <a:off x="776423" y="3954895"/>
            <a:ext cx="7535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농가 수 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:   </a:t>
            </a: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1990</a:t>
            </a:r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년</a:t>
            </a:r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383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만 호  </a:t>
            </a:r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⤳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2015</a:t>
            </a:r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년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215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만 호  </a:t>
            </a:r>
            <a:r>
              <a:rPr lang="en-US" altLang="ko-KR" sz="24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(44% </a:t>
            </a:r>
            <a:r>
              <a:rPr lang="ko-KR" altLang="en-US" sz="24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감소</a:t>
            </a:r>
            <a:r>
              <a:rPr lang="en-US" altLang="ko-KR" sz="24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)</a:t>
            </a:r>
            <a:r>
              <a:rPr lang="ko-KR" altLang="en-US" sz="24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endParaRPr lang="en-US" altLang="ko-KR" sz="2000" dirty="0">
              <a:solidFill>
                <a:srgbClr val="F4B7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60061E0F-3966-4896-A5D6-B74A80A7D1D4}"/>
              </a:ext>
            </a:extLst>
          </p:cNvPr>
          <p:cNvGrpSpPr/>
          <p:nvPr/>
        </p:nvGrpSpPr>
        <p:grpSpPr>
          <a:xfrm>
            <a:off x="-288540" y="-92817"/>
            <a:ext cx="6662203" cy="795183"/>
            <a:chOff x="1511660" y="627775"/>
            <a:chExt cx="4135635" cy="795183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7A81AD03-AA20-4CEA-9C57-73A8C3A2B590}"/>
                </a:ext>
              </a:extLst>
            </p:cNvPr>
            <p:cNvGrpSpPr/>
            <p:nvPr/>
          </p:nvGrpSpPr>
          <p:grpSpPr>
            <a:xfrm>
              <a:off x="1511660" y="764704"/>
              <a:ext cx="4068452" cy="507831"/>
              <a:chOff x="-990618" y="3618387"/>
              <a:chExt cx="4068452" cy="507831"/>
            </a:xfrm>
          </p:grpSpPr>
          <p:sp>
            <p:nvSpPr>
              <p:cNvPr id="21" name="평행 사변형 20">
                <a:extLst>
                  <a:ext uri="{FF2B5EF4-FFF2-40B4-BE49-F238E27FC236}">
                    <a16:creationId xmlns:a16="http://schemas.microsoft.com/office/drawing/2014/main" id="{668C4B24-8A1A-4FC9-A17E-CD05647B3106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4068452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8A08617-E05A-4513-8672-331CBE5A2DB1}"/>
                  </a:ext>
                </a:extLst>
              </p:cNvPr>
              <p:cNvSpPr txBox="1"/>
              <p:nvPr/>
            </p:nvSpPr>
            <p:spPr>
              <a:xfrm>
                <a:off x="-672789" y="3618387"/>
                <a:ext cx="285508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2. </a:t>
                </a:r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일본의 농업 현황   </a:t>
                </a:r>
                <a:r>
                  <a:rPr lang="en-US" altLang="ko-KR" sz="24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3)</a:t>
                </a:r>
                <a:r>
                  <a:rPr lang="ko-KR" altLang="en-US" sz="24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농가 인구</a:t>
                </a:r>
                <a:endParaRPr lang="ko-KR" altLang="en-US" sz="27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CCA23FE1-7CA2-4F5B-B4EB-44D3E8754462}"/>
                </a:ext>
              </a:extLst>
            </p:cNvPr>
            <p:cNvCxnSpPr/>
            <p:nvPr/>
          </p:nvCxnSpPr>
          <p:spPr>
            <a:xfrm flipH="1">
              <a:off x="5431271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AA2AC332-D42C-4D90-95E9-C4040785CB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20"/>
          <a:stretch/>
        </p:blipFill>
        <p:spPr>
          <a:xfrm>
            <a:off x="2948600" y="701687"/>
            <a:ext cx="3191334" cy="2276189"/>
          </a:xfrm>
          <a:prstGeom prst="rect">
            <a:avLst/>
          </a:prstGeom>
        </p:spPr>
      </p:pic>
      <p:grpSp>
        <p:nvGrpSpPr>
          <p:cNvPr id="35" name="그룹 34">
            <a:extLst>
              <a:ext uri="{FF2B5EF4-FFF2-40B4-BE49-F238E27FC236}">
                <a16:creationId xmlns:a16="http://schemas.microsoft.com/office/drawing/2014/main" id="{5F411A6E-59A3-4E05-BE74-E5BAE77DBE9F}"/>
              </a:ext>
            </a:extLst>
          </p:cNvPr>
          <p:cNvGrpSpPr/>
          <p:nvPr/>
        </p:nvGrpSpPr>
        <p:grpSpPr>
          <a:xfrm>
            <a:off x="1006336" y="4719414"/>
            <a:ext cx="7445570" cy="2138587"/>
            <a:chOff x="5015531" y="4478888"/>
            <a:chExt cx="5750722" cy="1949465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AC0975ED-B8B7-4B4A-A6FA-E3B61B103C0C}"/>
                </a:ext>
              </a:extLst>
            </p:cNvPr>
            <p:cNvSpPr/>
            <p:nvPr/>
          </p:nvSpPr>
          <p:spPr>
            <a:xfrm>
              <a:off x="5404247" y="4509119"/>
              <a:ext cx="5362006" cy="1919234"/>
            </a:xfrm>
            <a:prstGeom prst="rect">
              <a:avLst/>
            </a:prstGeom>
            <a:solidFill>
              <a:srgbClr val="293A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CE902AAE-0218-44A4-AF80-F28025D67654}"/>
                </a:ext>
              </a:extLst>
            </p:cNvPr>
            <p:cNvGrpSpPr/>
            <p:nvPr/>
          </p:nvGrpSpPr>
          <p:grpSpPr>
            <a:xfrm rot="10800000">
              <a:off x="5015531" y="4478888"/>
              <a:ext cx="383536" cy="558161"/>
              <a:chOff x="5788955" y="396811"/>
              <a:chExt cx="383536" cy="558161"/>
            </a:xfrm>
          </p:grpSpPr>
          <p:cxnSp>
            <p:nvCxnSpPr>
              <p:cNvPr id="38" name="직선 연결선 37">
                <a:extLst>
                  <a:ext uri="{FF2B5EF4-FFF2-40B4-BE49-F238E27FC236}">
                    <a16:creationId xmlns:a16="http://schemas.microsoft.com/office/drawing/2014/main" id="{11AB2E2E-E1F0-450E-BC85-6E5CEE5495B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5788955" y="409181"/>
                <a:ext cx="316134" cy="0"/>
              </a:xfrm>
              <a:prstGeom prst="line">
                <a:avLst/>
              </a:prstGeom>
              <a:ln>
                <a:solidFill>
                  <a:srgbClr val="F4B7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타원 38">
                <a:extLst>
                  <a:ext uri="{FF2B5EF4-FFF2-40B4-BE49-F238E27FC236}">
                    <a16:creationId xmlns:a16="http://schemas.microsoft.com/office/drawing/2014/main" id="{96789589-A1AB-43F1-9F6F-4EC2F950F84B}"/>
                  </a:ext>
                </a:extLst>
              </p:cNvPr>
              <p:cNvSpPr/>
              <p:nvPr/>
            </p:nvSpPr>
            <p:spPr>
              <a:xfrm>
                <a:off x="5994480" y="755460"/>
                <a:ext cx="178011" cy="199512"/>
              </a:xfrm>
              <a:prstGeom prst="ellipse">
                <a:avLst/>
              </a:prstGeom>
              <a:solidFill>
                <a:srgbClr val="F4B7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40" name="직선 연결선 39">
                <a:extLst>
                  <a:ext uri="{FF2B5EF4-FFF2-40B4-BE49-F238E27FC236}">
                    <a16:creationId xmlns:a16="http://schemas.microsoft.com/office/drawing/2014/main" id="{10028C96-5AC2-43EE-B447-346D634D239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6105088" y="396811"/>
                <a:ext cx="1" cy="408414"/>
              </a:xfrm>
              <a:prstGeom prst="line">
                <a:avLst/>
              </a:prstGeom>
              <a:ln>
                <a:solidFill>
                  <a:srgbClr val="F4B7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4391F30-6CB9-4DBE-A6AB-7591B768191E}"/>
              </a:ext>
            </a:extLst>
          </p:cNvPr>
          <p:cNvSpPr txBox="1"/>
          <p:nvPr/>
        </p:nvSpPr>
        <p:spPr>
          <a:xfrm>
            <a:off x="1456902" y="5626858"/>
            <a:ext cx="6518131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solidFill>
                  <a:srgbClr val="F4B728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⇨</a:t>
            </a:r>
            <a:r>
              <a:rPr lang="ko-KR" altLang="en-US" sz="2900" b="1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400" b="1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농가 인구 중  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39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세 이하의 비율 </a:t>
            </a:r>
            <a:r>
              <a:rPr lang="en-US" altLang="ko-KR" sz="2400" b="1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31% </a:t>
            </a:r>
            <a:r>
              <a:rPr lang="ko-KR" altLang="en-US" sz="28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⤳ </a:t>
            </a:r>
            <a:r>
              <a:rPr lang="en-US" altLang="ko-KR" sz="24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27%</a:t>
            </a:r>
          </a:p>
          <a:p>
            <a:r>
              <a:rPr lang="en-US" altLang="ko-KR" sz="2400" b="1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                     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65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세 노년층 비율 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en-US" altLang="ko-KR" sz="2400" b="1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34% </a:t>
            </a:r>
            <a:r>
              <a:rPr lang="ko-KR" altLang="en-US" sz="28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⤳</a:t>
            </a:r>
            <a:r>
              <a:rPr lang="ko-KR" altLang="en-US" sz="24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en-US" altLang="ko-KR" sz="24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40%</a:t>
            </a:r>
          </a:p>
          <a:p>
            <a:endParaRPr lang="ko-KR" alt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4B728"/>
              </a:highligh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A4E9D9-04FE-4FF2-A082-73940FB5F3CF}"/>
              </a:ext>
            </a:extLst>
          </p:cNvPr>
          <p:cNvSpPr txBox="1"/>
          <p:nvPr/>
        </p:nvSpPr>
        <p:spPr>
          <a:xfrm>
            <a:off x="1511152" y="4835140"/>
            <a:ext cx="69407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영농후계자의</a:t>
            </a:r>
            <a:r>
              <a:rPr lang="ko-KR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부재</a:t>
            </a:r>
            <a:r>
              <a:rPr lang="en-US" altLang="ko-K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  </a:t>
            </a:r>
            <a:r>
              <a:rPr lang="ko-KR" altLang="en-US" sz="22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고령화</a:t>
            </a:r>
            <a:r>
              <a:rPr lang="en-US" altLang="ko-K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· </a:t>
            </a:r>
            <a:r>
              <a:rPr lang="ko-KR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산업화</a:t>
            </a:r>
            <a:r>
              <a:rPr lang="en-US" altLang="ko-K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  </a:t>
            </a:r>
            <a:r>
              <a:rPr lang="ko-KR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농산물 가격 하락</a:t>
            </a:r>
          </a:p>
        </p:txBody>
      </p:sp>
    </p:spTree>
    <p:extLst>
      <p:ext uri="{BB962C8B-B14F-4D97-AF65-F5344CB8AC3E}">
        <p14:creationId xmlns:p14="http://schemas.microsoft.com/office/powerpoint/2010/main" val="3782011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828DD0D-0FE2-4AD4-B31A-3CFB17709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93648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0" y="-15044"/>
            <a:ext cx="9144000" cy="7208692"/>
          </a:xfrm>
          <a:prstGeom prst="rect">
            <a:avLst/>
          </a:prstGeom>
          <a:solidFill>
            <a:srgbClr val="293A4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77FFC27-8135-43EC-9D37-FED99BC03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7764" y="-306733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D586FFA3-F9BB-47B5-8680-BC07AF03FA20}"/>
              </a:ext>
            </a:extLst>
          </p:cNvPr>
          <p:cNvGrpSpPr/>
          <p:nvPr/>
        </p:nvGrpSpPr>
        <p:grpSpPr>
          <a:xfrm>
            <a:off x="287524" y="3032956"/>
            <a:ext cx="8571896" cy="3937106"/>
            <a:chOff x="428596" y="2090764"/>
            <a:chExt cx="8143932" cy="1741758"/>
          </a:xfrm>
        </p:grpSpPr>
        <p:sp>
          <p:nvSpPr>
            <p:cNvPr id="23" name="모서리가 둥근 직사각형 4">
              <a:extLst>
                <a:ext uri="{FF2B5EF4-FFF2-40B4-BE49-F238E27FC236}">
                  <a16:creationId xmlns:a16="http://schemas.microsoft.com/office/drawing/2014/main" id="{3A316340-314C-4DE2-9CE6-194FD6285E84}"/>
                </a:ext>
              </a:extLst>
            </p:cNvPr>
            <p:cNvSpPr/>
            <p:nvPr/>
          </p:nvSpPr>
          <p:spPr>
            <a:xfrm>
              <a:off x="428596" y="2229919"/>
              <a:ext cx="8143932" cy="1602603"/>
            </a:xfrm>
            <a:prstGeom prst="roundRect">
              <a:avLst/>
            </a:prstGeom>
            <a:noFill/>
            <a:ln w="34925">
              <a:solidFill>
                <a:srgbClr val="F4B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en-US" altLang="ko-KR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25" name="모서리가 둥근 직사각형 5">
              <a:extLst>
                <a:ext uri="{FF2B5EF4-FFF2-40B4-BE49-F238E27FC236}">
                  <a16:creationId xmlns:a16="http://schemas.microsoft.com/office/drawing/2014/main" id="{E9A7556D-4EEA-4451-A80C-C406D5B6F0E9}"/>
                </a:ext>
              </a:extLst>
            </p:cNvPr>
            <p:cNvSpPr/>
            <p:nvPr/>
          </p:nvSpPr>
          <p:spPr>
            <a:xfrm>
              <a:off x="812966" y="2090764"/>
              <a:ext cx="7372393" cy="278309"/>
            </a:xfrm>
            <a:prstGeom prst="roundRect">
              <a:avLst/>
            </a:prstGeom>
            <a:solidFill>
              <a:srgbClr val="F4B7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고도 경제 성장 이후 </a:t>
              </a:r>
              <a:r>
                <a:rPr lang="en-US" altLang="ko-KR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– </a:t>
              </a:r>
              <a:r>
                <a:rPr lang="ko-KR" alt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농가 수  </a:t>
              </a:r>
              <a:r>
                <a:rPr lang="en-US" altLang="ko-KR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·  </a:t>
              </a:r>
              <a:r>
                <a:rPr lang="ko-KR" alt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농가 인구</a:t>
              </a:r>
              <a:r>
                <a:rPr lang="ko-KR" alt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↓</a:t>
              </a:r>
              <a:r>
                <a:rPr lang="ko-KR" alt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2615BD9-0770-4C5A-82F6-1A083166A7AD}"/>
              </a:ext>
            </a:extLst>
          </p:cNvPr>
          <p:cNvSpPr txBox="1"/>
          <p:nvPr/>
        </p:nvSpPr>
        <p:spPr>
          <a:xfrm>
            <a:off x="776423" y="3954895"/>
            <a:ext cx="7535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농가 수 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:   </a:t>
            </a: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1990</a:t>
            </a:r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년</a:t>
            </a:r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383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만 호  </a:t>
            </a:r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⤳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2015</a:t>
            </a:r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년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215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만 호  </a:t>
            </a:r>
            <a:r>
              <a:rPr lang="en-US" altLang="ko-KR" sz="24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(44% </a:t>
            </a:r>
            <a:r>
              <a:rPr lang="ko-KR" altLang="en-US" sz="24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감소</a:t>
            </a:r>
            <a:r>
              <a:rPr lang="en-US" altLang="ko-KR" sz="24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)</a:t>
            </a:r>
            <a:r>
              <a:rPr lang="ko-KR" altLang="en-US" sz="24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endParaRPr lang="en-US" altLang="ko-KR" sz="2000" dirty="0">
              <a:solidFill>
                <a:srgbClr val="F4B7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60061E0F-3966-4896-A5D6-B74A80A7D1D4}"/>
              </a:ext>
            </a:extLst>
          </p:cNvPr>
          <p:cNvGrpSpPr/>
          <p:nvPr/>
        </p:nvGrpSpPr>
        <p:grpSpPr>
          <a:xfrm>
            <a:off x="-288540" y="-92817"/>
            <a:ext cx="6662203" cy="795183"/>
            <a:chOff x="1511660" y="627775"/>
            <a:chExt cx="4135635" cy="795183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7A81AD03-AA20-4CEA-9C57-73A8C3A2B590}"/>
                </a:ext>
              </a:extLst>
            </p:cNvPr>
            <p:cNvGrpSpPr/>
            <p:nvPr/>
          </p:nvGrpSpPr>
          <p:grpSpPr>
            <a:xfrm>
              <a:off x="1511660" y="764704"/>
              <a:ext cx="4068452" cy="507831"/>
              <a:chOff x="-990618" y="3618387"/>
              <a:chExt cx="4068452" cy="507831"/>
            </a:xfrm>
          </p:grpSpPr>
          <p:sp>
            <p:nvSpPr>
              <p:cNvPr id="21" name="평행 사변형 20">
                <a:extLst>
                  <a:ext uri="{FF2B5EF4-FFF2-40B4-BE49-F238E27FC236}">
                    <a16:creationId xmlns:a16="http://schemas.microsoft.com/office/drawing/2014/main" id="{668C4B24-8A1A-4FC9-A17E-CD05647B3106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4068452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8A08617-E05A-4513-8672-331CBE5A2DB1}"/>
                  </a:ext>
                </a:extLst>
              </p:cNvPr>
              <p:cNvSpPr txBox="1"/>
              <p:nvPr/>
            </p:nvSpPr>
            <p:spPr>
              <a:xfrm>
                <a:off x="-672789" y="3618387"/>
                <a:ext cx="285508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2. </a:t>
                </a:r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일본의 농업 현황   </a:t>
                </a:r>
                <a:r>
                  <a:rPr lang="en-US" altLang="ko-KR" sz="24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3)</a:t>
                </a:r>
                <a:r>
                  <a:rPr lang="ko-KR" altLang="en-US" sz="24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농가 인구</a:t>
                </a:r>
                <a:endParaRPr lang="ko-KR" altLang="en-US" sz="27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CCA23FE1-7CA2-4F5B-B4EB-44D3E8754462}"/>
                </a:ext>
              </a:extLst>
            </p:cNvPr>
            <p:cNvCxnSpPr/>
            <p:nvPr/>
          </p:nvCxnSpPr>
          <p:spPr>
            <a:xfrm flipH="1">
              <a:off x="5431271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AA2AC332-D42C-4D90-95E9-C4040785CB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20"/>
          <a:stretch/>
        </p:blipFill>
        <p:spPr>
          <a:xfrm>
            <a:off x="2948600" y="701687"/>
            <a:ext cx="3191334" cy="2276189"/>
          </a:xfrm>
          <a:prstGeom prst="rect">
            <a:avLst/>
          </a:prstGeom>
        </p:spPr>
      </p:pic>
      <p:grpSp>
        <p:nvGrpSpPr>
          <p:cNvPr id="35" name="그룹 34">
            <a:extLst>
              <a:ext uri="{FF2B5EF4-FFF2-40B4-BE49-F238E27FC236}">
                <a16:creationId xmlns:a16="http://schemas.microsoft.com/office/drawing/2014/main" id="{5F411A6E-59A3-4E05-BE74-E5BAE77DBE9F}"/>
              </a:ext>
            </a:extLst>
          </p:cNvPr>
          <p:cNvGrpSpPr/>
          <p:nvPr/>
        </p:nvGrpSpPr>
        <p:grpSpPr>
          <a:xfrm>
            <a:off x="1006336" y="4719414"/>
            <a:ext cx="7445570" cy="2138587"/>
            <a:chOff x="5015531" y="4478888"/>
            <a:chExt cx="5750722" cy="1949465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AC0975ED-B8B7-4B4A-A6FA-E3B61B103C0C}"/>
                </a:ext>
              </a:extLst>
            </p:cNvPr>
            <p:cNvSpPr/>
            <p:nvPr/>
          </p:nvSpPr>
          <p:spPr>
            <a:xfrm>
              <a:off x="5404247" y="4509119"/>
              <a:ext cx="5362006" cy="1919234"/>
            </a:xfrm>
            <a:prstGeom prst="rect">
              <a:avLst/>
            </a:prstGeom>
            <a:solidFill>
              <a:srgbClr val="293A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CE902AAE-0218-44A4-AF80-F28025D67654}"/>
                </a:ext>
              </a:extLst>
            </p:cNvPr>
            <p:cNvGrpSpPr/>
            <p:nvPr/>
          </p:nvGrpSpPr>
          <p:grpSpPr>
            <a:xfrm rot="10800000">
              <a:off x="5015531" y="4478888"/>
              <a:ext cx="383536" cy="558161"/>
              <a:chOff x="5788955" y="396811"/>
              <a:chExt cx="383536" cy="558161"/>
            </a:xfrm>
          </p:grpSpPr>
          <p:cxnSp>
            <p:nvCxnSpPr>
              <p:cNvPr id="38" name="직선 연결선 37">
                <a:extLst>
                  <a:ext uri="{FF2B5EF4-FFF2-40B4-BE49-F238E27FC236}">
                    <a16:creationId xmlns:a16="http://schemas.microsoft.com/office/drawing/2014/main" id="{11AB2E2E-E1F0-450E-BC85-6E5CEE5495B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5788955" y="409181"/>
                <a:ext cx="316134" cy="0"/>
              </a:xfrm>
              <a:prstGeom prst="line">
                <a:avLst/>
              </a:prstGeom>
              <a:ln>
                <a:solidFill>
                  <a:srgbClr val="F4B7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타원 38">
                <a:extLst>
                  <a:ext uri="{FF2B5EF4-FFF2-40B4-BE49-F238E27FC236}">
                    <a16:creationId xmlns:a16="http://schemas.microsoft.com/office/drawing/2014/main" id="{96789589-A1AB-43F1-9F6F-4EC2F950F84B}"/>
                  </a:ext>
                </a:extLst>
              </p:cNvPr>
              <p:cNvSpPr/>
              <p:nvPr/>
            </p:nvSpPr>
            <p:spPr>
              <a:xfrm>
                <a:off x="5994480" y="755460"/>
                <a:ext cx="178011" cy="199512"/>
              </a:xfrm>
              <a:prstGeom prst="ellipse">
                <a:avLst/>
              </a:prstGeom>
              <a:solidFill>
                <a:srgbClr val="F4B7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40" name="직선 연결선 39">
                <a:extLst>
                  <a:ext uri="{FF2B5EF4-FFF2-40B4-BE49-F238E27FC236}">
                    <a16:creationId xmlns:a16="http://schemas.microsoft.com/office/drawing/2014/main" id="{10028C96-5AC2-43EE-B447-346D634D239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6105088" y="396811"/>
                <a:ext cx="1" cy="408414"/>
              </a:xfrm>
              <a:prstGeom prst="line">
                <a:avLst/>
              </a:prstGeom>
              <a:ln>
                <a:solidFill>
                  <a:srgbClr val="F4B7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4391F30-6CB9-4DBE-A6AB-7591B768191E}"/>
              </a:ext>
            </a:extLst>
          </p:cNvPr>
          <p:cNvSpPr txBox="1"/>
          <p:nvPr/>
        </p:nvSpPr>
        <p:spPr>
          <a:xfrm>
            <a:off x="1456901" y="5626858"/>
            <a:ext cx="6940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rgbClr val="F4B728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⇨</a:t>
            </a:r>
            <a:r>
              <a:rPr lang="ko-KR" altLang="en-US" sz="2900" b="1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700" b="1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평균 연령 </a:t>
            </a:r>
            <a:r>
              <a:rPr lang="en-US" altLang="ko-KR" sz="2700" b="1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en-US" altLang="ko-KR" sz="4000" b="1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66.8</a:t>
            </a:r>
            <a:r>
              <a:rPr lang="ko-KR" altLang="en-US" sz="2700" b="1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세</a:t>
            </a:r>
            <a:r>
              <a:rPr lang="en-US" altLang="ko-KR" sz="2700" b="1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700" b="1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점차 높아지는 추세 </a:t>
            </a:r>
            <a:r>
              <a:rPr lang="en-US" altLang="ko-KR" sz="2700" b="1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V</a:t>
            </a:r>
            <a:endParaRPr lang="ko-KR" alt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4B728"/>
              </a:highligh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A4E9D9-04FE-4FF2-A082-73940FB5F3CF}"/>
              </a:ext>
            </a:extLst>
          </p:cNvPr>
          <p:cNvSpPr txBox="1"/>
          <p:nvPr/>
        </p:nvSpPr>
        <p:spPr>
          <a:xfrm>
            <a:off x="1511152" y="4835140"/>
            <a:ext cx="69407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영농후계자의</a:t>
            </a:r>
            <a:r>
              <a:rPr lang="ko-KR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부재</a:t>
            </a:r>
            <a:r>
              <a:rPr lang="en-US" altLang="ko-K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  </a:t>
            </a:r>
            <a:r>
              <a:rPr lang="ko-KR" altLang="en-US" sz="22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고령화</a:t>
            </a:r>
            <a:r>
              <a:rPr lang="en-US" altLang="ko-K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· </a:t>
            </a:r>
            <a:r>
              <a:rPr lang="ko-KR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산업화</a:t>
            </a:r>
            <a:r>
              <a:rPr lang="en-US" altLang="ko-K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  </a:t>
            </a:r>
            <a:r>
              <a:rPr lang="ko-KR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농산물 가격 하락</a:t>
            </a:r>
          </a:p>
        </p:txBody>
      </p:sp>
    </p:spTree>
    <p:extLst>
      <p:ext uri="{BB962C8B-B14F-4D97-AF65-F5344CB8AC3E}">
        <p14:creationId xmlns:p14="http://schemas.microsoft.com/office/powerpoint/2010/main" val="2759235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828DD0D-0FE2-4AD4-B31A-3CFB17709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93648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0" y="-15044"/>
            <a:ext cx="9144000" cy="7208692"/>
          </a:xfrm>
          <a:prstGeom prst="rect">
            <a:avLst/>
          </a:prstGeom>
          <a:solidFill>
            <a:srgbClr val="293A4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77FFC27-8135-43EC-9D37-FED99BC03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7764" y="-306733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D586FFA3-F9BB-47B5-8680-BC07AF03FA20}"/>
              </a:ext>
            </a:extLst>
          </p:cNvPr>
          <p:cNvGrpSpPr/>
          <p:nvPr/>
        </p:nvGrpSpPr>
        <p:grpSpPr>
          <a:xfrm>
            <a:off x="287524" y="3032956"/>
            <a:ext cx="8571896" cy="3937106"/>
            <a:chOff x="428596" y="2090764"/>
            <a:chExt cx="8143932" cy="1741758"/>
          </a:xfrm>
        </p:grpSpPr>
        <p:sp>
          <p:nvSpPr>
            <p:cNvPr id="23" name="모서리가 둥근 직사각형 4">
              <a:extLst>
                <a:ext uri="{FF2B5EF4-FFF2-40B4-BE49-F238E27FC236}">
                  <a16:creationId xmlns:a16="http://schemas.microsoft.com/office/drawing/2014/main" id="{3A316340-314C-4DE2-9CE6-194FD6285E84}"/>
                </a:ext>
              </a:extLst>
            </p:cNvPr>
            <p:cNvSpPr/>
            <p:nvPr/>
          </p:nvSpPr>
          <p:spPr>
            <a:xfrm>
              <a:off x="428596" y="2229919"/>
              <a:ext cx="8143932" cy="1602603"/>
            </a:xfrm>
            <a:prstGeom prst="roundRect">
              <a:avLst/>
            </a:prstGeom>
            <a:noFill/>
            <a:ln w="34925">
              <a:solidFill>
                <a:srgbClr val="F4B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en-US" altLang="ko-KR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25" name="모서리가 둥근 직사각형 5">
              <a:extLst>
                <a:ext uri="{FF2B5EF4-FFF2-40B4-BE49-F238E27FC236}">
                  <a16:creationId xmlns:a16="http://schemas.microsoft.com/office/drawing/2014/main" id="{E9A7556D-4EEA-4451-A80C-C406D5B6F0E9}"/>
                </a:ext>
              </a:extLst>
            </p:cNvPr>
            <p:cNvSpPr/>
            <p:nvPr/>
          </p:nvSpPr>
          <p:spPr>
            <a:xfrm>
              <a:off x="812966" y="2090764"/>
              <a:ext cx="7372393" cy="278309"/>
            </a:xfrm>
            <a:prstGeom prst="roundRect">
              <a:avLst/>
            </a:prstGeom>
            <a:solidFill>
              <a:srgbClr val="F4B7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고도 경제 성장 이후 </a:t>
              </a:r>
              <a:r>
                <a:rPr lang="en-US" altLang="ko-KR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– </a:t>
              </a:r>
              <a:r>
                <a:rPr lang="ko-KR" alt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농가 수  </a:t>
              </a:r>
              <a:r>
                <a:rPr lang="en-US" altLang="ko-KR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·  </a:t>
              </a:r>
              <a:r>
                <a:rPr lang="ko-KR" alt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농가 인구</a:t>
              </a:r>
              <a:r>
                <a:rPr lang="ko-KR" alt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↓</a:t>
              </a:r>
              <a:r>
                <a:rPr lang="ko-KR" alt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2615BD9-0770-4C5A-82F6-1A083166A7AD}"/>
              </a:ext>
            </a:extLst>
          </p:cNvPr>
          <p:cNvSpPr txBox="1"/>
          <p:nvPr/>
        </p:nvSpPr>
        <p:spPr>
          <a:xfrm>
            <a:off x="776423" y="3954895"/>
            <a:ext cx="7535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농가 수 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:   </a:t>
            </a: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1990</a:t>
            </a:r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년</a:t>
            </a:r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383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만 호  </a:t>
            </a:r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⤳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2015</a:t>
            </a:r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년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215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만 호  </a:t>
            </a:r>
            <a:r>
              <a:rPr lang="en-US" altLang="ko-KR" sz="24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(44% </a:t>
            </a:r>
            <a:r>
              <a:rPr lang="ko-KR" altLang="en-US" sz="24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감소</a:t>
            </a:r>
            <a:r>
              <a:rPr lang="en-US" altLang="ko-KR" sz="24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)</a:t>
            </a:r>
            <a:r>
              <a:rPr lang="ko-KR" altLang="en-US" sz="24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endParaRPr lang="en-US" altLang="ko-KR" sz="2000" dirty="0">
              <a:solidFill>
                <a:srgbClr val="F4B7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60061E0F-3966-4896-A5D6-B74A80A7D1D4}"/>
              </a:ext>
            </a:extLst>
          </p:cNvPr>
          <p:cNvGrpSpPr/>
          <p:nvPr/>
        </p:nvGrpSpPr>
        <p:grpSpPr>
          <a:xfrm>
            <a:off x="-288540" y="-92817"/>
            <a:ext cx="6662203" cy="795183"/>
            <a:chOff x="1511660" y="627775"/>
            <a:chExt cx="4135635" cy="795183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7A81AD03-AA20-4CEA-9C57-73A8C3A2B590}"/>
                </a:ext>
              </a:extLst>
            </p:cNvPr>
            <p:cNvGrpSpPr/>
            <p:nvPr/>
          </p:nvGrpSpPr>
          <p:grpSpPr>
            <a:xfrm>
              <a:off x="1511660" y="764704"/>
              <a:ext cx="4068452" cy="507831"/>
              <a:chOff x="-990618" y="3618387"/>
              <a:chExt cx="4068452" cy="507831"/>
            </a:xfrm>
          </p:grpSpPr>
          <p:sp>
            <p:nvSpPr>
              <p:cNvPr id="21" name="평행 사변형 20">
                <a:extLst>
                  <a:ext uri="{FF2B5EF4-FFF2-40B4-BE49-F238E27FC236}">
                    <a16:creationId xmlns:a16="http://schemas.microsoft.com/office/drawing/2014/main" id="{668C4B24-8A1A-4FC9-A17E-CD05647B3106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4068452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8A08617-E05A-4513-8672-331CBE5A2DB1}"/>
                  </a:ext>
                </a:extLst>
              </p:cNvPr>
              <p:cNvSpPr txBox="1"/>
              <p:nvPr/>
            </p:nvSpPr>
            <p:spPr>
              <a:xfrm>
                <a:off x="-672789" y="3618387"/>
                <a:ext cx="285508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2. </a:t>
                </a:r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일본의 농업 현황   </a:t>
                </a:r>
                <a:r>
                  <a:rPr lang="en-US" altLang="ko-KR" sz="24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3)</a:t>
                </a:r>
                <a:r>
                  <a:rPr lang="ko-KR" altLang="en-US" sz="24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농가 인구</a:t>
                </a:r>
                <a:endParaRPr lang="ko-KR" altLang="en-US" sz="27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CCA23FE1-7CA2-4F5B-B4EB-44D3E8754462}"/>
                </a:ext>
              </a:extLst>
            </p:cNvPr>
            <p:cNvCxnSpPr/>
            <p:nvPr/>
          </p:nvCxnSpPr>
          <p:spPr>
            <a:xfrm flipH="1">
              <a:off x="5431271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AA2AC332-D42C-4D90-95E9-C4040785CB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20"/>
          <a:stretch/>
        </p:blipFill>
        <p:spPr>
          <a:xfrm>
            <a:off x="2948600" y="701687"/>
            <a:ext cx="3191334" cy="2276189"/>
          </a:xfrm>
          <a:prstGeom prst="rect">
            <a:avLst/>
          </a:prstGeom>
        </p:spPr>
      </p:pic>
      <p:grpSp>
        <p:nvGrpSpPr>
          <p:cNvPr id="35" name="그룹 34">
            <a:extLst>
              <a:ext uri="{FF2B5EF4-FFF2-40B4-BE49-F238E27FC236}">
                <a16:creationId xmlns:a16="http://schemas.microsoft.com/office/drawing/2014/main" id="{5F411A6E-59A3-4E05-BE74-E5BAE77DBE9F}"/>
              </a:ext>
            </a:extLst>
          </p:cNvPr>
          <p:cNvGrpSpPr/>
          <p:nvPr/>
        </p:nvGrpSpPr>
        <p:grpSpPr>
          <a:xfrm>
            <a:off x="1006336" y="4719414"/>
            <a:ext cx="7445570" cy="2138587"/>
            <a:chOff x="5015531" y="4478888"/>
            <a:chExt cx="5750722" cy="1949465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AC0975ED-B8B7-4B4A-A6FA-E3B61B103C0C}"/>
                </a:ext>
              </a:extLst>
            </p:cNvPr>
            <p:cNvSpPr/>
            <p:nvPr/>
          </p:nvSpPr>
          <p:spPr>
            <a:xfrm>
              <a:off x="5404247" y="4509119"/>
              <a:ext cx="5362006" cy="1919234"/>
            </a:xfrm>
            <a:prstGeom prst="rect">
              <a:avLst/>
            </a:prstGeom>
            <a:solidFill>
              <a:srgbClr val="293A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CE902AAE-0218-44A4-AF80-F28025D67654}"/>
                </a:ext>
              </a:extLst>
            </p:cNvPr>
            <p:cNvGrpSpPr/>
            <p:nvPr/>
          </p:nvGrpSpPr>
          <p:grpSpPr>
            <a:xfrm rot="10800000">
              <a:off x="5015531" y="4478888"/>
              <a:ext cx="383536" cy="558161"/>
              <a:chOff x="5788955" y="396811"/>
              <a:chExt cx="383536" cy="558161"/>
            </a:xfrm>
          </p:grpSpPr>
          <p:cxnSp>
            <p:nvCxnSpPr>
              <p:cNvPr id="38" name="직선 연결선 37">
                <a:extLst>
                  <a:ext uri="{FF2B5EF4-FFF2-40B4-BE49-F238E27FC236}">
                    <a16:creationId xmlns:a16="http://schemas.microsoft.com/office/drawing/2014/main" id="{11AB2E2E-E1F0-450E-BC85-6E5CEE5495B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5788955" y="409181"/>
                <a:ext cx="316134" cy="0"/>
              </a:xfrm>
              <a:prstGeom prst="line">
                <a:avLst/>
              </a:prstGeom>
              <a:ln>
                <a:solidFill>
                  <a:srgbClr val="F4B7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타원 38">
                <a:extLst>
                  <a:ext uri="{FF2B5EF4-FFF2-40B4-BE49-F238E27FC236}">
                    <a16:creationId xmlns:a16="http://schemas.microsoft.com/office/drawing/2014/main" id="{96789589-A1AB-43F1-9F6F-4EC2F950F84B}"/>
                  </a:ext>
                </a:extLst>
              </p:cNvPr>
              <p:cNvSpPr/>
              <p:nvPr/>
            </p:nvSpPr>
            <p:spPr>
              <a:xfrm>
                <a:off x="5994480" y="755460"/>
                <a:ext cx="178011" cy="199512"/>
              </a:xfrm>
              <a:prstGeom prst="ellipse">
                <a:avLst/>
              </a:prstGeom>
              <a:solidFill>
                <a:srgbClr val="F4B7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40" name="직선 연결선 39">
                <a:extLst>
                  <a:ext uri="{FF2B5EF4-FFF2-40B4-BE49-F238E27FC236}">
                    <a16:creationId xmlns:a16="http://schemas.microsoft.com/office/drawing/2014/main" id="{10028C96-5AC2-43EE-B447-346D634D239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6105088" y="396811"/>
                <a:ext cx="1" cy="408414"/>
              </a:xfrm>
              <a:prstGeom prst="line">
                <a:avLst/>
              </a:prstGeom>
              <a:ln>
                <a:solidFill>
                  <a:srgbClr val="F4B7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4391F30-6CB9-4DBE-A6AB-7591B768191E}"/>
              </a:ext>
            </a:extLst>
          </p:cNvPr>
          <p:cNvSpPr txBox="1"/>
          <p:nvPr/>
        </p:nvSpPr>
        <p:spPr>
          <a:xfrm>
            <a:off x="1466070" y="5664181"/>
            <a:ext cx="71962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solidFill>
                  <a:srgbClr val="F4B728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⇨</a:t>
            </a:r>
            <a:r>
              <a:rPr lang="ko-KR" altLang="en-US" sz="2900" b="1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농업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취업 인구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en-US" altLang="ko-KR" sz="2200" b="1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2010</a:t>
            </a:r>
            <a:r>
              <a:rPr lang="ko-KR" altLang="en-US" sz="2200" b="1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 </a:t>
            </a:r>
            <a:r>
              <a:rPr lang="en-US" altLang="ko-KR" sz="2200" b="1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261</a:t>
            </a:r>
            <a:r>
              <a:rPr lang="ko-KR" altLang="en-US" sz="2200" b="1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만 명  ⤳  </a:t>
            </a:r>
            <a:r>
              <a:rPr lang="en-US" altLang="ko-KR" sz="2200" b="1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2016</a:t>
            </a:r>
            <a:r>
              <a:rPr lang="ko-KR" altLang="en-US" sz="2200" b="1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lang="en-US" altLang="ko-KR" sz="2200" b="1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192</a:t>
            </a:r>
            <a:r>
              <a:rPr lang="ko-KR" altLang="en-US" sz="2200" b="1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만 명</a:t>
            </a:r>
            <a:endParaRPr lang="en-US" altLang="ko-KR" sz="2200" b="1" dirty="0">
              <a:solidFill>
                <a:srgbClr val="F4B7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  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노년층의 취업 비중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2400" b="1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    </a:t>
            </a:r>
            <a:r>
              <a:rPr lang="en-US" altLang="ko-KR" sz="2200" b="1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61% </a:t>
            </a:r>
            <a:r>
              <a:rPr lang="ko-KR" altLang="en-US" sz="2200" b="1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⤳</a:t>
            </a:r>
            <a:r>
              <a:rPr lang="en-US" altLang="ko-KR" sz="2200" b="1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200" b="1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2200" b="1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65%</a:t>
            </a:r>
            <a:endParaRPr lang="ko-KR" altLang="en-US" sz="2200" b="1" dirty="0">
              <a:solidFill>
                <a:srgbClr val="F4B7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4B728"/>
              </a:highligh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A4E9D9-04FE-4FF2-A082-73940FB5F3CF}"/>
              </a:ext>
            </a:extLst>
          </p:cNvPr>
          <p:cNvSpPr txBox="1"/>
          <p:nvPr/>
        </p:nvSpPr>
        <p:spPr>
          <a:xfrm>
            <a:off x="1511152" y="4835140"/>
            <a:ext cx="69407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영농후계자의</a:t>
            </a:r>
            <a:r>
              <a:rPr lang="ko-KR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부재</a:t>
            </a:r>
            <a:r>
              <a:rPr lang="en-US" altLang="ko-K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  </a:t>
            </a:r>
            <a:r>
              <a:rPr lang="ko-KR" altLang="en-US" sz="22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고령화</a:t>
            </a:r>
            <a:r>
              <a:rPr lang="en-US" altLang="ko-K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· </a:t>
            </a:r>
            <a:r>
              <a:rPr lang="ko-KR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산업화</a:t>
            </a:r>
            <a:r>
              <a:rPr lang="en-US" altLang="ko-K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  </a:t>
            </a:r>
            <a:r>
              <a:rPr lang="ko-KR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농산물 가격 하락</a:t>
            </a:r>
          </a:p>
        </p:txBody>
      </p:sp>
    </p:spTree>
    <p:extLst>
      <p:ext uri="{BB962C8B-B14F-4D97-AF65-F5344CB8AC3E}">
        <p14:creationId xmlns:p14="http://schemas.microsoft.com/office/powerpoint/2010/main" val="560460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828DD0D-0FE2-4AD4-B31A-3CFB17709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93648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0" y="-15044"/>
            <a:ext cx="9144000" cy="7208692"/>
          </a:xfrm>
          <a:prstGeom prst="rect">
            <a:avLst/>
          </a:prstGeom>
          <a:solidFill>
            <a:srgbClr val="293A4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77FFC27-8135-43EC-9D37-FED99BC03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7764" y="-306733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D586FFA3-F9BB-47B5-8680-BC07AF03FA20}"/>
              </a:ext>
            </a:extLst>
          </p:cNvPr>
          <p:cNvGrpSpPr/>
          <p:nvPr/>
        </p:nvGrpSpPr>
        <p:grpSpPr>
          <a:xfrm>
            <a:off x="141989" y="1703947"/>
            <a:ext cx="8823011" cy="4730877"/>
            <a:chOff x="428596" y="2090764"/>
            <a:chExt cx="8143932" cy="1741758"/>
          </a:xfrm>
        </p:grpSpPr>
        <p:sp>
          <p:nvSpPr>
            <p:cNvPr id="23" name="모서리가 둥근 직사각형 4">
              <a:extLst>
                <a:ext uri="{FF2B5EF4-FFF2-40B4-BE49-F238E27FC236}">
                  <a16:creationId xmlns:a16="http://schemas.microsoft.com/office/drawing/2014/main" id="{3A316340-314C-4DE2-9CE6-194FD6285E84}"/>
                </a:ext>
              </a:extLst>
            </p:cNvPr>
            <p:cNvSpPr/>
            <p:nvPr/>
          </p:nvSpPr>
          <p:spPr>
            <a:xfrm>
              <a:off x="428596" y="2229919"/>
              <a:ext cx="8143932" cy="1602603"/>
            </a:xfrm>
            <a:prstGeom prst="roundRect">
              <a:avLst/>
            </a:prstGeom>
            <a:noFill/>
            <a:ln w="34925">
              <a:solidFill>
                <a:srgbClr val="F4B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en-US" altLang="ko-KR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25" name="모서리가 둥근 직사각형 5">
              <a:extLst>
                <a:ext uri="{FF2B5EF4-FFF2-40B4-BE49-F238E27FC236}">
                  <a16:creationId xmlns:a16="http://schemas.microsoft.com/office/drawing/2014/main" id="{E9A7556D-4EEA-4451-A80C-C406D5B6F0E9}"/>
                </a:ext>
              </a:extLst>
            </p:cNvPr>
            <p:cNvSpPr/>
            <p:nvPr/>
          </p:nvSpPr>
          <p:spPr>
            <a:xfrm>
              <a:off x="812966" y="2090764"/>
              <a:ext cx="7372393" cy="278309"/>
            </a:xfrm>
            <a:prstGeom prst="roundRect">
              <a:avLst/>
            </a:prstGeom>
            <a:solidFill>
              <a:srgbClr val="F4B7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For   </a:t>
              </a:r>
              <a:r>
                <a:rPr lang="ko-KR" alt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농업 노동력 감소 </a:t>
              </a:r>
              <a:r>
                <a:rPr lang="en-US" altLang="ko-KR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&amp; </a:t>
              </a:r>
              <a:r>
                <a:rPr lang="ko-KR" alt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고령화   대응 </a:t>
              </a:r>
              <a:endPara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2615BD9-0770-4C5A-82F6-1A083166A7AD}"/>
              </a:ext>
            </a:extLst>
          </p:cNvPr>
          <p:cNvSpPr txBox="1"/>
          <p:nvPr/>
        </p:nvSpPr>
        <p:spPr>
          <a:xfrm>
            <a:off x="281432" y="3170647"/>
            <a:ext cx="8544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1990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대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정책적 지원  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[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기술 교육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보조 사업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] </a:t>
            </a:r>
          </a:p>
          <a:p>
            <a:pPr algn="ctr"/>
            <a:r>
              <a:rPr lang="ko-KR" altLang="en-US" sz="2400" dirty="0">
                <a:solidFill>
                  <a:srgbClr val="F4B728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⇨</a:t>
            </a:r>
            <a:r>
              <a:rPr lang="ko-KR" altLang="en-US" sz="2400" b="1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여성을 신규 인력으로 확충</a:t>
            </a:r>
            <a:r>
              <a:rPr lang="en-US" altLang="ko-KR" sz="2400" b="1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V</a:t>
            </a: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60061E0F-3966-4896-A5D6-B74A80A7D1D4}"/>
              </a:ext>
            </a:extLst>
          </p:cNvPr>
          <p:cNvGrpSpPr/>
          <p:nvPr/>
        </p:nvGrpSpPr>
        <p:grpSpPr>
          <a:xfrm>
            <a:off x="-288540" y="-92817"/>
            <a:ext cx="3397725" cy="795183"/>
            <a:chOff x="1511660" y="627775"/>
            <a:chExt cx="4135635" cy="795183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7A81AD03-AA20-4CEA-9C57-73A8C3A2B590}"/>
                </a:ext>
              </a:extLst>
            </p:cNvPr>
            <p:cNvGrpSpPr/>
            <p:nvPr/>
          </p:nvGrpSpPr>
          <p:grpSpPr>
            <a:xfrm>
              <a:off x="1511660" y="764704"/>
              <a:ext cx="4068452" cy="507831"/>
              <a:chOff x="-990618" y="3618387"/>
              <a:chExt cx="4068452" cy="507831"/>
            </a:xfrm>
          </p:grpSpPr>
          <p:sp>
            <p:nvSpPr>
              <p:cNvPr id="21" name="평행 사변형 20">
                <a:extLst>
                  <a:ext uri="{FF2B5EF4-FFF2-40B4-BE49-F238E27FC236}">
                    <a16:creationId xmlns:a16="http://schemas.microsoft.com/office/drawing/2014/main" id="{668C4B24-8A1A-4FC9-A17E-CD05647B3106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4068452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8A08617-E05A-4513-8672-331CBE5A2DB1}"/>
                  </a:ext>
                </a:extLst>
              </p:cNvPr>
              <p:cNvSpPr txBox="1"/>
              <p:nvPr/>
            </p:nvSpPr>
            <p:spPr>
              <a:xfrm>
                <a:off x="-672789" y="3618387"/>
                <a:ext cx="179134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3. </a:t>
                </a:r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일본 정부의 노력</a:t>
                </a:r>
              </a:p>
            </p:txBody>
          </p:sp>
        </p:grp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CCA23FE1-7CA2-4F5B-B4EB-44D3E8754462}"/>
                </a:ext>
              </a:extLst>
            </p:cNvPr>
            <p:cNvCxnSpPr/>
            <p:nvPr/>
          </p:nvCxnSpPr>
          <p:spPr>
            <a:xfrm flipH="1">
              <a:off x="5431271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FB03FE3-C49B-490F-A09D-C0BF2FE1E43C}"/>
              </a:ext>
            </a:extLst>
          </p:cNvPr>
          <p:cNvSpPr txBox="1"/>
          <p:nvPr/>
        </p:nvSpPr>
        <p:spPr>
          <a:xfrm>
            <a:off x="274289" y="4650859"/>
            <a:ext cx="8544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∴  농업 종사자 중 여성의 비중 ↑</a:t>
            </a:r>
            <a:endParaRPr lang="en-US" altLang="ko-KR" sz="2400" dirty="0">
              <a:solidFill>
                <a:srgbClr val="F4B7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/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2011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 농업 취업인구 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[ 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여성 농업인 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]  –  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52%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차지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V</a:t>
            </a:r>
          </a:p>
          <a:p>
            <a:pPr algn="ctr"/>
            <a:endParaRPr lang="en-US" altLang="ko-K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654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828DD0D-0FE2-4AD4-B31A-3CFB17709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93648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0" y="-15044"/>
            <a:ext cx="9144000" cy="7208692"/>
          </a:xfrm>
          <a:prstGeom prst="rect">
            <a:avLst/>
          </a:prstGeom>
          <a:solidFill>
            <a:srgbClr val="293A4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77FFC27-8135-43EC-9D37-FED99BC03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7764" y="-306733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D586FFA3-F9BB-47B5-8680-BC07AF03FA20}"/>
              </a:ext>
            </a:extLst>
          </p:cNvPr>
          <p:cNvGrpSpPr/>
          <p:nvPr/>
        </p:nvGrpSpPr>
        <p:grpSpPr>
          <a:xfrm>
            <a:off x="141989" y="1703947"/>
            <a:ext cx="8823011" cy="4730877"/>
            <a:chOff x="428596" y="2090764"/>
            <a:chExt cx="8143932" cy="1741758"/>
          </a:xfrm>
        </p:grpSpPr>
        <p:sp>
          <p:nvSpPr>
            <p:cNvPr id="23" name="모서리가 둥근 직사각형 4">
              <a:extLst>
                <a:ext uri="{FF2B5EF4-FFF2-40B4-BE49-F238E27FC236}">
                  <a16:creationId xmlns:a16="http://schemas.microsoft.com/office/drawing/2014/main" id="{3A316340-314C-4DE2-9CE6-194FD6285E84}"/>
                </a:ext>
              </a:extLst>
            </p:cNvPr>
            <p:cNvSpPr/>
            <p:nvPr/>
          </p:nvSpPr>
          <p:spPr>
            <a:xfrm>
              <a:off x="428596" y="2229919"/>
              <a:ext cx="8143932" cy="1602603"/>
            </a:xfrm>
            <a:prstGeom prst="roundRect">
              <a:avLst/>
            </a:prstGeom>
            <a:noFill/>
            <a:ln w="34925">
              <a:solidFill>
                <a:srgbClr val="F4B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en-US" altLang="ko-KR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25" name="모서리가 둥근 직사각형 5">
              <a:extLst>
                <a:ext uri="{FF2B5EF4-FFF2-40B4-BE49-F238E27FC236}">
                  <a16:creationId xmlns:a16="http://schemas.microsoft.com/office/drawing/2014/main" id="{E9A7556D-4EEA-4451-A80C-C406D5B6F0E9}"/>
                </a:ext>
              </a:extLst>
            </p:cNvPr>
            <p:cNvSpPr/>
            <p:nvPr/>
          </p:nvSpPr>
          <p:spPr>
            <a:xfrm>
              <a:off x="812966" y="2090764"/>
              <a:ext cx="7372393" cy="278309"/>
            </a:xfrm>
            <a:prstGeom prst="roundRect">
              <a:avLst/>
            </a:prstGeom>
            <a:solidFill>
              <a:srgbClr val="F4B7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For   </a:t>
              </a:r>
              <a:r>
                <a:rPr lang="ko-KR" alt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농업 노동력 감소 </a:t>
              </a:r>
              <a:r>
                <a:rPr lang="en-US" altLang="ko-KR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&amp; </a:t>
              </a:r>
              <a:r>
                <a:rPr lang="ko-KR" alt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고령화   대응 </a:t>
              </a:r>
              <a:endPara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2615BD9-0770-4C5A-82F6-1A083166A7AD}"/>
              </a:ext>
            </a:extLst>
          </p:cNvPr>
          <p:cNvSpPr txBox="1"/>
          <p:nvPr/>
        </p:nvSpPr>
        <p:spPr>
          <a:xfrm>
            <a:off x="281432" y="3170647"/>
            <a:ext cx="854412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1995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ko-KR" alt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취농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지원 자금 신설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V</a:t>
            </a:r>
          </a:p>
          <a:p>
            <a:pPr algn="ctr"/>
            <a:r>
              <a:rPr lang="ko-KR" altLang="en-US" sz="2700" dirty="0">
                <a:solidFill>
                  <a:srgbClr val="F4B728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⇨</a:t>
            </a:r>
            <a:r>
              <a:rPr lang="ko-KR" altLang="en-US" sz="2400" b="1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4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맞춤형 지원사업 실시 </a:t>
            </a:r>
            <a:r>
              <a:rPr lang="en-US" altLang="ko-KR" sz="24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: </a:t>
            </a:r>
            <a:r>
              <a:rPr lang="ko-KR" altLang="en-US" sz="2400" dirty="0" err="1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취농준비</a:t>
            </a:r>
            <a:r>
              <a:rPr lang="ko-KR" altLang="en-US" sz="24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→ 시작 → 경영 확립 </a:t>
            </a:r>
            <a:endParaRPr lang="en-US" altLang="ko-KR" sz="2800" dirty="0">
              <a:solidFill>
                <a:srgbClr val="F4B7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60061E0F-3966-4896-A5D6-B74A80A7D1D4}"/>
              </a:ext>
            </a:extLst>
          </p:cNvPr>
          <p:cNvGrpSpPr/>
          <p:nvPr/>
        </p:nvGrpSpPr>
        <p:grpSpPr>
          <a:xfrm>
            <a:off x="-288540" y="-92817"/>
            <a:ext cx="3397725" cy="795183"/>
            <a:chOff x="1511660" y="627775"/>
            <a:chExt cx="4135635" cy="795183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7A81AD03-AA20-4CEA-9C57-73A8C3A2B590}"/>
                </a:ext>
              </a:extLst>
            </p:cNvPr>
            <p:cNvGrpSpPr/>
            <p:nvPr/>
          </p:nvGrpSpPr>
          <p:grpSpPr>
            <a:xfrm>
              <a:off x="1511660" y="764704"/>
              <a:ext cx="4068452" cy="507831"/>
              <a:chOff x="-990618" y="3618387"/>
              <a:chExt cx="4068452" cy="507831"/>
            </a:xfrm>
          </p:grpSpPr>
          <p:sp>
            <p:nvSpPr>
              <p:cNvPr id="21" name="평행 사변형 20">
                <a:extLst>
                  <a:ext uri="{FF2B5EF4-FFF2-40B4-BE49-F238E27FC236}">
                    <a16:creationId xmlns:a16="http://schemas.microsoft.com/office/drawing/2014/main" id="{668C4B24-8A1A-4FC9-A17E-CD05647B3106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4068452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8A08617-E05A-4513-8672-331CBE5A2DB1}"/>
                  </a:ext>
                </a:extLst>
              </p:cNvPr>
              <p:cNvSpPr txBox="1"/>
              <p:nvPr/>
            </p:nvSpPr>
            <p:spPr>
              <a:xfrm>
                <a:off x="-672789" y="3618387"/>
                <a:ext cx="179134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3. </a:t>
                </a:r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일본 정부의 노력</a:t>
                </a:r>
              </a:p>
            </p:txBody>
          </p:sp>
        </p:grp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CCA23FE1-7CA2-4F5B-B4EB-44D3E8754462}"/>
                </a:ext>
              </a:extLst>
            </p:cNvPr>
            <p:cNvCxnSpPr/>
            <p:nvPr/>
          </p:nvCxnSpPr>
          <p:spPr>
            <a:xfrm flipH="1">
              <a:off x="5431271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45BFB83-2D52-4B45-8E26-5E464D4A7258}"/>
              </a:ext>
            </a:extLst>
          </p:cNvPr>
          <p:cNvSpPr txBox="1"/>
          <p:nvPr/>
        </p:nvSpPr>
        <p:spPr>
          <a:xfrm>
            <a:off x="279913" y="4700617"/>
            <a:ext cx="8544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♕</a:t>
            </a:r>
            <a:r>
              <a:rPr lang="ko-KR" altLang="en-US" sz="2400" dirty="0"/>
              <a:t> </a:t>
            </a:r>
            <a:r>
              <a:rPr lang="ko-KR" altLang="en-US" sz="20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청년  </a:t>
            </a:r>
            <a:r>
              <a:rPr lang="ko-KR" altLang="en-US" sz="2000" dirty="0" err="1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취농</a:t>
            </a:r>
            <a:r>
              <a:rPr lang="ko-KR" altLang="en-US" sz="20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계획 인정 제도</a:t>
            </a:r>
            <a:r>
              <a:rPr lang="en-US" altLang="ko-KR" sz="20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</a:t>
            </a:r>
          </a:p>
          <a:p>
            <a:pPr algn="ctr"/>
            <a:r>
              <a:rPr lang="en-US" altLang="ko-KR" sz="20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0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농업 차세대 인재 투자 자금 교부금 </a:t>
            </a:r>
            <a:r>
              <a:rPr lang="en-US" altLang="ko-KR" sz="20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(</a:t>
            </a:r>
            <a:r>
              <a:rPr lang="ko-KR" altLang="en-US" sz="20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청년 </a:t>
            </a:r>
            <a:r>
              <a:rPr lang="ko-KR" altLang="en-US" sz="2000" dirty="0" err="1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취농</a:t>
            </a:r>
            <a:r>
              <a:rPr lang="ko-KR" altLang="en-US" sz="20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000" dirty="0" err="1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급부금</a:t>
            </a:r>
            <a:r>
              <a:rPr lang="en-US" altLang="ko-KR" sz="20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)</a:t>
            </a:r>
            <a:endParaRPr lang="ko-KR" altLang="en-US" sz="2000" dirty="0">
              <a:solidFill>
                <a:srgbClr val="F4B7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2058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828DD0D-0FE2-4AD4-B31A-3CFB17709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93648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0" y="-15044"/>
            <a:ext cx="9144000" cy="7208692"/>
          </a:xfrm>
          <a:prstGeom prst="rect">
            <a:avLst/>
          </a:prstGeom>
          <a:solidFill>
            <a:srgbClr val="293A4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77FFC27-8135-43EC-9D37-FED99BC03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7764" y="-306733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D586FFA3-F9BB-47B5-8680-BC07AF03FA20}"/>
              </a:ext>
            </a:extLst>
          </p:cNvPr>
          <p:cNvGrpSpPr/>
          <p:nvPr/>
        </p:nvGrpSpPr>
        <p:grpSpPr>
          <a:xfrm>
            <a:off x="141989" y="1703947"/>
            <a:ext cx="8823011" cy="3597261"/>
            <a:chOff x="428596" y="2090764"/>
            <a:chExt cx="8143932" cy="1741758"/>
          </a:xfrm>
        </p:grpSpPr>
        <p:sp>
          <p:nvSpPr>
            <p:cNvPr id="23" name="모서리가 둥근 직사각형 4">
              <a:extLst>
                <a:ext uri="{FF2B5EF4-FFF2-40B4-BE49-F238E27FC236}">
                  <a16:creationId xmlns:a16="http://schemas.microsoft.com/office/drawing/2014/main" id="{3A316340-314C-4DE2-9CE6-194FD6285E84}"/>
                </a:ext>
              </a:extLst>
            </p:cNvPr>
            <p:cNvSpPr/>
            <p:nvPr/>
          </p:nvSpPr>
          <p:spPr>
            <a:xfrm>
              <a:off x="428596" y="2229919"/>
              <a:ext cx="8143932" cy="1602603"/>
            </a:xfrm>
            <a:prstGeom prst="roundRect">
              <a:avLst/>
            </a:prstGeom>
            <a:noFill/>
            <a:ln w="34925">
              <a:solidFill>
                <a:srgbClr val="F4B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en-US" altLang="ko-KR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25" name="모서리가 둥근 직사각형 5">
              <a:extLst>
                <a:ext uri="{FF2B5EF4-FFF2-40B4-BE49-F238E27FC236}">
                  <a16:creationId xmlns:a16="http://schemas.microsoft.com/office/drawing/2014/main" id="{E9A7556D-4EEA-4451-A80C-C406D5B6F0E9}"/>
                </a:ext>
              </a:extLst>
            </p:cNvPr>
            <p:cNvSpPr/>
            <p:nvPr/>
          </p:nvSpPr>
          <p:spPr>
            <a:xfrm>
              <a:off x="812966" y="2090764"/>
              <a:ext cx="7372393" cy="278309"/>
            </a:xfrm>
            <a:prstGeom prst="roundRect">
              <a:avLst/>
            </a:prstGeom>
            <a:solidFill>
              <a:srgbClr val="F4B7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결 과</a:t>
              </a:r>
              <a:endParaRPr lang="ko-KR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2615BD9-0770-4C5A-82F6-1A083166A7AD}"/>
              </a:ext>
            </a:extLst>
          </p:cNvPr>
          <p:cNvSpPr txBox="1"/>
          <p:nvPr/>
        </p:nvSpPr>
        <p:spPr>
          <a:xfrm>
            <a:off x="299935" y="3366781"/>
            <a:ext cx="854412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신규 </a:t>
            </a:r>
            <a:r>
              <a:rPr lang="ko-KR" altLang="en-US" sz="2500" dirty="0" err="1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취농자</a:t>
            </a:r>
            <a:r>
              <a:rPr lang="ko-KR" altLang="en-US" sz="25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en-US" altLang="ko-KR" sz="25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:</a:t>
            </a:r>
            <a:r>
              <a:rPr lang="ko-KR" altLang="en-US" sz="25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전반적으로 ↑</a:t>
            </a:r>
            <a:endParaRPr lang="en-US" altLang="ko-KR" sz="2500" dirty="0">
              <a:solidFill>
                <a:srgbClr val="F4B7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/>
            <a:r>
              <a:rPr lang="en-US" altLang="ko-K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2010</a:t>
            </a:r>
            <a:r>
              <a:rPr lang="ko-KR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</a:t>
            </a:r>
            <a:r>
              <a:rPr lang="ko-KR" altLang="en-US" sz="2200" dirty="0">
                <a:solidFill>
                  <a:srgbClr val="F4B72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en-US" altLang="ko-K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5</a:t>
            </a:r>
            <a:r>
              <a:rPr lang="ko-KR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만 </a:t>
            </a:r>
            <a:r>
              <a:rPr lang="en-US" altLang="ko-K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4,570</a:t>
            </a:r>
            <a:r>
              <a:rPr lang="ko-KR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명 → </a:t>
            </a:r>
            <a:r>
              <a:rPr lang="en-US" altLang="ko-K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2015</a:t>
            </a:r>
            <a:r>
              <a:rPr lang="ko-KR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년 </a:t>
            </a:r>
            <a:r>
              <a:rPr lang="en-US" altLang="ko-K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: 6</a:t>
            </a:r>
            <a:r>
              <a:rPr lang="ko-KR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만 </a:t>
            </a:r>
            <a:r>
              <a:rPr lang="en-US" altLang="ko-K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5,030</a:t>
            </a:r>
            <a:r>
              <a:rPr lang="ko-KR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명   </a:t>
            </a:r>
            <a:r>
              <a:rPr lang="en-US" altLang="ko-KR" sz="28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(19% </a:t>
            </a:r>
            <a:r>
              <a:rPr lang="ko-KR" altLang="en-US" sz="28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증가</a:t>
            </a:r>
            <a:r>
              <a:rPr lang="en-US" altLang="ko-KR" sz="28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)</a:t>
            </a:r>
            <a:endParaRPr lang="en-US" altLang="ko-KR" sz="2400" dirty="0">
              <a:solidFill>
                <a:srgbClr val="F4B7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60061E0F-3966-4896-A5D6-B74A80A7D1D4}"/>
              </a:ext>
            </a:extLst>
          </p:cNvPr>
          <p:cNvGrpSpPr/>
          <p:nvPr/>
        </p:nvGrpSpPr>
        <p:grpSpPr>
          <a:xfrm>
            <a:off x="-288540" y="-92817"/>
            <a:ext cx="3397725" cy="795183"/>
            <a:chOff x="1511660" y="627775"/>
            <a:chExt cx="4135635" cy="795183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7A81AD03-AA20-4CEA-9C57-73A8C3A2B590}"/>
                </a:ext>
              </a:extLst>
            </p:cNvPr>
            <p:cNvGrpSpPr/>
            <p:nvPr/>
          </p:nvGrpSpPr>
          <p:grpSpPr>
            <a:xfrm>
              <a:off x="1511660" y="764704"/>
              <a:ext cx="4068452" cy="507831"/>
              <a:chOff x="-990618" y="3618387"/>
              <a:chExt cx="4068452" cy="507831"/>
            </a:xfrm>
          </p:grpSpPr>
          <p:sp>
            <p:nvSpPr>
              <p:cNvPr id="21" name="평행 사변형 20">
                <a:extLst>
                  <a:ext uri="{FF2B5EF4-FFF2-40B4-BE49-F238E27FC236}">
                    <a16:creationId xmlns:a16="http://schemas.microsoft.com/office/drawing/2014/main" id="{668C4B24-8A1A-4FC9-A17E-CD05647B3106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4068452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8A08617-E05A-4513-8672-331CBE5A2DB1}"/>
                  </a:ext>
                </a:extLst>
              </p:cNvPr>
              <p:cNvSpPr txBox="1"/>
              <p:nvPr/>
            </p:nvSpPr>
            <p:spPr>
              <a:xfrm>
                <a:off x="-672789" y="3618387"/>
                <a:ext cx="179134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3. </a:t>
                </a:r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일본 정부의 노력</a:t>
                </a:r>
              </a:p>
            </p:txBody>
          </p:sp>
        </p:grp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CCA23FE1-7CA2-4F5B-B4EB-44D3E8754462}"/>
                </a:ext>
              </a:extLst>
            </p:cNvPr>
            <p:cNvCxnSpPr/>
            <p:nvPr/>
          </p:nvCxnSpPr>
          <p:spPr>
            <a:xfrm flipH="1">
              <a:off x="5431271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5906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828DD0D-0FE2-4AD4-B31A-3CFB17709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93648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0" y="-15044"/>
            <a:ext cx="9144000" cy="7208692"/>
          </a:xfrm>
          <a:prstGeom prst="rect">
            <a:avLst/>
          </a:prstGeom>
          <a:solidFill>
            <a:srgbClr val="293A4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77FFC27-8135-43EC-9D37-FED99BC03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7764" y="-306733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D586FFA3-F9BB-47B5-8680-BC07AF03FA20}"/>
              </a:ext>
            </a:extLst>
          </p:cNvPr>
          <p:cNvGrpSpPr/>
          <p:nvPr/>
        </p:nvGrpSpPr>
        <p:grpSpPr>
          <a:xfrm>
            <a:off x="141989" y="1703947"/>
            <a:ext cx="8823011" cy="3597261"/>
            <a:chOff x="428596" y="2090764"/>
            <a:chExt cx="8143932" cy="1741758"/>
          </a:xfrm>
        </p:grpSpPr>
        <p:sp>
          <p:nvSpPr>
            <p:cNvPr id="23" name="모서리가 둥근 직사각형 4">
              <a:extLst>
                <a:ext uri="{FF2B5EF4-FFF2-40B4-BE49-F238E27FC236}">
                  <a16:creationId xmlns:a16="http://schemas.microsoft.com/office/drawing/2014/main" id="{3A316340-314C-4DE2-9CE6-194FD6285E84}"/>
                </a:ext>
              </a:extLst>
            </p:cNvPr>
            <p:cNvSpPr/>
            <p:nvPr/>
          </p:nvSpPr>
          <p:spPr>
            <a:xfrm>
              <a:off x="428596" y="2229919"/>
              <a:ext cx="8143932" cy="1602603"/>
            </a:xfrm>
            <a:prstGeom prst="roundRect">
              <a:avLst/>
            </a:prstGeom>
            <a:noFill/>
            <a:ln w="34925">
              <a:solidFill>
                <a:srgbClr val="F4B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en-US" altLang="ko-KR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25" name="모서리가 둥근 직사각형 5">
              <a:extLst>
                <a:ext uri="{FF2B5EF4-FFF2-40B4-BE49-F238E27FC236}">
                  <a16:creationId xmlns:a16="http://schemas.microsoft.com/office/drawing/2014/main" id="{E9A7556D-4EEA-4451-A80C-C406D5B6F0E9}"/>
                </a:ext>
              </a:extLst>
            </p:cNvPr>
            <p:cNvSpPr/>
            <p:nvPr/>
          </p:nvSpPr>
          <p:spPr>
            <a:xfrm>
              <a:off x="812966" y="2090764"/>
              <a:ext cx="7372393" cy="278309"/>
            </a:xfrm>
            <a:prstGeom prst="roundRect">
              <a:avLst/>
            </a:prstGeom>
            <a:solidFill>
              <a:srgbClr val="F4B7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동 영 상</a:t>
              </a:r>
              <a:endParaRPr lang="ko-KR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DA543945-6842-4ABA-B6F5-A0BC830481E6}"/>
              </a:ext>
            </a:extLst>
          </p:cNvPr>
          <p:cNvGrpSpPr/>
          <p:nvPr/>
        </p:nvGrpSpPr>
        <p:grpSpPr>
          <a:xfrm>
            <a:off x="1776939" y="2435639"/>
            <a:ext cx="5590122" cy="2689720"/>
            <a:chOff x="2825806" y="2373281"/>
            <a:chExt cx="5590122" cy="2689720"/>
          </a:xfrm>
        </p:grpSpPr>
        <p:pic>
          <p:nvPicPr>
            <p:cNvPr id="6" name="그림 5">
              <a:hlinkClick r:id="rId5"/>
              <a:extLst>
                <a:ext uri="{FF2B5EF4-FFF2-40B4-BE49-F238E27FC236}">
                  <a16:creationId xmlns:a16="http://schemas.microsoft.com/office/drawing/2014/main" id="{57569508-C50C-495E-93C8-A7DED267ED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8016" r="89946">
                          <a14:foregroundMark x1="12364" y1="47404" x2="8016" y2="5259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1" t="37418" r="12909" b="18510"/>
            <a:stretch/>
          </p:blipFill>
          <p:spPr>
            <a:xfrm>
              <a:off x="2825806" y="2373281"/>
              <a:ext cx="3492388" cy="2689720"/>
            </a:xfrm>
            <a:prstGeom prst="rect">
              <a:avLst/>
            </a:prstGeom>
          </p:spPr>
        </p:pic>
        <p:sp>
          <p:nvSpPr>
            <p:cNvPr id="9" name="말풍선: 타원형 8">
              <a:extLst>
                <a:ext uri="{FF2B5EF4-FFF2-40B4-BE49-F238E27FC236}">
                  <a16:creationId xmlns:a16="http://schemas.microsoft.com/office/drawing/2014/main" id="{3697D810-C991-44A5-B091-7C06E8F58442}"/>
                </a:ext>
              </a:extLst>
            </p:cNvPr>
            <p:cNvSpPr/>
            <p:nvPr/>
          </p:nvSpPr>
          <p:spPr>
            <a:xfrm>
              <a:off x="6668215" y="2424167"/>
              <a:ext cx="1684205" cy="1273132"/>
            </a:xfrm>
            <a:prstGeom prst="wedgeEllipseCallout">
              <a:avLst>
                <a:gd name="adj1" fmla="val -57085"/>
                <a:gd name="adj2" fmla="val 43163"/>
              </a:avLst>
            </a:prstGeom>
            <a:noFill/>
            <a:ln w="44450">
              <a:solidFill>
                <a:srgbClr val="74E6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894E210-598E-4793-B64F-719F5DD78217}"/>
                </a:ext>
              </a:extLst>
            </p:cNvPr>
            <p:cNvSpPr txBox="1"/>
            <p:nvPr/>
          </p:nvSpPr>
          <p:spPr>
            <a:xfrm>
              <a:off x="6705203" y="2799123"/>
              <a:ext cx="17107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rgbClr val="74E6EF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30 : 48 ~</a:t>
              </a:r>
              <a:endParaRPr lang="ko-KR" altLang="en-US" sz="2800" b="1" dirty="0">
                <a:solidFill>
                  <a:srgbClr val="74E6E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144344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4F9D5CB-3A8A-4A46-82DF-BADEDA0AC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" name="평행 사변형 9">
            <a:extLst>
              <a:ext uri="{FF2B5EF4-FFF2-40B4-BE49-F238E27FC236}">
                <a16:creationId xmlns:a16="http://schemas.microsoft.com/office/drawing/2014/main" id="{6C4A77CF-ACCD-4AE8-9D12-3BF53FFE83FD}"/>
              </a:ext>
            </a:extLst>
          </p:cNvPr>
          <p:cNvSpPr/>
          <p:nvPr/>
        </p:nvSpPr>
        <p:spPr>
          <a:xfrm>
            <a:off x="1151620" y="1771693"/>
            <a:ext cx="5112568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5C943B59-682A-47BD-8EFA-DB58C6741EC2}"/>
              </a:ext>
            </a:extLst>
          </p:cNvPr>
          <p:cNvSpPr/>
          <p:nvPr/>
        </p:nvSpPr>
        <p:spPr>
          <a:xfrm>
            <a:off x="1151620" y="743125"/>
            <a:ext cx="5364596" cy="8290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144091" y="-66789"/>
            <a:ext cx="9427988" cy="6991576"/>
          </a:xfrm>
          <a:prstGeom prst="rect">
            <a:avLst/>
          </a:prstGeom>
          <a:solidFill>
            <a:srgbClr val="293A4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DBFE14-B853-4AEE-8336-F275D300E2C2}"/>
              </a:ext>
            </a:extLst>
          </p:cNvPr>
          <p:cNvSpPr txBox="1"/>
          <p:nvPr/>
        </p:nvSpPr>
        <p:spPr>
          <a:xfrm>
            <a:off x="1625893" y="1938266"/>
            <a:ext cx="24112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1. </a:t>
            </a:r>
            <a:r>
              <a:rPr lang="ko-KR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현황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3814E0-E4AB-4BE6-AF33-8C6ABD29049C}"/>
              </a:ext>
            </a:extLst>
          </p:cNvPr>
          <p:cNvSpPr txBox="1"/>
          <p:nvPr/>
        </p:nvSpPr>
        <p:spPr>
          <a:xfrm>
            <a:off x="1625893" y="3158449"/>
            <a:ext cx="3786614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2. </a:t>
            </a:r>
            <a:r>
              <a:rPr lang="ko-KR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농업 현황</a:t>
            </a:r>
            <a:endParaRPr lang="en-US" altLang="ko-K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en-US" altLang="ko-KR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1) </a:t>
            </a:r>
            <a:r>
              <a:rPr lang="ko-KR" altLang="en-US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경지</a:t>
            </a:r>
            <a:endParaRPr lang="en-US" altLang="ko-KR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en-US" altLang="ko-KR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2) </a:t>
            </a:r>
            <a:r>
              <a:rPr lang="ko-KR" altLang="en-US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농축  수산물 수급 현황</a:t>
            </a:r>
            <a:endParaRPr lang="en-US" altLang="ko-KR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en-US" altLang="ko-KR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3) </a:t>
            </a:r>
            <a:r>
              <a:rPr lang="ko-KR" altLang="en-US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농가 인구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7E0916-025F-4AAC-B97C-0B3A88068CAC}"/>
              </a:ext>
            </a:extLst>
          </p:cNvPr>
          <p:cNvSpPr txBox="1"/>
          <p:nvPr/>
        </p:nvSpPr>
        <p:spPr>
          <a:xfrm>
            <a:off x="1673473" y="5676227"/>
            <a:ext cx="31838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3. </a:t>
            </a:r>
            <a:r>
              <a:rPr lang="ko-KR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정부의 노력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F95FBC9-0C24-4C4A-9CF6-CA80ADFCC3A5}"/>
              </a:ext>
            </a:extLst>
          </p:cNvPr>
          <p:cNvGrpSpPr/>
          <p:nvPr/>
        </p:nvGrpSpPr>
        <p:grpSpPr>
          <a:xfrm>
            <a:off x="1678521" y="627775"/>
            <a:ext cx="5773799" cy="795183"/>
            <a:chOff x="1678521" y="627775"/>
            <a:chExt cx="5773799" cy="795183"/>
          </a:xfrm>
        </p:grpSpPr>
        <p:sp>
          <p:nvSpPr>
            <p:cNvPr id="7" name="평행 사변형 6">
              <a:extLst>
                <a:ext uri="{FF2B5EF4-FFF2-40B4-BE49-F238E27FC236}">
                  <a16:creationId xmlns:a16="http://schemas.microsoft.com/office/drawing/2014/main" id="{0422D96C-6FF8-4AF8-B7D3-7F2F3C6F386F}"/>
                </a:ext>
              </a:extLst>
            </p:cNvPr>
            <p:cNvSpPr/>
            <p:nvPr/>
          </p:nvSpPr>
          <p:spPr>
            <a:xfrm>
              <a:off x="1743589" y="791341"/>
              <a:ext cx="5652628" cy="468052"/>
            </a:xfrm>
            <a:prstGeom prst="parallelogram">
              <a:avLst/>
            </a:prstGeom>
            <a:solidFill>
              <a:srgbClr val="293A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243580D-F5B2-4290-A7A7-C9E8128DA95E}"/>
                </a:ext>
              </a:extLst>
            </p:cNvPr>
            <p:cNvSpPr txBox="1"/>
            <p:nvPr/>
          </p:nvSpPr>
          <p:spPr>
            <a:xfrm>
              <a:off x="4119853" y="764704"/>
              <a:ext cx="95731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목 차</a:t>
              </a:r>
            </a:p>
          </p:txBody>
        </p: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06B327AA-2534-46B2-A2D0-1308AADF1024}"/>
                </a:ext>
              </a:extLst>
            </p:cNvPr>
            <p:cNvCxnSpPr/>
            <p:nvPr/>
          </p:nvCxnSpPr>
          <p:spPr>
            <a:xfrm flipH="1">
              <a:off x="1678521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C25B267A-007D-4116-BC29-E9217B4C65F3}"/>
                </a:ext>
              </a:extLst>
            </p:cNvPr>
            <p:cNvCxnSpPr/>
            <p:nvPr/>
          </p:nvCxnSpPr>
          <p:spPr>
            <a:xfrm flipH="1">
              <a:off x="7236296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5040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828DD0D-0FE2-4AD4-B31A-3CFB17709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93648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0" y="-15044"/>
            <a:ext cx="9144000" cy="7208692"/>
          </a:xfrm>
          <a:prstGeom prst="rect">
            <a:avLst/>
          </a:prstGeom>
          <a:solidFill>
            <a:srgbClr val="293A4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 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9F0856A7-6221-472E-BBE5-EA2FFAF3F63A}"/>
              </a:ext>
            </a:extLst>
          </p:cNvPr>
          <p:cNvGrpSpPr/>
          <p:nvPr/>
        </p:nvGrpSpPr>
        <p:grpSpPr>
          <a:xfrm>
            <a:off x="-288540" y="-92817"/>
            <a:ext cx="4135635" cy="795183"/>
            <a:chOff x="1511660" y="627775"/>
            <a:chExt cx="4135635" cy="795183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658F1C6B-5DE1-4BEF-80D4-55CE15BCA8F1}"/>
                </a:ext>
              </a:extLst>
            </p:cNvPr>
            <p:cNvGrpSpPr/>
            <p:nvPr/>
          </p:nvGrpSpPr>
          <p:grpSpPr>
            <a:xfrm>
              <a:off x="1511660" y="764704"/>
              <a:ext cx="4068452" cy="507831"/>
              <a:chOff x="-990618" y="3618387"/>
              <a:chExt cx="4068452" cy="507831"/>
            </a:xfrm>
          </p:grpSpPr>
          <p:sp>
            <p:nvSpPr>
              <p:cNvPr id="7" name="평행 사변형 6">
                <a:extLst>
                  <a:ext uri="{FF2B5EF4-FFF2-40B4-BE49-F238E27FC236}">
                    <a16:creationId xmlns:a16="http://schemas.microsoft.com/office/drawing/2014/main" id="{0422D96C-6FF8-4AF8-B7D3-7F2F3C6F386F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4068452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243580D-F5B2-4290-A7A7-C9E8128DA95E}"/>
                  </a:ext>
                </a:extLst>
              </p:cNvPr>
              <p:cNvSpPr txBox="1"/>
              <p:nvPr/>
            </p:nvSpPr>
            <p:spPr>
              <a:xfrm>
                <a:off x="-672789" y="3618387"/>
                <a:ext cx="219002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1. </a:t>
                </a:r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일본의 현황</a:t>
                </a:r>
              </a:p>
            </p:txBody>
          </p:sp>
        </p:grp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C25B267A-007D-4116-BC29-E9217B4C65F3}"/>
                </a:ext>
              </a:extLst>
            </p:cNvPr>
            <p:cNvCxnSpPr/>
            <p:nvPr/>
          </p:nvCxnSpPr>
          <p:spPr>
            <a:xfrm flipH="1">
              <a:off x="5431271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2587161C-10C7-424B-943F-E142DF9922D3}"/>
              </a:ext>
            </a:extLst>
          </p:cNvPr>
          <p:cNvGrpSpPr/>
          <p:nvPr/>
        </p:nvGrpSpPr>
        <p:grpSpPr>
          <a:xfrm>
            <a:off x="302935" y="1973058"/>
            <a:ext cx="2885501" cy="2911884"/>
            <a:chOff x="438402" y="3998623"/>
            <a:chExt cx="2443580" cy="2359412"/>
          </a:xfrm>
        </p:grpSpPr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53C5F788-2BD3-42C9-A28E-A44C248DD8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13" b="88026" l="5556" r="97111">
                          <a14:foregroundMark x1="13556" y1="83495" x2="13556" y2="83495"/>
                          <a14:foregroundMark x1="78444" y1="18770" x2="78444" y2="18770"/>
                          <a14:foregroundMark x1="78444" y1="11650" x2="82000" y2="181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21" t="3856" r="11057" b="11502"/>
            <a:stretch/>
          </p:blipFill>
          <p:spPr>
            <a:xfrm>
              <a:off x="438402" y="4318510"/>
              <a:ext cx="2394265" cy="1719638"/>
            </a:xfrm>
            <a:prstGeom prst="rect">
              <a:avLst/>
            </a:prstGeom>
          </p:spPr>
        </p:pic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A32520E2-F1CF-42F4-A21F-18ED816095DD}"/>
                </a:ext>
              </a:extLst>
            </p:cNvPr>
            <p:cNvSpPr/>
            <p:nvPr/>
          </p:nvSpPr>
          <p:spPr>
            <a:xfrm>
              <a:off x="522570" y="3998623"/>
              <a:ext cx="2359412" cy="2359412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77C9E7C7-1339-4019-906F-E111DDEBAA3D}"/>
              </a:ext>
            </a:extLst>
          </p:cNvPr>
          <p:cNvGrpSpPr/>
          <p:nvPr/>
        </p:nvGrpSpPr>
        <p:grpSpPr>
          <a:xfrm>
            <a:off x="3624721" y="404664"/>
            <a:ext cx="5200694" cy="6264696"/>
            <a:chOff x="3624721" y="404664"/>
            <a:chExt cx="5200694" cy="6264696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428A0859-12CB-4B24-A311-1FA7FE42DDC6}"/>
                </a:ext>
              </a:extLst>
            </p:cNvPr>
            <p:cNvGrpSpPr/>
            <p:nvPr/>
          </p:nvGrpSpPr>
          <p:grpSpPr>
            <a:xfrm>
              <a:off x="3624721" y="404664"/>
              <a:ext cx="5149669" cy="6264696"/>
              <a:chOff x="3624721" y="404664"/>
              <a:chExt cx="5149669" cy="6264696"/>
            </a:xfrm>
          </p:grpSpPr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7F59FBE6-F988-43E6-BD53-F26FA9274552}"/>
                  </a:ext>
                </a:extLst>
              </p:cNvPr>
              <p:cNvSpPr/>
              <p:nvPr/>
            </p:nvSpPr>
            <p:spPr>
              <a:xfrm>
                <a:off x="4391980" y="404664"/>
                <a:ext cx="4382410" cy="6264696"/>
              </a:xfrm>
              <a:prstGeom prst="rect">
                <a:avLst/>
              </a:prstGeom>
              <a:noFill/>
              <a:ln w="41275">
                <a:solidFill>
                  <a:srgbClr val="F4B7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이등변 삼각형 11">
                <a:extLst>
                  <a:ext uri="{FF2B5EF4-FFF2-40B4-BE49-F238E27FC236}">
                    <a16:creationId xmlns:a16="http://schemas.microsoft.com/office/drawing/2014/main" id="{A40ABC84-50A9-4716-9734-7F3C7C96B2C4}"/>
                  </a:ext>
                </a:extLst>
              </p:cNvPr>
              <p:cNvSpPr/>
              <p:nvPr/>
            </p:nvSpPr>
            <p:spPr>
              <a:xfrm rot="16200000">
                <a:off x="3632721" y="3188747"/>
                <a:ext cx="751259" cy="767259"/>
              </a:xfrm>
              <a:prstGeom prst="triangle">
                <a:avLst/>
              </a:prstGeom>
              <a:noFill/>
              <a:ln w="41275">
                <a:solidFill>
                  <a:srgbClr val="F4B7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61D32C88-A4A5-46F8-90C6-7C750A09FA1B}"/>
                </a:ext>
              </a:extLst>
            </p:cNvPr>
            <p:cNvSpPr/>
            <p:nvPr/>
          </p:nvSpPr>
          <p:spPr>
            <a:xfrm>
              <a:off x="4340954" y="1038959"/>
              <a:ext cx="4484461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일본의 국토 </a:t>
              </a:r>
              <a:r>
                <a:rPr lang="en-US" altLang="ko-KR" sz="2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73% : </a:t>
              </a:r>
              <a:r>
                <a:rPr lang="ko-KR" altLang="en-US" sz="2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산악 지대   </a:t>
              </a:r>
              <a:r>
                <a:rPr lang="ko-KR" altLang="en-US" sz="2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</a:t>
              </a:r>
              <a:endParaRPr lang="ko-KR" altLang="en-US" sz="2700" dirty="0">
                <a:highlight>
                  <a:srgbClr val="F4B728"/>
                </a:highlight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6D1855E-BEFC-412A-8C48-B7964FFDE382}"/>
                </a:ext>
              </a:extLst>
            </p:cNvPr>
            <p:cNvSpPr txBox="1"/>
            <p:nvPr/>
          </p:nvSpPr>
          <p:spPr>
            <a:xfrm>
              <a:off x="5020897" y="2920492"/>
              <a:ext cx="312457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2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이 중 </a:t>
              </a:r>
              <a:r>
                <a:rPr lang="en-US" altLang="ko-KR" sz="32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66.3% </a:t>
              </a:r>
              <a:r>
                <a:rPr lang="ko-KR" altLang="en-US" sz="32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산림</a:t>
              </a:r>
              <a:endParaRPr lang="en-US" altLang="ko-KR" sz="32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r>
                <a:rPr lang="en-US" altLang="ko-KR" sz="32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12% </a:t>
              </a:r>
              <a:r>
                <a:rPr lang="ko-KR" altLang="en-US" sz="32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농지</a:t>
              </a:r>
              <a:endParaRPr lang="en-US" altLang="ko-KR" sz="32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r>
                <a:rPr lang="en-US" altLang="ko-KR" sz="32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5.1% </a:t>
              </a:r>
              <a:r>
                <a:rPr lang="ko-KR" altLang="en-US" sz="32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택지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2024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828DD0D-0FE2-4AD4-B31A-3CFB17709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93648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0" y="-15044"/>
            <a:ext cx="9144000" cy="7208692"/>
          </a:xfrm>
          <a:prstGeom prst="rect">
            <a:avLst/>
          </a:prstGeom>
          <a:solidFill>
            <a:srgbClr val="293A4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 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9F0856A7-6221-472E-BBE5-EA2FFAF3F63A}"/>
              </a:ext>
            </a:extLst>
          </p:cNvPr>
          <p:cNvGrpSpPr/>
          <p:nvPr/>
        </p:nvGrpSpPr>
        <p:grpSpPr>
          <a:xfrm>
            <a:off x="-288540" y="-92817"/>
            <a:ext cx="5309437" cy="795183"/>
            <a:chOff x="1511660" y="627775"/>
            <a:chExt cx="4135635" cy="795183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658F1C6B-5DE1-4BEF-80D4-55CE15BCA8F1}"/>
                </a:ext>
              </a:extLst>
            </p:cNvPr>
            <p:cNvGrpSpPr/>
            <p:nvPr/>
          </p:nvGrpSpPr>
          <p:grpSpPr>
            <a:xfrm>
              <a:off x="1511660" y="764704"/>
              <a:ext cx="4068452" cy="507831"/>
              <a:chOff x="-990618" y="3618387"/>
              <a:chExt cx="4068452" cy="507831"/>
            </a:xfrm>
          </p:grpSpPr>
          <p:sp>
            <p:nvSpPr>
              <p:cNvPr id="7" name="평행 사변형 6">
                <a:extLst>
                  <a:ext uri="{FF2B5EF4-FFF2-40B4-BE49-F238E27FC236}">
                    <a16:creationId xmlns:a16="http://schemas.microsoft.com/office/drawing/2014/main" id="{0422D96C-6FF8-4AF8-B7D3-7F2F3C6F386F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4068452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243580D-F5B2-4290-A7A7-C9E8128DA95E}"/>
                  </a:ext>
                </a:extLst>
              </p:cNvPr>
              <p:cNvSpPr txBox="1"/>
              <p:nvPr/>
            </p:nvSpPr>
            <p:spPr>
              <a:xfrm>
                <a:off x="-672789" y="3618387"/>
                <a:ext cx="318671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2. </a:t>
                </a:r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일본의 농업 현황  </a:t>
                </a:r>
                <a:r>
                  <a:rPr lang="en-US" altLang="ko-KR" sz="24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1)</a:t>
                </a:r>
                <a:r>
                  <a:rPr lang="ko-KR" altLang="en-US" sz="24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경지 </a:t>
                </a:r>
                <a:endParaRPr lang="ko-KR" altLang="en-US" sz="27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C25B267A-007D-4116-BC29-E9217B4C65F3}"/>
                </a:ext>
              </a:extLst>
            </p:cNvPr>
            <p:cNvCxnSpPr/>
            <p:nvPr/>
          </p:nvCxnSpPr>
          <p:spPr>
            <a:xfrm flipH="1">
              <a:off x="5431271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2587161C-10C7-424B-943F-E142DF9922D3}"/>
              </a:ext>
            </a:extLst>
          </p:cNvPr>
          <p:cNvGrpSpPr/>
          <p:nvPr/>
        </p:nvGrpSpPr>
        <p:grpSpPr>
          <a:xfrm>
            <a:off x="101118" y="2562563"/>
            <a:ext cx="2641675" cy="2570144"/>
            <a:chOff x="438402" y="3998623"/>
            <a:chExt cx="2443580" cy="2359412"/>
          </a:xfrm>
        </p:grpSpPr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53C5F788-2BD3-42C9-A28E-A44C248DD8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13" b="88026" l="5556" r="97111">
                          <a14:foregroundMark x1="13556" y1="83495" x2="13556" y2="83495"/>
                          <a14:foregroundMark x1="78444" y1="18770" x2="78444" y2="18770"/>
                          <a14:foregroundMark x1="78444" y1="11650" x2="82000" y2="181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21" t="3856" r="11057" b="11502"/>
            <a:stretch/>
          </p:blipFill>
          <p:spPr>
            <a:xfrm>
              <a:off x="438402" y="4318510"/>
              <a:ext cx="2394265" cy="1719638"/>
            </a:xfrm>
            <a:prstGeom prst="rect">
              <a:avLst/>
            </a:prstGeom>
          </p:spPr>
        </p:pic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A32520E2-F1CF-42F4-A21F-18ED816095DD}"/>
                </a:ext>
              </a:extLst>
            </p:cNvPr>
            <p:cNvSpPr/>
            <p:nvPr/>
          </p:nvSpPr>
          <p:spPr>
            <a:xfrm>
              <a:off x="522570" y="3998623"/>
              <a:ext cx="2359412" cy="2359412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0335A1B8-CC29-4586-B57B-8CA45B33B2D4}"/>
              </a:ext>
            </a:extLst>
          </p:cNvPr>
          <p:cNvGrpSpPr/>
          <p:nvPr/>
        </p:nvGrpSpPr>
        <p:grpSpPr>
          <a:xfrm>
            <a:off x="2954797" y="788158"/>
            <a:ext cx="5997094" cy="5881201"/>
            <a:chOff x="2954797" y="788158"/>
            <a:chExt cx="5997094" cy="5881201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428A0859-12CB-4B24-A311-1FA7FE42DDC6}"/>
                </a:ext>
              </a:extLst>
            </p:cNvPr>
            <p:cNvGrpSpPr/>
            <p:nvPr/>
          </p:nvGrpSpPr>
          <p:grpSpPr>
            <a:xfrm>
              <a:off x="2954797" y="788158"/>
              <a:ext cx="5997094" cy="5881201"/>
              <a:chOff x="3624721" y="404664"/>
              <a:chExt cx="5149669" cy="6264696"/>
            </a:xfrm>
          </p:grpSpPr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7F59FBE6-F988-43E6-BD53-F26FA9274552}"/>
                  </a:ext>
                </a:extLst>
              </p:cNvPr>
              <p:cNvSpPr/>
              <p:nvPr/>
            </p:nvSpPr>
            <p:spPr>
              <a:xfrm>
                <a:off x="4391980" y="404664"/>
                <a:ext cx="4382410" cy="6264696"/>
              </a:xfrm>
              <a:prstGeom prst="rect">
                <a:avLst/>
              </a:prstGeom>
              <a:noFill/>
              <a:ln w="41275">
                <a:solidFill>
                  <a:srgbClr val="F4B7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이등변 삼각형 11">
                <a:extLst>
                  <a:ext uri="{FF2B5EF4-FFF2-40B4-BE49-F238E27FC236}">
                    <a16:creationId xmlns:a16="http://schemas.microsoft.com/office/drawing/2014/main" id="{A40ABC84-50A9-4716-9734-7F3C7C96B2C4}"/>
                  </a:ext>
                </a:extLst>
              </p:cNvPr>
              <p:cNvSpPr/>
              <p:nvPr/>
            </p:nvSpPr>
            <p:spPr>
              <a:xfrm rot="16200000">
                <a:off x="3632721" y="3188747"/>
                <a:ext cx="751259" cy="767259"/>
              </a:xfrm>
              <a:prstGeom prst="triangle">
                <a:avLst/>
              </a:prstGeom>
              <a:noFill/>
              <a:ln w="41275">
                <a:solidFill>
                  <a:srgbClr val="F4B7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61D32C88-A4A5-46F8-90C6-7C750A09FA1B}"/>
                </a:ext>
              </a:extLst>
            </p:cNvPr>
            <p:cNvSpPr/>
            <p:nvPr/>
          </p:nvSpPr>
          <p:spPr>
            <a:xfrm>
              <a:off x="4994472" y="1038959"/>
              <a:ext cx="2889394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일본의 경지 면적</a:t>
              </a:r>
              <a:endParaRPr lang="ko-KR" altLang="en-US" sz="2700" dirty="0">
                <a:highlight>
                  <a:srgbClr val="F4B728"/>
                </a:highlight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6D1855E-BEFC-412A-8C48-B7964FFDE382}"/>
              </a:ext>
            </a:extLst>
          </p:cNvPr>
          <p:cNvSpPr txBox="1"/>
          <p:nvPr/>
        </p:nvSpPr>
        <p:spPr>
          <a:xfrm>
            <a:off x="3823336" y="1989161"/>
            <a:ext cx="5141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전체 토지 </a:t>
            </a: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11.8% </a:t>
            </a:r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차지 </a:t>
            </a: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- 447</a:t>
            </a:r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만</a:t>
            </a: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ha</a:t>
            </a:r>
            <a:endParaRPr lang="ko-KR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4C9E53-AE5C-44D6-97F2-D021BF8EE184}"/>
              </a:ext>
            </a:extLst>
          </p:cNvPr>
          <p:cNvSpPr txBox="1"/>
          <p:nvPr/>
        </p:nvSpPr>
        <p:spPr>
          <a:xfrm>
            <a:off x="3782326" y="2920569"/>
            <a:ext cx="502413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∴</a:t>
            </a:r>
            <a:r>
              <a:rPr lang="ko-KR" altLang="en-US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좁고 한정된 면적 </a:t>
            </a:r>
            <a:r>
              <a:rPr lang="en-US" altLang="ko-K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多 자본 </a:t>
            </a:r>
            <a:r>
              <a:rPr lang="en-US" altLang="ko-K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+ </a:t>
            </a:r>
            <a:r>
              <a:rPr lang="ko-KR" alt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노동력</a:t>
            </a:r>
            <a:endParaRPr lang="en-US" altLang="ko-KR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2400" dirty="0">
                <a:solidFill>
                  <a:srgbClr val="F4B728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⇨</a:t>
            </a:r>
            <a:r>
              <a:rPr lang="ko-KR" altLang="en-US" sz="2500" b="1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5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집약적 농업 생산활동 영위</a:t>
            </a:r>
            <a:r>
              <a:rPr lang="en-US" altLang="ko-KR" sz="25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V</a:t>
            </a:r>
            <a:endParaRPr lang="ko-KR" altLang="en-US" sz="2500" dirty="0">
              <a:solidFill>
                <a:srgbClr val="F4B7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BFB6CF3B-F40C-4FEB-A8AC-2938C3A1B283}"/>
              </a:ext>
            </a:extLst>
          </p:cNvPr>
          <p:cNvGrpSpPr/>
          <p:nvPr/>
        </p:nvGrpSpPr>
        <p:grpSpPr>
          <a:xfrm>
            <a:off x="30361" y="1311323"/>
            <a:ext cx="3791508" cy="1699430"/>
            <a:chOff x="30361" y="1311323"/>
            <a:chExt cx="3791508" cy="1699430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90128CFC-877A-4509-AFE6-626C24A64448}"/>
                </a:ext>
              </a:extLst>
            </p:cNvPr>
            <p:cNvSpPr/>
            <p:nvPr/>
          </p:nvSpPr>
          <p:spPr>
            <a:xfrm>
              <a:off x="30361" y="1311323"/>
              <a:ext cx="3739752" cy="1152128"/>
            </a:xfrm>
            <a:prstGeom prst="rect">
              <a:avLst/>
            </a:prstGeom>
            <a:solidFill>
              <a:srgbClr val="293A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우리나라 국토대비 </a:t>
              </a:r>
              <a:endParaRPr lang="en-US" altLang="ko-KR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algn="ctr"/>
              <a:r>
                <a:rPr lang="ko-KR" altLang="en-US" sz="2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경지면적 비율 </a:t>
              </a:r>
              <a:r>
                <a:rPr lang="en-US" altLang="ko-KR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: </a:t>
              </a:r>
              <a:r>
                <a:rPr lang="en-US" altLang="ko-KR" sz="2500" b="1" dirty="0">
                  <a:solidFill>
                    <a:srgbClr val="F4B72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17%</a:t>
              </a:r>
              <a:r>
                <a:rPr lang="ko-KR" altLang="en-US" sz="2300" b="1" dirty="0">
                  <a:solidFill>
                    <a:srgbClr val="F4B72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</a:t>
              </a:r>
              <a:r>
                <a:rPr lang="ko-KR" alt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↓</a:t>
              </a:r>
              <a:endParaRPr lang="en-US" altLang="ko-K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AB055AA0-2FCE-4E15-AA02-13689DC118DF}"/>
                </a:ext>
              </a:extLst>
            </p:cNvPr>
            <p:cNvGrpSpPr/>
            <p:nvPr/>
          </p:nvGrpSpPr>
          <p:grpSpPr>
            <a:xfrm>
              <a:off x="3032624" y="2434689"/>
              <a:ext cx="789245" cy="576064"/>
              <a:chOff x="4719816" y="3429000"/>
              <a:chExt cx="789245" cy="576064"/>
            </a:xfrm>
          </p:grpSpPr>
          <p:cxnSp>
            <p:nvCxnSpPr>
              <p:cNvPr id="28" name="직선 연결선 27">
                <a:extLst>
                  <a:ext uri="{FF2B5EF4-FFF2-40B4-BE49-F238E27FC236}">
                    <a16:creationId xmlns:a16="http://schemas.microsoft.com/office/drawing/2014/main" id="{95A5A9D6-EB78-4F38-AEB0-C87978B3E4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83958" y="4005064"/>
                <a:ext cx="425103" cy="0"/>
              </a:xfrm>
              <a:prstGeom prst="line">
                <a:avLst/>
              </a:prstGeom>
              <a:ln>
                <a:solidFill>
                  <a:srgbClr val="F4B7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FCE24B3E-5253-406D-A416-82110C778022}"/>
                  </a:ext>
                </a:extLst>
              </p:cNvPr>
              <p:cNvSpPr/>
              <p:nvPr/>
            </p:nvSpPr>
            <p:spPr>
              <a:xfrm rot="10800000">
                <a:off x="4719816" y="3429000"/>
                <a:ext cx="178011" cy="199512"/>
              </a:xfrm>
              <a:prstGeom prst="ellipse">
                <a:avLst/>
              </a:prstGeom>
              <a:solidFill>
                <a:srgbClr val="F4B7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1" name="직선 연결선 30">
                <a:extLst>
                  <a:ext uri="{FF2B5EF4-FFF2-40B4-BE49-F238E27FC236}">
                    <a16:creationId xmlns:a16="http://schemas.microsoft.com/office/drawing/2014/main" id="{5668092B-3145-46E3-BA7F-9E5D81F343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826749" y="3596650"/>
                <a:ext cx="252028" cy="408414"/>
              </a:xfrm>
              <a:prstGeom prst="line">
                <a:avLst/>
              </a:prstGeom>
              <a:ln>
                <a:solidFill>
                  <a:srgbClr val="F4B7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64793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828DD0D-0FE2-4AD4-B31A-3CFB17709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93648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0" y="-15044"/>
            <a:ext cx="9144000" cy="7208692"/>
          </a:xfrm>
          <a:prstGeom prst="rect">
            <a:avLst/>
          </a:prstGeom>
          <a:solidFill>
            <a:srgbClr val="293A4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 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9F0856A7-6221-472E-BBE5-EA2FFAF3F63A}"/>
              </a:ext>
            </a:extLst>
          </p:cNvPr>
          <p:cNvGrpSpPr/>
          <p:nvPr/>
        </p:nvGrpSpPr>
        <p:grpSpPr>
          <a:xfrm>
            <a:off x="-288540" y="-92817"/>
            <a:ext cx="5309437" cy="795183"/>
            <a:chOff x="1511660" y="627775"/>
            <a:chExt cx="4135635" cy="795183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658F1C6B-5DE1-4BEF-80D4-55CE15BCA8F1}"/>
                </a:ext>
              </a:extLst>
            </p:cNvPr>
            <p:cNvGrpSpPr/>
            <p:nvPr/>
          </p:nvGrpSpPr>
          <p:grpSpPr>
            <a:xfrm>
              <a:off x="1511660" y="764704"/>
              <a:ext cx="4068452" cy="507831"/>
              <a:chOff x="-990618" y="3618387"/>
              <a:chExt cx="4068452" cy="507831"/>
            </a:xfrm>
          </p:grpSpPr>
          <p:sp>
            <p:nvSpPr>
              <p:cNvPr id="7" name="평행 사변형 6">
                <a:extLst>
                  <a:ext uri="{FF2B5EF4-FFF2-40B4-BE49-F238E27FC236}">
                    <a16:creationId xmlns:a16="http://schemas.microsoft.com/office/drawing/2014/main" id="{0422D96C-6FF8-4AF8-B7D3-7F2F3C6F386F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4068452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243580D-F5B2-4290-A7A7-C9E8128DA95E}"/>
                  </a:ext>
                </a:extLst>
              </p:cNvPr>
              <p:cNvSpPr txBox="1"/>
              <p:nvPr/>
            </p:nvSpPr>
            <p:spPr>
              <a:xfrm>
                <a:off x="-672789" y="3618387"/>
                <a:ext cx="318671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2. </a:t>
                </a:r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일본의 농업 현황  </a:t>
                </a:r>
                <a:r>
                  <a:rPr lang="en-US" altLang="ko-KR" sz="24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1)</a:t>
                </a:r>
                <a:r>
                  <a:rPr lang="ko-KR" altLang="en-US" sz="24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경지 </a:t>
                </a:r>
                <a:endParaRPr lang="ko-KR" altLang="en-US" sz="27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C25B267A-007D-4116-BC29-E9217B4C65F3}"/>
                </a:ext>
              </a:extLst>
            </p:cNvPr>
            <p:cNvCxnSpPr/>
            <p:nvPr/>
          </p:nvCxnSpPr>
          <p:spPr>
            <a:xfrm flipH="1">
              <a:off x="5431271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2587161C-10C7-424B-943F-E142DF9922D3}"/>
              </a:ext>
            </a:extLst>
          </p:cNvPr>
          <p:cNvGrpSpPr/>
          <p:nvPr/>
        </p:nvGrpSpPr>
        <p:grpSpPr>
          <a:xfrm>
            <a:off x="101118" y="2562563"/>
            <a:ext cx="2641675" cy="2570144"/>
            <a:chOff x="438402" y="3998623"/>
            <a:chExt cx="2443580" cy="2359412"/>
          </a:xfrm>
        </p:grpSpPr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53C5F788-2BD3-42C9-A28E-A44C248DD8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13" b="88026" l="5556" r="97111">
                          <a14:foregroundMark x1="13556" y1="83495" x2="13556" y2="83495"/>
                          <a14:foregroundMark x1="78444" y1="18770" x2="78444" y2="18770"/>
                          <a14:foregroundMark x1="78444" y1="11650" x2="82000" y2="181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21" t="3856" r="11057" b="11502"/>
            <a:stretch/>
          </p:blipFill>
          <p:spPr>
            <a:xfrm>
              <a:off x="438402" y="4318510"/>
              <a:ext cx="2394265" cy="1719638"/>
            </a:xfrm>
            <a:prstGeom prst="rect">
              <a:avLst/>
            </a:prstGeom>
          </p:spPr>
        </p:pic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A32520E2-F1CF-42F4-A21F-18ED816095DD}"/>
                </a:ext>
              </a:extLst>
            </p:cNvPr>
            <p:cNvSpPr/>
            <p:nvPr/>
          </p:nvSpPr>
          <p:spPr>
            <a:xfrm>
              <a:off x="522570" y="3998623"/>
              <a:ext cx="2359412" cy="2359412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428A0859-12CB-4B24-A311-1FA7FE42DDC6}"/>
              </a:ext>
            </a:extLst>
          </p:cNvPr>
          <p:cNvGrpSpPr/>
          <p:nvPr/>
        </p:nvGrpSpPr>
        <p:grpSpPr>
          <a:xfrm>
            <a:off x="2954797" y="788158"/>
            <a:ext cx="5997094" cy="5881201"/>
            <a:chOff x="3624721" y="404664"/>
            <a:chExt cx="5149669" cy="6264696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7F59FBE6-F988-43E6-BD53-F26FA9274552}"/>
                </a:ext>
              </a:extLst>
            </p:cNvPr>
            <p:cNvSpPr/>
            <p:nvPr/>
          </p:nvSpPr>
          <p:spPr>
            <a:xfrm>
              <a:off x="4391980" y="404664"/>
              <a:ext cx="4382410" cy="6264696"/>
            </a:xfrm>
            <a:prstGeom prst="rect">
              <a:avLst/>
            </a:prstGeom>
            <a:noFill/>
            <a:ln w="41275">
              <a:solidFill>
                <a:srgbClr val="F4B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이등변 삼각형 11">
              <a:extLst>
                <a:ext uri="{FF2B5EF4-FFF2-40B4-BE49-F238E27FC236}">
                  <a16:creationId xmlns:a16="http://schemas.microsoft.com/office/drawing/2014/main" id="{A40ABC84-50A9-4716-9734-7F3C7C96B2C4}"/>
                </a:ext>
              </a:extLst>
            </p:cNvPr>
            <p:cNvSpPr/>
            <p:nvPr/>
          </p:nvSpPr>
          <p:spPr>
            <a:xfrm rot="16200000">
              <a:off x="3632721" y="3188747"/>
              <a:ext cx="751259" cy="767259"/>
            </a:xfrm>
            <a:prstGeom prst="triangle">
              <a:avLst/>
            </a:prstGeom>
            <a:noFill/>
            <a:ln w="41275">
              <a:solidFill>
                <a:srgbClr val="F4B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1D32C88-A4A5-46F8-90C6-7C750A09FA1B}"/>
              </a:ext>
            </a:extLst>
          </p:cNvPr>
          <p:cNvSpPr/>
          <p:nvPr/>
        </p:nvSpPr>
        <p:spPr>
          <a:xfrm>
            <a:off x="4994472" y="1038959"/>
            <a:ext cx="28893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일본의 경지 면적</a:t>
            </a:r>
            <a:endParaRPr lang="ko-KR" altLang="en-US" sz="2700" dirty="0">
              <a:highlight>
                <a:srgbClr val="F4B728"/>
              </a:highligh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D1855E-BEFC-412A-8C48-B7964FFDE382}"/>
              </a:ext>
            </a:extLst>
          </p:cNvPr>
          <p:cNvSpPr txBox="1"/>
          <p:nvPr/>
        </p:nvSpPr>
        <p:spPr>
          <a:xfrm>
            <a:off x="3823336" y="1989161"/>
            <a:ext cx="5141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전체 토지 </a:t>
            </a: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11.8% </a:t>
            </a:r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차지 </a:t>
            </a: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- 447</a:t>
            </a:r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만</a:t>
            </a: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ha</a:t>
            </a:r>
            <a:endParaRPr lang="ko-KR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4C9E53-AE5C-44D6-97F2-D021BF8EE184}"/>
              </a:ext>
            </a:extLst>
          </p:cNvPr>
          <p:cNvSpPr txBox="1"/>
          <p:nvPr/>
        </p:nvSpPr>
        <p:spPr>
          <a:xfrm>
            <a:off x="3782326" y="2920569"/>
            <a:ext cx="502413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∴</a:t>
            </a:r>
            <a:r>
              <a:rPr lang="ko-KR" altLang="en-US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좁고 한정된 면적 </a:t>
            </a:r>
            <a:r>
              <a:rPr lang="en-US" altLang="ko-K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多 자본 </a:t>
            </a:r>
            <a:r>
              <a:rPr lang="en-US" altLang="ko-K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+ </a:t>
            </a:r>
            <a:r>
              <a:rPr lang="ko-KR" alt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노동력</a:t>
            </a:r>
            <a:endParaRPr lang="en-US" altLang="ko-KR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2400" dirty="0">
                <a:solidFill>
                  <a:srgbClr val="F4B728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⇨</a:t>
            </a:r>
            <a:r>
              <a:rPr lang="ko-KR" altLang="en-US" sz="2500" b="1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5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집약적 농업 생산활동 영위</a:t>
            </a:r>
            <a:r>
              <a:rPr lang="en-US" altLang="ko-KR" sz="25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V</a:t>
            </a:r>
            <a:endParaRPr lang="ko-KR" altLang="en-US" sz="2500" dirty="0">
              <a:solidFill>
                <a:srgbClr val="F4B7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D1385470-85B6-428E-BD79-F645502B5D63}"/>
              </a:ext>
            </a:extLst>
          </p:cNvPr>
          <p:cNvGrpSpPr/>
          <p:nvPr/>
        </p:nvGrpSpPr>
        <p:grpSpPr>
          <a:xfrm>
            <a:off x="60412" y="1348731"/>
            <a:ext cx="3791508" cy="1699430"/>
            <a:chOff x="30361" y="1311323"/>
            <a:chExt cx="3791508" cy="1699430"/>
          </a:xfrm>
        </p:grpSpPr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EC700130-E07C-471C-90F3-91B36171E9FC}"/>
                </a:ext>
              </a:extLst>
            </p:cNvPr>
            <p:cNvSpPr/>
            <p:nvPr/>
          </p:nvSpPr>
          <p:spPr>
            <a:xfrm>
              <a:off x="30361" y="1311323"/>
              <a:ext cx="3739752" cy="1152128"/>
            </a:xfrm>
            <a:prstGeom prst="rect">
              <a:avLst/>
            </a:prstGeom>
            <a:solidFill>
              <a:srgbClr val="293A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[</a:t>
              </a:r>
              <a:r>
                <a:rPr lang="ko-KR" altLang="en-US" sz="2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벼농사</a:t>
              </a:r>
              <a:r>
                <a:rPr lang="en-US" altLang="ko-KR" sz="2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]</a:t>
              </a:r>
              <a:r>
                <a:rPr lang="ko-KR" altLang="en-US" sz="2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</a:t>
              </a:r>
              <a:r>
                <a:rPr lang="en-US" altLang="ko-KR" sz="2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–</a:t>
              </a:r>
              <a:r>
                <a:rPr lang="ko-KR" altLang="en-US" sz="2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경작 구조 발달</a:t>
              </a:r>
              <a:r>
                <a:rPr lang="en-US" altLang="ko-KR" sz="2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V</a:t>
              </a:r>
              <a:r>
                <a:rPr lang="ko-KR" altLang="en-US" sz="2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경지면적 절반 이상 </a:t>
              </a:r>
              <a:r>
                <a:rPr lang="en-US" altLang="ko-KR" sz="23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:</a:t>
              </a:r>
              <a:r>
                <a:rPr lang="en-US" altLang="ko-KR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</a:t>
              </a:r>
              <a:r>
                <a:rPr lang="ko-KR" altLang="en-US" sz="2500" b="1" dirty="0">
                  <a:solidFill>
                    <a:srgbClr val="F4B72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논</a:t>
              </a:r>
              <a:endParaRPr lang="en-US" altLang="ko-K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EAAB36F-14B1-4DA1-8FAE-881A1BFDA3EE}"/>
                </a:ext>
              </a:extLst>
            </p:cNvPr>
            <p:cNvGrpSpPr/>
            <p:nvPr/>
          </p:nvGrpSpPr>
          <p:grpSpPr>
            <a:xfrm>
              <a:off x="3032624" y="2434689"/>
              <a:ext cx="789245" cy="576064"/>
              <a:chOff x="4719816" y="3429000"/>
              <a:chExt cx="789245" cy="576064"/>
            </a:xfrm>
          </p:grpSpPr>
          <p:cxnSp>
            <p:nvCxnSpPr>
              <p:cNvPr id="35" name="직선 연결선 34">
                <a:extLst>
                  <a:ext uri="{FF2B5EF4-FFF2-40B4-BE49-F238E27FC236}">
                    <a16:creationId xmlns:a16="http://schemas.microsoft.com/office/drawing/2014/main" id="{7463C931-9201-415A-9614-CC0598D179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83958" y="4005064"/>
                <a:ext cx="425103" cy="0"/>
              </a:xfrm>
              <a:prstGeom prst="line">
                <a:avLst/>
              </a:prstGeom>
              <a:ln>
                <a:solidFill>
                  <a:srgbClr val="F4B7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CB5E137C-62B9-447D-9B8C-2167FD3E5E00}"/>
                  </a:ext>
                </a:extLst>
              </p:cNvPr>
              <p:cNvSpPr/>
              <p:nvPr/>
            </p:nvSpPr>
            <p:spPr>
              <a:xfrm rot="10800000">
                <a:off x="4719816" y="3429000"/>
                <a:ext cx="178011" cy="199512"/>
              </a:xfrm>
              <a:prstGeom prst="ellipse">
                <a:avLst/>
              </a:prstGeom>
              <a:solidFill>
                <a:srgbClr val="F4B7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7" name="직선 연결선 36">
                <a:extLst>
                  <a:ext uri="{FF2B5EF4-FFF2-40B4-BE49-F238E27FC236}">
                    <a16:creationId xmlns:a16="http://schemas.microsoft.com/office/drawing/2014/main" id="{BAA21E67-1256-4D56-BAED-6F42B76875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826749" y="3596650"/>
                <a:ext cx="252028" cy="408414"/>
              </a:xfrm>
              <a:prstGeom prst="line">
                <a:avLst/>
              </a:prstGeom>
              <a:ln>
                <a:solidFill>
                  <a:srgbClr val="F4B7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97179BF-B80D-4110-BBAC-DC181699D7E7}"/>
              </a:ext>
            </a:extLst>
          </p:cNvPr>
          <p:cNvSpPr txBox="1"/>
          <p:nvPr/>
        </p:nvSpPr>
        <p:spPr>
          <a:xfrm>
            <a:off x="3780540" y="4251551"/>
            <a:ext cx="5120311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20C </a:t>
            </a:r>
            <a:r>
              <a:rPr lang="ko-KR" alt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후반 </a:t>
            </a:r>
            <a:endParaRPr lang="en-US" altLang="ko-K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4B728"/>
              </a:highligh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/>
            <a:r>
              <a:rPr lang="en-US" altLang="ko-K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고령화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· 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후계자 부재 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 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농업 수익성 악화</a:t>
            </a:r>
            <a:endParaRPr lang="en-US" altLang="ko-K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2400" dirty="0">
                <a:solidFill>
                  <a:srgbClr val="F4B728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⇨</a:t>
            </a:r>
            <a:r>
              <a:rPr lang="ko-KR" altLang="en-US" sz="2400" b="1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4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농업 포기 농가 ↑</a:t>
            </a:r>
            <a:endParaRPr lang="en-US" altLang="ko-KR" sz="2400" dirty="0">
              <a:solidFill>
                <a:srgbClr val="F4B7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endParaRPr lang="en-US" altLang="ko-KR" sz="2400" dirty="0">
              <a:solidFill>
                <a:srgbClr val="F4B7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경지면적 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 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재배면적 감소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V</a:t>
            </a:r>
            <a:endParaRPr lang="ko-KR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7319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828DD0D-0FE2-4AD4-B31A-3CFB17709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93648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0" y="-15044"/>
            <a:ext cx="9144000" cy="7208692"/>
          </a:xfrm>
          <a:prstGeom prst="rect">
            <a:avLst/>
          </a:prstGeom>
          <a:solidFill>
            <a:srgbClr val="293A4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77FFC27-8135-43EC-9D37-FED99BC03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7764" y="-306733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370372048" descr="EMB000011144ab4">
            <a:extLst>
              <a:ext uri="{FF2B5EF4-FFF2-40B4-BE49-F238E27FC236}">
                <a16:creationId xmlns:a16="http://schemas.microsoft.com/office/drawing/2014/main" id="{10A03BA8-29A6-41E0-AF69-066E05AA23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01" b="3991"/>
          <a:stretch/>
        </p:blipFill>
        <p:spPr bwMode="auto">
          <a:xfrm>
            <a:off x="791580" y="584649"/>
            <a:ext cx="7535688" cy="345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D586FFA3-F9BB-47B5-8680-BC07AF03FA20}"/>
              </a:ext>
            </a:extLst>
          </p:cNvPr>
          <p:cNvGrpSpPr/>
          <p:nvPr/>
        </p:nvGrpSpPr>
        <p:grpSpPr>
          <a:xfrm>
            <a:off x="287524" y="3753036"/>
            <a:ext cx="8571896" cy="2872807"/>
            <a:chOff x="428596" y="2096369"/>
            <a:chExt cx="8143932" cy="1736153"/>
          </a:xfrm>
        </p:grpSpPr>
        <p:sp>
          <p:nvSpPr>
            <p:cNvPr id="23" name="모서리가 둥근 직사각형 4">
              <a:extLst>
                <a:ext uri="{FF2B5EF4-FFF2-40B4-BE49-F238E27FC236}">
                  <a16:creationId xmlns:a16="http://schemas.microsoft.com/office/drawing/2014/main" id="{3A316340-314C-4DE2-9CE6-194FD6285E84}"/>
                </a:ext>
              </a:extLst>
            </p:cNvPr>
            <p:cNvSpPr/>
            <p:nvPr/>
          </p:nvSpPr>
          <p:spPr>
            <a:xfrm>
              <a:off x="428596" y="2292197"/>
              <a:ext cx="8143932" cy="1540325"/>
            </a:xfrm>
            <a:prstGeom prst="roundRect">
              <a:avLst/>
            </a:prstGeom>
            <a:noFill/>
            <a:ln w="34925">
              <a:solidFill>
                <a:srgbClr val="F4B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/>
              <a:endParaRPr lang="en-US" altLang="ko-K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fontAlgn="base"/>
              <a:endParaRPr lang="en-US" altLang="ko-K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fontAlgn="base"/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    </a:t>
              </a:r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1960</a:t>
              </a:r>
              <a:r>
                <a:rPr lang="ko-KR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년</a:t>
              </a:r>
              <a:r>
                <a:rPr lang="ko-KR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</a:t>
              </a:r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</a:t>
              </a:r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607.1</a:t>
              </a:r>
              <a:r>
                <a: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만 </a:t>
              </a:r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ha</a:t>
              </a:r>
              <a:r>
                <a: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였던 경지면적   </a:t>
              </a:r>
              <a:r>
                <a:rPr lang="ko-KR" altLang="en-US" sz="2800" dirty="0"/>
                <a:t>⤳</a:t>
              </a:r>
              <a:r>
                <a:rPr lang="ko-KR" altLang="en-US" dirty="0"/>
                <a:t>   </a:t>
              </a:r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1990</a:t>
              </a:r>
              <a:r>
                <a:rPr lang="ko-KR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년</a:t>
              </a:r>
              <a:r>
                <a: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</a:t>
              </a:r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524.3</a:t>
              </a:r>
              <a:r>
                <a: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만 </a:t>
              </a:r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ha</a:t>
              </a:r>
              <a:r>
                <a: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로 감소</a:t>
              </a:r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V</a:t>
              </a:r>
            </a:p>
            <a:p>
              <a:pPr fontAlgn="base"/>
              <a:endPara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fontAlgn="base"/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    </a:t>
              </a:r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2016</a:t>
              </a:r>
              <a:r>
                <a:rPr lang="ko-KR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년</a:t>
              </a:r>
              <a:r>
                <a:rPr lang="ko-KR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</a:t>
              </a:r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</a:t>
              </a:r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447.1</a:t>
              </a:r>
              <a:r>
                <a: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만 </a:t>
              </a:r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ha – 1990</a:t>
              </a:r>
              <a:r>
                <a: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년 대비 </a:t>
              </a:r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14.7% </a:t>
              </a:r>
              <a:r>
                <a: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감소</a:t>
              </a:r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V</a:t>
              </a:r>
            </a:p>
            <a:p>
              <a:pPr fontAlgn="base"/>
              <a:endPara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fontAlgn="base"/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    </a:t>
              </a:r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1990</a:t>
              </a:r>
              <a:r>
                <a:rPr lang="ko-KR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년</a:t>
              </a:r>
              <a:r>
                <a: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</a:t>
              </a:r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534.9</a:t>
              </a:r>
              <a:r>
                <a: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만 </a:t>
              </a:r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ha</a:t>
              </a:r>
              <a:r>
                <a: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였던 재배면적  </a:t>
              </a:r>
              <a:r>
                <a:rPr lang="ko-KR" altLang="en-US" sz="2800" dirty="0"/>
                <a:t>⤳</a:t>
              </a:r>
              <a:r>
                <a: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 </a:t>
              </a:r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2015</a:t>
              </a:r>
              <a:r>
                <a:rPr lang="ko-KR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년</a:t>
              </a:r>
              <a:r>
                <a:rPr lang="ko-KR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</a:t>
              </a:r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412.7</a:t>
              </a:r>
              <a:r>
                <a: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만 </a:t>
              </a:r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ha</a:t>
              </a:r>
              <a:r>
                <a: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로 </a:t>
              </a:r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22.8% </a:t>
              </a:r>
              <a:r>
                <a: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감소</a:t>
              </a:r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V</a:t>
              </a:r>
              <a:endPara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endPara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25" name="모서리가 둥근 직사각형 5">
              <a:extLst>
                <a:ext uri="{FF2B5EF4-FFF2-40B4-BE49-F238E27FC236}">
                  <a16:creationId xmlns:a16="http://schemas.microsoft.com/office/drawing/2014/main" id="{E9A7556D-4EEA-4451-A80C-C406D5B6F0E9}"/>
                </a:ext>
              </a:extLst>
            </p:cNvPr>
            <p:cNvSpPr/>
            <p:nvPr/>
          </p:nvSpPr>
          <p:spPr>
            <a:xfrm>
              <a:off x="2565762" y="2096369"/>
              <a:ext cx="3869600" cy="278309"/>
            </a:xfrm>
            <a:prstGeom prst="roundRect">
              <a:avLst/>
            </a:prstGeom>
            <a:solidFill>
              <a:srgbClr val="F4B7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경지면적과 재배면적 추이</a:t>
              </a: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F9D69386-9E17-4EE0-9F83-ADDBA9691317}"/>
              </a:ext>
            </a:extLst>
          </p:cNvPr>
          <p:cNvGrpSpPr/>
          <p:nvPr/>
        </p:nvGrpSpPr>
        <p:grpSpPr>
          <a:xfrm>
            <a:off x="-288540" y="-92817"/>
            <a:ext cx="5309437" cy="795183"/>
            <a:chOff x="1511660" y="627775"/>
            <a:chExt cx="4135635" cy="795183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180C9557-6B09-4D9E-ADC9-35D19E016935}"/>
                </a:ext>
              </a:extLst>
            </p:cNvPr>
            <p:cNvGrpSpPr/>
            <p:nvPr/>
          </p:nvGrpSpPr>
          <p:grpSpPr>
            <a:xfrm>
              <a:off x="1511660" y="764704"/>
              <a:ext cx="4068452" cy="507831"/>
              <a:chOff x="-990618" y="3618387"/>
              <a:chExt cx="4068452" cy="507831"/>
            </a:xfrm>
          </p:grpSpPr>
          <p:sp>
            <p:nvSpPr>
              <p:cNvPr id="30" name="평행 사변형 29">
                <a:extLst>
                  <a:ext uri="{FF2B5EF4-FFF2-40B4-BE49-F238E27FC236}">
                    <a16:creationId xmlns:a16="http://schemas.microsoft.com/office/drawing/2014/main" id="{939C65F7-2EDE-4A7B-9818-B2373A42964F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4068452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BB14224-B790-44FF-9025-8DAD2AFD0F70}"/>
                  </a:ext>
                </a:extLst>
              </p:cNvPr>
              <p:cNvSpPr txBox="1"/>
              <p:nvPr/>
            </p:nvSpPr>
            <p:spPr>
              <a:xfrm>
                <a:off x="-672789" y="3618387"/>
                <a:ext cx="318671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2. </a:t>
                </a:r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일본의 농업 현황  </a:t>
                </a:r>
                <a:r>
                  <a:rPr lang="en-US" altLang="ko-KR" sz="24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1)</a:t>
                </a:r>
                <a:r>
                  <a:rPr lang="ko-KR" altLang="en-US" sz="24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경지 </a:t>
                </a:r>
                <a:endParaRPr lang="ko-KR" altLang="en-US" sz="27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C7D0F2DD-A7DD-4567-ABF8-637C9C293728}"/>
                </a:ext>
              </a:extLst>
            </p:cNvPr>
            <p:cNvCxnSpPr/>
            <p:nvPr/>
          </p:nvCxnSpPr>
          <p:spPr>
            <a:xfrm flipH="1">
              <a:off x="5431271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4501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828DD0D-0FE2-4AD4-B31A-3CFB17709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93648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0" y="-15044"/>
            <a:ext cx="9144000" cy="7208692"/>
          </a:xfrm>
          <a:prstGeom prst="rect">
            <a:avLst/>
          </a:prstGeom>
          <a:solidFill>
            <a:srgbClr val="293A4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77FFC27-8135-43EC-9D37-FED99BC03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7764" y="-306733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370372048" descr="EMB000011144ab4">
            <a:extLst>
              <a:ext uri="{FF2B5EF4-FFF2-40B4-BE49-F238E27FC236}">
                <a16:creationId xmlns:a16="http://schemas.microsoft.com/office/drawing/2014/main" id="{10A03BA8-29A6-41E0-AF69-066E05AA23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01" b="3991"/>
          <a:stretch/>
        </p:blipFill>
        <p:spPr bwMode="auto">
          <a:xfrm>
            <a:off x="791580" y="584649"/>
            <a:ext cx="7535688" cy="345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D586FFA3-F9BB-47B5-8680-BC07AF03FA20}"/>
              </a:ext>
            </a:extLst>
          </p:cNvPr>
          <p:cNvGrpSpPr/>
          <p:nvPr/>
        </p:nvGrpSpPr>
        <p:grpSpPr>
          <a:xfrm>
            <a:off x="287524" y="3753036"/>
            <a:ext cx="8571896" cy="3104964"/>
            <a:chOff x="428596" y="2096369"/>
            <a:chExt cx="8143932" cy="1736153"/>
          </a:xfrm>
        </p:grpSpPr>
        <p:sp>
          <p:nvSpPr>
            <p:cNvPr id="23" name="모서리가 둥근 직사각형 4">
              <a:extLst>
                <a:ext uri="{FF2B5EF4-FFF2-40B4-BE49-F238E27FC236}">
                  <a16:creationId xmlns:a16="http://schemas.microsoft.com/office/drawing/2014/main" id="{3A316340-314C-4DE2-9CE6-194FD6285E84}"/>
                </a:ext>
              </a:extLst>
            </p:cNvPr>
            <p:cNvSpPr/>
            <p:nvPr/>
          </p:nvSpPr>
          <p:spPr>
            <a:xfrm>
              <a:off x="428596" y="2292197"/>
              <a:ext cx="8143932" cy="1540325"/>
            </a:xfrm>
            <a:prstGeom prst="roundRect">
              <a:avLst/>
            </a:prstGeom>
            <a:noFill/>
            <a:ln w="34925">
              <a:solidFill>
                <a:srgbClr val="F4B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en-US" altLang="ko-K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algn="ctr" fontAlgn="base"/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    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경지 이용률도 하락</a:t>
              </a: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– 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최근 </a:t>
              </a: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3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년 동안 </a:t>
              </a: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: 91.8% 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정체</a:t>
              </a: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V</a:t>
              </a:r>
            </a:p>
            <a:p>
              <a:pPr fontAlgn="base"/>
              <a:endPara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algn="ctr" fontAlgn="base"/>
              <a:r>
                <a:rPr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반면</a:t>
              </a:r>
              <a:r>
                <a:rPr lang="en-US" altLang="ko-KR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,</a:t>
              </a:r>
            </a:p>
            <a:p>
              <a:pPr algn="ctr" fontAlgn="base"/>
              <a:endPara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algn="ctr" fontAlgn="base"/>
              <a:r>
                <a:rPr lang="ko-KR" altLang="en-US" dirty="0">
                  <a:solidFill>
                    <a:srgbClr val="F4B72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논</a:t>
              </a:r>
              <a:r>
                <a:rPr lang="en-US" altLang="ko-KR" dirty="0">
                  <a:solidFill>
                    <a:srgbClr val="F4B72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· </a:t>
              </a:r>
              <a:r>
                <a:rPr lang="ko-KR" altLang="en-US" dirty="0">
                  <a:solidFill>
                    <a:srgbClr val="F4B72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밭 </a:t>
              </a:r>
              <a:r>
                <a:rPr lang="en-US" altLang="ko-KR" dirty="0">
                  <a:solidFill>
                    <a:srgbClr val="F4B72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· </a:t>
              </a:r>
              <a:r>
                <a:rPr lang="ko-KR" altLang="en-US" dirty="0">
                  <a:solidFill>
                    <a:srgbClr val="F4B72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개폐면적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</a:t>
              </a: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– 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증가 추세</a:t>
              </a: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V</a:t>
              </a:r>
            </a:p>
            <a:p>
              <a:pPr algn="ctr" fontAlgn="base"/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2010</a:t>
              </a:r>
              <a:r>
                <a:rPr lang="ko-KR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년</a:t>
              </a:r>
              <a:r>
                <a:rPr lang="ko-KR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 </a:t>
              </a: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1.8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만 </a:t>
              </a: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ha  </a:t>
              </a:r>
              <a:r>
                <a:rPr lang="ko-KR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⤳  </a:t>
              </a:r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2016</a:t>
              </a:r>
              <a:r>
                <a:rPr lang="ko-KR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년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 </a:t>
              </a: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3</a:t>
              </a:r>
              <a:r>
                <a: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만 </a:t>
              </a: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ha</a:t>
              </a:r>
              <a:r>
                <a:rPr lang="en-US" altLang="ko-KR" dirty="0">
                  <a:solidFill>
                    <a:srgbClr val="F4B72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    </a:t>
              </a:r>
              <a:r>
                <a:rPr lang="en-US" altLang="ko-KR" sz="2000" dirty="0">
                  <a:solidFill>
                    <a:srgbClr val="F4B72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66.7% </a:t>
              </a:r>
              <a:r>
                <a:rPr lang="ko-KR" altLang="en-US" sz="2000" dirty="0">
                  <a:solidFill>
                    <a:srgbClr val="F4B72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확대</a:t>
              </a:r>
              <a:r>
                <a:rPr lang="en-US" altLang="ko-KR" sz="2000" dirty="0">
                  <a:solidFill>
                    <a:srgbClr val="F4B72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V</a:t>
              </a:r>
              <a:endParaRPr lang="en-US" altLang="ko-KR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25" name="모서리가 둥근 직사각형 5">
              <a:extLst>
                <a:ext uri="{FF2B5EF4-FFF2-40B4-BE49-F238E27FC236}">
                  <a16:creationId xmlns:a16="http://schemas.microsoft.com/office/drawing/2014/main" id="{E9A7556D-4EEA-4451-A80C-C406D5B6F0E9}"/>
                </a:ext>
              </a:extLst>
            </p:cNvPr>
            <p:cNvSpPr/>
            <p:nvPr/>
          </p:nvSpPr>
          <p:spPr>
            <a:xfrm>
              <a:off x="2565762" y="2096369"/>
              <a:ext cx="3869600" cy="278309"/>
            </a:xfrm>
            <a:prstGeom prst="roundRect">
              <a:avLst/>
            </a:prstGeom>
            <a:solidFill>
              <a:srgbClr val="F4B7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경지면적과 재배면적 추이</a:t>
              </a: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02E6A3FF-831A-407B-9C4E-E41F472E821A}"/>
              </a:ext>
            </a:extLst>
          </p:cNvPr>
          <p:cNvGrpSpPr/>
          <p:nvPr/>
        </p:nvGrpSpPr>
        <p:grpSpPr>
          <a:xfrm>
            <a:off x="-288540" y="-92817"/>
            <a:ext cx="5309437" cy="795183"/>
            <a:chOff x="1511660" y="627775"/>
            <a:chExt cx="4135635" cy="795183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FF9F9A03-66E0-4CBB-B0B1-6489F3D2C406}"/>
                </a:ext>
              </a:extLst>
            </p:cNvPr>
            <p:cNvGrpSpPr/>
            <p:nvPr/>
          </p:nvGrpSpPr>
          <p:grpSpPr>
            <a:xfrm>
              <a:off x="1511660" y="764704"/>
              <a:ext cx="4068452" cy="507831"/>
              <a:chOff x="-990618" y="3618387"/>
              <a:chExt cx="4068452" cy="507831"/>
            </a:xfrm>
          </p:grpSpPr>
          <p:sp>
            <p:nvSpPr>
              <p:cNvPr id="18" name="평행 사변형 17">
                <a:extLst>
                  <a:ext uri="{FF2B5EF4-FFF2-40B4-BE49-F238E27FC236}">
                    <a16:creationId xmlns:a16="http://schemas.microsoft.com/office/drawing/2014/main" id="{79B0E28E-6D02-4018-8EAB-44030203427C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4068452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1DB0850-E3BA-4732-AC2E-3697C3A9751D}"/>
                  </a:ext>
                </a:extLst>
              </p:cNvPr>
              <p:cNvSpPr txBox="1"/>
              <p:nvPr/>
            </p:nvSpPr>
            <p:spPr>
              <a:xfrm>
                <a:off x="-672789" y="3618387"/>
                <a:ext cx="318671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2. </a:t>
                </a:r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일본의 농업 현황  </a:t>
                </a:r>
                <a:r>
                  <a:rPr lang="en-US" altLang="ko-KR" sz="24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1)</a:t>
                </a:r>
                <a:r>
                  <a:rPr lang="ko-KR" altLang="en-US" sz="24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경지 </a:t>
                </a:r>
                <a:endParaRPr lang="ko-KR" altLang="en-US" sz="27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F0934C85-2017-4DB5-A3CC-903521F4E5A6}"/>
                </a:ext>
              </a:extLst>
            </p:cNvPr>
            <p:cNvCxnSpPr/>
            <p:nvPr/>
          </p:nvCxnSpPr>
          <p:spPr>
            <a:xfrm flipH="1">
              <a:off x="5431271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308812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828DD0D-0FE2-4AD4-B31A-3CFB17709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93648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0" y="-15044"/>
            <a:ext cx="9144000" cy="7208692"/>
          </a:xfrm>
          <a:prstGeom prst="rect">
            <a:avLst/>
          </a:prstGeom>
          <a:solidFill>
            <a:srgbClr val="293A4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77FFC27-8135-43EC-9D37-FED99BC03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7764" y="-306733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370372048" descr="EMB000011144ab4">
            <a:extLst>
              <a:ext uri="{FF2B5EF4-FFF2-40B4-BE49-F238E27FC236}">
                <a16:creationId xmlns:a16="http://schemas.microsoft.com/office/drawing/2014/main" id="{10A03BA8-29A6-41E0-AF69-066E05AA23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01" b="3991"/>
          <a:stretch/>
        </p:blipFill>
        <p:spPr bwMode="auto">
          <a:xfrm>
            <a:off x="791580" y="584649"/>
            <a:ext cx="7535688" cy="345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D586FFA3-F9BB-47B5-8680-BC07AF03FA20}"/>
              </a:ext>
            </a:extLst>
          </p:cNvPr>
          <p:cNvGrpSpPr/>
          <p:nvPr/>
        </p:nvGrpSpPr>
        <p:grpSpPr>
          <a:xfrm>
            <a:off x="287524" y="3753036"/>
            <a:ext cx="8571896" cy="3312368"/>
            <a:chOff x="428596" y="2096369"/>
            <a:chExt cx="8143932" cy="1736153"/>
          </a:xfrm>
        </p:grpSpPr>
        <p:sp>
          <p:nvSpPr>
            <p:cNvPr id="23" name="모서리가 둥근 직사각형 4">
              <a:extLst>
                <a:ext uri="{FF2B5EF4-FFF2-40B4-BE49-F238E27FC236}">
                  <a16:creationId xmlns:a16="http://schemas.microsoft.com/office/drawing/2014/main" id="{3A316340-314C-4DE2-9CE6-194FD6285E84}"/>
                </a:ext>
              </a:extLst>
            </p:cNvPr>
            <p:cNvSpPr/>
            <p:nvPr/>
          </p:nvSpPr>
          <p:spPr>
            <a:xfrm>
              <a:off x="428596" y="2292197"/>
              <a:ext cx="8143932" cy="1540325"/>
            </a:xfrm>
            <a:prstGeom prst="roundRect">
              <a:avLst/>
            </a:prstGeom>
            <a:noFill/>
            <a:ln w="34925">
              <a:solidFill>
                <a:srgbClr val="F4B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en-US" altLang="ko-KR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25" name="모서리가 둥근 직사각형 5">
              <a:extLst>
                <a:ext uri="{FF2B5EF4-FFF2-40B4-BE49-F238E27FC236}">
                  <a16:creationId xmlns:a16="http://schemas.microsoft.com/office/drawing/2014/main" id="{E9A7556D-4EEA-4451-A80C-C406D5B6F0E9}"/>
                </a:ext>
              </a:extLst>
            </p:cNvPr>
            <p:cNvSpPr/>
            <p:nvPr/>
          </p:nvSpPr>
          <p:spPr>
            <a:xfrm>
              <a:off x="2565762" y="2096369"/>
              <a:ext cx="3869600" cy="278309"/>
            </a:xfrm>
            <a:prstGeom prst="roundRect">
              <a:avLst/>
            </a:prstGeom>
            <a:solidFill>
              <a:srgbClr val="F4B7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경지면적과 재배면적 추이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2615BD9-0770-4C5A-82F6-1A083166A7AD}"/>
              </a:ext>
            </a:extLst>
          </p:cNvPr>
          <p:cNvSpPr txBox="1"/>
          <p:nvPr/>
        </p:nvSpPr>
        <p:spPr>
          <a:xfrm>
            <a:off x="776423" y="4096233"/>
            <a:ext cx="7535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또한</a:t>
            </a:r>
            <a:r>
              <a:rPr lang="en-US" altLang="ko-KR" sz="2800" dirty="0">
                <a:solidFill>
                  <a:schemeClr val="bg1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 </a:t>
            </a:r>
          </a:p>
          <a:p>
            <a:endParaRPr lang="en-US" altLang="ko-KR" dirty="0">
              <a:solidFill>
                <a:schemeClr val="bg1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토지 </a:t>
            </a:r>
            <a:r>
              <a:rPr lang="ko-KR" altLang="en-US" dirty="0" err="1">
                <a:solidFill>
                  <a:schemeClr val="bg1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비소유</a:t>
            </a:r>
            <a:r>
              <a:rPr lang="ko-KR" altLang="en-US" dirty="0">
                <a:solidFill>
                  <a:schemeClr val="bg1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농가의 경작지 임대 증가</a:t>
            </a:r>
            <a:r>
              <a:rPr lang="en-US" altLang="ko-KR" dirty="0">
                <a:solidFill>
                  <a:schemeClr val="bg1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조직경영체 증가</a:t>
            </a:r>
            <a:r>
              <a:rPr lang="en-US" altLang="ko-KR" dirty="0">
                <a:solidFill>
                  <a:schemeClr val="bg1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영농기계화</a:t>
            </a:r>
            <a:endParaRPr lang="en-US" altLang="ko-KR" dirty="0">
              <a:solidFill>
                <a:schemeClr val="bg1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/>
            <a:r>
              <a:rPr lang="ko-KR" altLang="en-US" sz="2000" dirty="0">
                <a:solidFill>
                  <a:srgbClr val="F4B728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⇨   농가당 평균 경지면적 ↑</a:t>
            </a:r>
            <a:r>
              <a:rPr lang="en-US" altLang="ko-KR" sz="2000" dirty="0">
                <a:solidFill>
                  <a:srgbClr val="F4B728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endParaRPr lang="ko-KR" altLang="en-US" sz="2000" dirty="0">
              <a:solidFill>
                <a:srgbClr val="F4B728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493D3C-BF45-48D7-96A9-8DE6DFFD73D5}"/>
              </a:ext>
            </a:extLst>
          </p:cNvPr>
          <p:cNvSpPr txBox="1"/>
          <p:nvPr/>
        </p:nvSpPr>
        <p:spPr>
          <a:xfrm>
            <a:off x="733740" y="5657182"/>
            <a:ext cx="8122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농업 생산량 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위  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:  </a:t>
            </a:r>
            <a:r>
              <a:rPr lang="en-US" altLang="ko-KR" sz="20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[</a:t>
            </a:r>
            <a:r>
              <a:rPr lang="ko-KR" altLang="en-US" sz="20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홋카이도</a:t>
            </a:r>
            <a:r>
              <a:rPr lang="en-US" altLang="ko-KR" sz="20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] 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– 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농업경영체당 경지면적이 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6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년 사이 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3.64h</a:t>
            </a:r>
            <a:r>
              <a:rPr lang="ko-KR" altLang="en-US" sz="2000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↑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endParaRPr lang="en-US" altLang="ko-KR" dirty="0">
              <a:solidFill>
                <a:schemeClr val="bg1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4A75B1-11D0-4519-81D4-492DCA333C8F}"/>
              </a:ext>
            </a:extLst>
          </p:cNvPr>
          <p:cNvSpPr txBox="1"/>
          <p:nvPr/>
        </p:nvSpPr>
        <p:spPr>
          <a:xfrm>
            <a:off x="733740" y="6326740"/>
            <a:ext cx="7593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홋카이도를 제외한 나머지 지역 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: 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평균 경지면적 </a:t>
            </a:r>
            <a:endParaRPr lang="en-US" altLang="ko-K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/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2010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년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1.59h  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⤳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2016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년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1.99h 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증가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V  </a:t>
            </a:r>
            <a:endParaRPr lang="en-US" altLang="ko-KR" dirty="0">
              <a:solidFill>
                <a:schemeClr val="bg1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60061E0F-3966-4896-A5D6-B74A80A7D1D4}"/>
              </a:ext>
            </a:extLst>
          </p:cNvPr>
          <p:cNvGrpSpPr/>
          <p:nvPr/>
        </p:nvGrpSpPr>
        <p:grpSpPr>
          <a:xfrm>
            <a:off x="-288540" y="-92817"/>
            <a:ext cx="5309437" cy="795183"/>
            <a:chOff x="1511660" y="627775"/>
            <a:chExt cx="4135635" cy="795183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7A81AD03-AA20-4CEA-9C57-73A8C3A2B590}"/>
                </a:ext>
              </a:extLst>
            </p:cNvPr>
            <p:cNvGrpSpPr/>
            <p:nvPr/>
          </p:nvGrpSpPr>
          <p:grpSpPr>
            <a:xfrm>
              <a:off x="1511660" y="764704"/>
              <a:ext cx="4068452" cy="507831"/>
              <a:chOff x="-990618" y="3618387"/>
              <a:chExt cx="4068452" cy="507831"/>
            </a:xfrm>
          </p:grpSpPr>
          <p:sp>
            <p:nvSpPr>
              <p:cNvPr id="21" name="평행 사변형 20">
                <a:extLst>
                  <a:ext uri="{FF2B5EF4-FFF2-40B4-BE49-F238E27FC236}">
                    <a16:creationId xmlns:a16="http://schemas.microsoft.com/office/drawing/2014/main" id="{668C4B24-8A1A-4FC9-A17E-CD05647B3106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4068452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8A08617-E05A-4513-8672-331CBE5A2DB1}"/>
                  </a:ext>
                </a:extLst>
              </p:cNvPr>
              <p:cNvSpPr txBox="1"/>
              <p:nvPr/>
            </p:nvSpPr>
            <p:spPr>
              <a:xfrm>
                <a:off x="-672789" y="3618387"/>
                <a:ext cx="318671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2. </a:t>
                </a:r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일본의 농업 현황  </a:t>
                </a:r>
                <a:r>
                  <a:rPr lang="en-US" altLang="ko-KR" sz="24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1)</a:t>
                </a:r>
                <a:r>
                  <a:rPr lang="ko-KR" altLang="en-US" sz="24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경지 </a:t>
                </a:r>
                <a:endParaRPr lang="ko-KR" altLang="en-US" sz="27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CCA23FE1-7CA2-4F5B-B4EB-44D3E8754462}"/>
                </a:ext>
              </a:extLst>
            </p:cNvPr>
            <p:cNvCxnSpPr/>
            <p:nvPr/>
          </p:nvCxnSpPr>
          <p:spPr>
            <a:xfrm flipH="1">
              <a:off x="5431271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843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828DD0D-0FE2-4AD4-B31A-3CFB17709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93648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0" y="-15044"/>
            <a:ext cx="9144000" cy="7208692"/>
          </a:xfrm>
          <a:prstGeom prst="rect">
            <a:avLst/>
          </a:prstGeom>
          <a:solidFill>
            <a:srgbClr val="293A4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77FFC27-8135-43EC-9D37-FED99BC03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7764" y="-306733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D586FFA3-F9BB-47B5-8680-BC07AF03FA20}"/>
              </a:ext>
            </a:extLst>
          </p:cNvPr>
          <p:cNvGrpSpPr/>
          <p:nvPr/>
        </p:nvGrpSpPr>
        <p:grpSpPr>
          <a:xfrm>
            <a:off x="287524" y="3140968"/>
            <a:ext cx="8571896" cy="3924436"/>
            <a:chOff x="428596" y="2096369"/>
            <a:chExt cx="8143932" cy="1736153"/>
          </a:xfrm>
        </p:grpSpPr>
        <p:sp>
          <p:nvSpPr>
            <p:cNvPr id="23" name="모서리가 둥근 직사각형 4">
              <a:extLst>
                <a:ext uri="{FF2B5EF4-FFF2-40B4-BE49-F238E27FC236}">
                  <a16:creationId xmlns:a16="http://schemas.microsoft.com/office/drawing/2014/main" id="{3A316340-314C-4DE2-9CE6-194FD6285E84}"/>
                </a:ext>
              </a:extLst>
            </p:cNvPr>
            <p:cNvSpPr/>
            <p:nvPr/>
          </p:nvSpPr>
          <p:spPr>
            <a:xfrm>
              <a:off x="428596" y="2229919"/>
              <a:ext cx="8143932" cy="1602603"/>
            </a:xfrm>
            <a:prstGeom prst="roundRect">
              <a:avLst/>
            </a:prstGeom>
            <a:noFill/>
            <a:ln w="34925">
              <a:solidFill>
                <a:srgbClr val="F4B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en-US" altLang="ko-KR" dirty="0">
                <a:solidFill>
                  <a:srgbClr val="F4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25" name="모서리가 둥근 직사각형 5">
              <a:extLst>
                <a:ext uri="{FF2B5EF4-FFF2-40B4-BE49-F238E27FC236}">
                  <a16:creationId xmlns:a16="http://schemas.microsoft.com/office/drawing/2014/main" id="{E9A7556D-4EEA-4451-A80C-C406D5B6F0E9}"/>
                </a:ext>
              </a:extLst>
            </p:cNvPr>
            <p:cNvSpPr/>
            <p:nvPr/>
          </p:nvSpPr>
          <p:spPr>
            <a:xfrm>
              <a:off x="2565762" y="2096369"/>
              <a:ext cx="3869600" cy="278309"/>
            </a:xfrm>
            <a:prstGeom prst="roundRect">
              <a:avLst/>
            </a:prstGeom>
            <a:solidFill>
              <a:srgbClr val="F4B7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제 </a:t>
              </a:r>
              <a:r>
                <a:rPr lang="en-US" altLang="ko-KR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ko-KR" alt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차세계대전 이후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2615BD9-0770-4C5A-82F6-1A083166A7AD}"/>
              </a:ext>
            </a:extLst>
          </p:cNvPr>
          <p:cNvSpPr txBox="1"/>
          <p:nvPr/>
        </p:nvSpPr>
        <p:spPr>
          <a:xfrm>
            <a:off x="776423" y="3825044"/>
            <a:ext cx="7535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도시화</a:t>
            </a: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·</a:t>
            </a:r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산업화의 급속한 진행</a:t>
            </a:r>
            <a:endParaRPr lang="en-US" altLang="ko-K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4B728"/>
              </a:highligh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/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일본의 경제 구조 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: 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농업 중심 </a:t>
            </a:r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⤳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공업 중심 </a:t>
            </a: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60061E0F-3966-4896-A5D6-B74A80A7D1D4}"/>
              </a:ext>
            </a:extLst>
          </p:cNvPr>
          <p:cNvGrpSpPr/>
          <p:nvPr/>
        </p:nvGrpSpPr>
        <p:grpSpPr>
          <a:xfrm>
            <a:off x="-288540" y="-92817"/>
            <a:ext cx="6662203" cy="795183"/>
            <a:chOff x="1511660" y="627775"/>
            <a:chExt cx="4135635" cy="795183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7A81AD03-AA20-4CEA-9C57-73A8C3A2B590}"/>
                </a:ext>
              </a:extLst>
            </p:cNvPr>
            <p:cNvGrpSpPr/>
            <p:nvPr/>
          </p:nvGrpSpPr>
          <p:grpSpPr>
            <a:xfrm>
              <a:off x="1511660" y="764704"/>
              <a:ext cx="4068452" cy="507831"/>
              <a:chOff x="-990618" y="3618387"/>
              <a:chExt cx="4068452" cy="507831"/>
            </a:xfrm>
          </p:grpSpPr>
          <p:sp>
            <p:nvSpPr>
              <p:cNvPr id="21" name="평행 사변형 20">
                <a:extLst>
                  <a:ext uri="{FF2B5EF4-FFF2-40B4-BE49-F238E27FC236}">
                    <a16:creationId xmlns:a16="http://schemas.microsoft.com/office/drawing/2014/main" id="{668C4B24-8A1A-4FC9-A17E-CD05647B3106}"/>
                  </a:ext>
                </a:extLst>
              </p:cNvPr>
              <p:cNvSpPr/>
              <p:nvPr/>
            </p:nvSpPr>
            <p:spPr>
              <a:xfrm>
                <a:off x="-990618" y="3645024"/>
                <a:ext cx="4068452" cy="468052"/>
              </a:xfrm>
              <a:prstGeom prst="parallelogram">
                <a:avLst/>
              </a:prstGeom>
              <a:solidFill>
                <a:srgbClr val="293A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8A08617-E05A-4513-8672-331CBE5A2DB1}"/>
                  </a:ext>
                </a:extLst>
              </p:cNvPr>
              <p:cNvSpPr txBox="1"/>
              <p:nvPr/>
            </p:nvSpPr>
            <p:spPr>
              <a:xfrm>
                <a:off x="-672789" y="3618387"/>
                <a:ext cx="374867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2. </a:t>
                </a:r>
                <a:r>
                  <a:rPr lang="ko-KR" altLang="en-US" sz="27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일본의 농업 현황   </a:t>
                </a:r>
                <a:r>
                  <a:rPr lang="en-US" altLang="ko-KR" sz="24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2)</a:t>
                </a:r>
                <a:r>
                  <a:rPr lang="ko-KR" altLang="en-US" sz="2400" dirty="0"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농축수산물 수급현황 </a:t>
                </a:r>
                <a:endParaRPr lang="ko-KR" altLang="en-US" sz="27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CCA23FE1-7CA2-4F5B-B4EB-44D3E8754462}"/>
                </a:ext>
              </a:extLst>
            </p:cNvPr>
            <p:cNvCxnSpPr/>
            <p:nvPr/>
          </p:nvCxnSpPr>
          <p:spPr>
            <a:xfrm flipH="1">
              <a:off x="5431271" y="627775"/>
              <a:ext cx="216024" cy="795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BE81F26D-AFEF-49D1-8DEB-04F3CCA442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00" y="702366"/>
            <a:ext cx="3191334" cy="239350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89006E7-3AAC-49D3-9F4D-16AA0C9348EE}"/>
              </a:ext>
            </a:extLst>
          </p:cNvPr>
          <p:cNvSpPr txBox="1"/>
          <p:nvPr/>
        </p:nvSpPr>
        <p:spPr>
          <a:xfrm>
            <a:off x="287524" y="4974267"/>
            <a:ext cx="8568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1950</a:t>
            </a:r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년 대 중반   고도 경제 성장 달성</a:t>
            </a:r>
            <a:endParaRPr lang="en-US" altLang="ko-K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4B728"/>
              </a:highligh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/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식 생활에도 변화 야기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V : 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쌀  </a:t>
            </a:r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⤳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밀가루 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· 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육류 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· 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유제품 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[ 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서구화된 식습관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]</a:t>
            </a:r>
            <a:endParaRPr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9E8824-7FFF-4A0E-8466-E830AD248DFF}"/>
              </a:ext>
            </a:extLst>
          </p:cNvPr>
          <p:cNvSpPr txBox="1"/>
          <p:nvPr/>
        </p:nvSpPr>
        <p:spPr>
          <a:xfrm>
            <a:off x="823303" y="6049741"/>
            <a:ext cx="7535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탈농업화 </a:t>
            </a: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+</a:t>
            </a:r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4B728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식습관의 변화</a:t>
            </a:r>
            <a:endParaRPr lang="en-US" altLang="ko-K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4B728"/>
              </a:highligh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/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농지면적 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: 1961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년을 기점↓</a:t>
            </a:r>
            <a:endParaRPr lang="en-US" altLang="ko-K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/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주식 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[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쌀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] : 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해마다 감소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V</a:t>
            </a:r>
            <a:endParaRPr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5408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7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5168</TotalTime>
  <Words>988</Words>
  <Application>Microsoft Office PowerPoint</Application>
  <PresentationFormat>화면 슬라이드 쇼(4:3)</PresentationFormat>
  <Paragraphs>141</Paragraphs>
  <Slides>19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5" baseType="lpstr">
      <vt:lpstr>나눔바른고딕</vt:lpstr>
      <vt:lpstr>Arial</vt:lpstr>
      <vt:lpstr>나눔고딕 ExtraBold</vt:lpstr>
      <vt:lpstr>맑은 고딕</vt:lpstr>
      <vt:lpstr>나눔명조 ExtraBold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민혜원</dc:creator>
  <cp:lastModifiedBy>민해오</cp:lastModifiedBy>
  <cp:revision>489</cp:revision>
  <dcterms:created xsi:type="dcterms:W3CDTF">2016-04-02T13:07:11Z</dcterms:created>
  <dcterms:modified xsi:type="dcterms:W3CDTF">2017-11-27T04:55:45Z</dcterms:modified>
  <cp:version>0906.0100.01</cp:version>
</cp:coreProperties>
</file>