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E1A44-93AF-4308-B1CB-3B3B3589C29F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4CBB8-8472-4162-8276-FC00BA670D5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5F0B1-8E2E-4D23-8659-64B0A8C23EA2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5FB411-DC18-4B14-A917-34F6F166A44E}" type="slidenum">
              <a:rPr lang="en-US"/>
              <a:pPr/>
              <a:t>11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279" cy="481104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5" y="2130428"/>
            <a:ext cx="7770813" cy="14684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0"/>
          </p:nvPr>
        </p:nvSpPr>
        <p:spPr>
          <a:xfrm>
            <a:off x="457200" y="6356354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10/8/17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1"/>
          </p:nvPr>
        </p:nvSpPr>
        <p:spPr>
          <a:xfrm>
            <a:off x="6553200" y="6356354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189FA799-F4AE-47BB-8CCB-86460F45C4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D3CC-9B5F-4346-A5AC-CC154C10512C}" type="datetimeFigureOut">
              <a:rPr lang="ko-KR" altLang="en-US" smtClean="0"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8785E-1C72-48FE-9B38-43D4BAAE574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" y="3"/>
            <a:ext cx="9142413" cy="6858000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357559" y="2643186"/>
            <a:ext cx="5616624" cy="646535"/>
          </a:xfrm>
          <a:prstGeom prst="rect">
            <a:avLst/>
          </a:prstGeom>
          <a:noFill/>
        </p:spPr>
        <p:txBody>
          <a:bodyPr wrap="square" lIns="82193" tIns="41096" rIns="82193" bIns="41096">
            <a:spAutoFit/>
          </a:bodyPr>
          <a:lstStyle/>
          <a:p>
            <a:pPr algn="r">
              <a:defRPr lang="ko-KR" altLang="en-US"/>
            </a:pPr>
            <a:r>
              <a:rPr lang="ko-KR" altLang="en-US" sz="3600" b="1" dirty="0">
                <a:solidFill>
                  <a:schemeClr val="accent2"/>
                </a:solidFill>
                <a:latin typeface="한컴 윤체 L"/>
                <a:ea typeface="한컴 윤체 L"/>
              </a:rPr>
              <a:t>홋카이도</a:t>
            </a:r>
            <a:endParaRPr lang="ko-KR" altLang="en-US" sz="3600" b="1" dirty="0">
              <a:solidFill>
                <a:schemeClr val="accent2"/>
              </a:solidFill>
              <a:latin typeface="한컴 윤체 L"/>
              <a:ea typeface="한컴 윤체 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7"/>
            <a:ext cx="1930174" cy="421549"/>
          </a:xfrm>
          <a:prstGeom prst="rect">
            <a:avLst/>
          </a:prstGeom>
          <a:noFill/>
        </p:spPr>
        <p:txBody>
          <a:bodyPr wrap="square" lIns="82193" tIns="41096" rIns="82193" bIns="41096">
            <a:spAutoFit/>
          </a:bodyPr>
          <a:lstStyle/>
          <a:p>
            <a:pPr algn="r">
              <a:defRPr lang="ko-KR" altLang="en-US"/>
            </a:pPr>
            <a:r>
              <a:rPr lang="en-US" altLang="ko-KR" sz="2200" b="1" dirty="0">
                <a:solidFill>
                  <a:schemeClr val="accent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2200" b="1" dirty="0">
                <a:solidFill>
                  <a:schemeClr val="accent1"/>
                </a:solidFill>
                <a:latin typeface="한컴 윤체 L"/>
                <a:ea typeface="한컴 윤체 L"/>
              </a:rPr>
              <a:t>조</a:t>
            </a:r>
            <a:endParaRPr lang="ko-KR" altLang="en-US" sz="22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017" y="1327305"/>
            <a:ext cx="7715272" cy="775492"/>
          </a:xfrm>
          <a:prstGeom prst="rect">
            <a:avLst/>
          </a:prstGeom>
          <a:noFill/>
        </p:spPr>
        <p:txBody>
          <a:bodyPr wrap="square" lIns="82193" tIns="41096" rIns="82193" bIns="41096">
            <a:spAutoFit/>
          </a:bodyPr>
          <a:lstStyle/>
          <a:p>
            <a:pPr algn="r">
              <a:defRPr lang="ko-KR" altLang="en-US"/>
            </a:pPr>
            <a:r>
              <a:rPr lang="ko-KR" altLang="en-US" sz="45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45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45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45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911636" y="3429003"/>
            <a:ext cx="2679274" cy="57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046" tIns="34523" rIns="69046" bIns="34523"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21402204 </a:t>
            </a:r>
            <a:r>
              <a:rPr lang="ko-KR" altLang="en-US" dirty="0" smtClean="0">
                <a:solidFill>
                  <a:schemeClr val="tx1"/>
                </a:solidFill>
              </a:rPr>
              <a:t>황보승미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" y="3"/>
            <a:ext cx="9142413" cy="6858000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300788" y="476251"/>
            <a:ext cx="1930400" cy="4202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0898" tIns="40449" rIns="80898" bIns="40449">
            <a:spAutoFit/>
          </a:bodyPr>
          <a:lstStyle/>
          <a:p>
            <a:pPr algn="r">
              <a:tabLst>
                <a:tab pos="650693" algn="l"/>
                <a:tab pos="1301385" algn="l"/>
              </a:tabLst>
            </a:pPr>
            <a:r>
              <a:rPr lang="en-US" sz="2200" b="1" dirty="0">
                <a:solidFill>
                  <a:srgbClr val="000000"/>
                </a:solidFill>
                <a:latin typeface="한컴 윤체 L" charset="0"/>
              </a:rPr>
              <a:t>5</a:t>
            </a:r>
            <a:r>
              <a:rPr lang="ko-KR" altLang="en-US" sz="2200" b="1" dirty="0">
                <a:solidFill>
                  <a:srgbClr val="000000"/>
                </a:solidFill>
                <a:latin typeface="한컴 윤체 L" charset="0"/>
              </a:rPr>
              <a:t>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2033" y="2450127"/>
            <a:ext cx="4212468" cy="636992"/>
          </a:xfrm>
          <a:prstGeom prst="rect">
            <a:avLst/>
          </a:prstGeom>
          <a:noFill/>
        </p:spPr>
        <p:txBody>
          <a:bodyPr wrap="square" lIns="82193" tIns="41096" rIns="82193" bIns="41096" rtlCol="0">
            <a:spAutoFit/>
          </a:bodyPr>
          <a:lstStyle/>
          <a:p>
            <a:pPr algn="r"/>
            <a:r>
              <a:rPr lang="ko-KR" altLang="en-US" sz="3600" b="1" dirty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규슈</a:t>
            </a:r>
            <a:r>
              <a:rPr lang="en-US" altLang="ko-KR" sz="3600" b="1" dirty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&amp;</a:t>
            </a:r>
            <a:r>
              <a:rPr lang="ko-KR" altLang="en-US" sz="3600" b="1" dirty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오키나와</a:t>
            </a:r>
            <a:endParaRPr lang="en-US" altLang="ko-KR" sz="3600" b="1" dirty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017" y="1327305"/>
            <a:ext cx="7715272" cy="775492"/>
          </a:xfrm>
          <a:prstGeom prst="rect">
            <a:avLst/>
          </a:prstGeom>
          <a:noFill/>
        </p:spPr>
        <p:txBody>
          <a:bodyPr wrap="square" lIns="82193" tIns="41096" rIns="82193" bIns="41096">
            <a:spAutoFit/>
          </a:bodyPr>
          <a:lstStyle/>
          <a:p>
            <a:pPr algn="r">
              <a:defRPr lang="ko-KR" altLang="en-US"/>
            </a:pPr>
            <a:r>
              <a:rPr lang="ko-KR" altLang="en-US" sz="45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45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45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45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911636" y="3429003"/>
            <a:ext cx="2679274" cy="571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046" tIns="34523" rIns="69046" bIns="34523"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21401975 </a:t>
            </a:r>
            <a:r>
              <a:rPr lang="ko-KR" altLang="en-US" dirty="0" smtClean="0">
                <a:solidFill>
                  <a:schemeClr val="tx1"/>
                </a:solidFill>
              </a:rPr>
              <a:t>김유리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75" y="71439"/>
            <a:ext cx="3857625" cy="357187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80898" tIns="40449" rIns="80898" bIns="40449" anchor="ctr"/>
          <a:lstStyle/>
          <a:p>
            <a:pPr algn="ctr">
              <a:tabLst>
                <a:tab pos="650693" algn="l"/>
                <a:tab pos="1301385" algn="l"/>
                <a:tab pos="1952078" algn="l"/>
                <a:tab pos="2602771" algn="l"/>
                <a:tab pos="3253464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58068" y="642942"/>
            <a:ext cx="1785937" cy="571499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80898" tIns="40449" rIns="80898" bIns="40449" anchor="ctr"/>
          <a:lstStyle/>
          <a:p>
            <a:pPr algn="ctr">
              <a:tabLst>
                <a:tab pos="650693" algn="l"/>
                <a:tab pos="1301385" algn="l"/>
              </a:tabLst>
            </a:pPr>
            <a:r>
              <a:rPr lang="ko-KR" altLang="en-US" sz="4800" b="1" dirty="0">
                <a:solidFill>
                  <a:srgbClr val="FFFFFF"/>
                </a:solidFill>
                <a:latin typeface="맑은 고딕" charset="0"/>
              </a:rPr>
              <a:t>순서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1757" y="2433306"/>
            <a:ext cx="4712512" cy="505837"/>
          </a:xfrm>
          <a:prstGeom prst="rect">
            <a:avLst/>
          </a:prstGeom>
          <a:ln>
            <a:noFill/>
          </a:ln>
        </p:spPr>
        <p:txBody>
          <a:bodyPr wrap="square" lIns="82193" tIns="41096" rIns="82193" bIns="41096">
            <a:spAutoFit/>
          </a:bodyPr>
          <a:lstStyle/>
          <a:p>
            <a:pPr>
              <a:defRPr lang="ko-KR" altLang="en-US"/>
            </a:pPr>
            <a:r>
              <a:rPr lang="ko-KR" altLang="en-US" sz="2700" dirty="0"/>
              <a:t>지리</a:t>
            </a:r>
            <a:endParaRPr lang="ko-KR" altLang="en-US" sz="2700" dirty="0"/>
          </a:p>
        </p:txBody>
      </p:sp>
      <p:sp>
        <p:nvSpPr>
          <p:cNvPr id="20" name="TextBox 19"/>
          <p:cNvSpPr txBox="1"/>
          <p:nvPr/>
        </p:nvSpPr>
        <p:spPr>
          <a:xfrm>
            <a:off x="3070733" y="3521885"/>
            <a:ext cx="4716399" cy="505837"/>
          </a:xfrm>
          <a:prstGeom prst="rect">
            <a:avLst/>
          </a:prstGeom>
          <a:ln>
            <a:noFill/>
          </a:ln>
        </p:spPr>
        <p:txBody>
          <a:bodyPr wrap="square" lIns="82193" tIns="41096" rIns="82193" bIns="41096">
            <a:spAutoFit/>
          </a:bodyPr>
          <a:lstStyle/>
          <a:p>
            <a:pPr>
              <a:defRPr lang="ko-KR" altLang="en-US"/>
            </a:pPr>
            <a:r>
              <a:rPr lang="ko-KR" altLang="en-US" sz="2700" dirty="0"/>
              <a:t>기후 </a:t>
            </a:r>
            <a:endParaRPr lang="ko-KR" altLang="en-US" sz="2700" dirty="0"/>
          </a:p>
        </p:txBody>
      </p:sp>
      <p:sp>
        <p:nvSpPr>
          <p:cNvPr id="22" name="TextBox 21"/>
          <p:cNvSpPr txBox="1"/>
          <p:nvPr/>
        </p:nvSpPr>
        <p:spPr>
          <a:xfrm>
            <a:off x="3073206" y="4719322"/>
            <a:ext cx="4713046" cy="505837"/>
          </a:xfrm>
          <a:prstGeom prst="rect">
            <a:avLst/>
          </a:prstGeom>
          <a:noFill/>
          <a:ln>
            <a:noFill/>
          </a:ln>
        </p:spPr>
        <p:txBody>
          <a:bodyPr wrap="square" lIns="82193" tIns="41096" rIns="82193" bIns="41096" rtlCol="0">
            <a:spAutoFit/>
          </a:bodyPr>
          <a:lstStyle/>
          <a:p>
            <a:r>
              <a:rPr lang="ko-KR" altLang="en-US" sz="2700" dirty="0"/>
              <a:t>주요도시</a:t>
            </a:r>
            <a:endParaRPr lang="ko-KR" altLang="en-US" sz="2700" dirty="0"/>
          </a:p>
        </p:txBody>
      </p:sp>
      <p:grpSp>
        <p:nvGrpSpPr>
          <p:cNvPr id="2" name="그룹 22"/>
          <p:cNvGrpSpPr/>
          <p:nvPr/>
        </p:nvGrpSpPr>
        <p:grpSpPr>
          <a:xfrm>
            <a:off x="981777" y="1649418"/>
            <a:ext cx="1827986" cy="2003936"/>
            <a:chOff x="642910" y="4000504"/>
            <a:chExt cx="1349966" cy="1143008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4429132"/>
              <a:ext cx="330745" cy="34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300" dirty="0">
                  <a:solidFill>
                    <a:schemeClr val="bg1"/>
                  </a:solidFill>
                </a:rPr>
                <a:t>1</a:t>
              </a:r>
              <a:endParaRPr lang="ko-KR" altLang="en-US" sz="3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그룹 25"/>
          <p:cNvGrpSpPr/>
          <p:nvPr/>
        </p:nvGrpSpPr>
        <p:grpSpPr>
          <a:xfrm>
            <a:off x="980901" y="2778620"/>
            <a:ext cx="1827986" cy="2003936"/>
            <a:chOff x="642910" y="4000504"/>
            <a:chExt cx="1349966" cy="1143008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7290" y="4429132"/>
              <a:ext cx="330745" cy="34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300" dirty="0">
                  <a:solidFill>
                    <a:schemeClr val="bg1"/>
                  </a:solidFill>
                </a:rPr>
                <a:t>2</a:t>
              </a:r>
              <a:endParaRPr lang="ko-KR" altLang="en-US" sz="3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1"/>
          <p:cNvGrpSpPr/>
          <p:nvPr/>
        </p:nvGrpSpPr>
        <p:grpSpPr>
          <a:xfrm>
            <a:off x="982366" y="3928795"/>
            <a:ext cx="1827986" cy="2003936"/>
            <a:chOff x="642910" y="4000504"/>
            <a:chExt cx="1349966" cy="1143008"/>
          </a:xfrm>
        </p:grpSpPr>
        <p:pic>
          <p:nvPicPr>
            <p:cNvPr id="33" name="그림 32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357290" y="4429132"/>
              <a:ext cx="330745" cy="34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300" dirty="0">
                  <a:solidFill>
                    <a:schemeClr val="bg1"/>
                  </a:solidFill>
                </a:rPr>
                <a:t>3</a:t>
              </a:r>
              <a:endParaRPr lang="ko-KR" altLang="en-US" sz="33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8E2F59-EEAA-41B4-B468-D7625F7AABD4}" type="datetime1">
              <a:rPr lang="en-US" smtClean="0"/>
              <a:pPr lvl="0"/>
              <a:t>12/7/2017</a:t>
            </a:fld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1524" y="1628800"/>
            <a:ext cx="3371400" cy="4571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모서리가 둥근 직사각형 23"/>
          <p:cNvSpPr/>
          <p:nvPr/>
        </p:nvSpPr>
        <p:spPr>
          <a:xfrm>
            <a:off x="4139956" y="1644557"/>
            <a:ext cx="4719600" cy="11289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vert="horz" wrap="square" lIns="89998" tIns="44999" rIns="89998" bIns="44999" anchor="ctr" anchorCtr="0" compatLnSpc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일본열도를 구성하는 </a:t>
            </a:r>
            <a:r>
              <a:rPr lang="en-US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4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대 </a:t>
            </a: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섬중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 가장 남쪽에 있는 섬</a:t>
            </a:r>
            <a:r>
              <a:rPr lang="en-US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, 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또는 그 섬을 중심으로 하는 지방</a:t>
            </a:r>
            <a:r>
              <a:rPr lang="en-US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9541" y="2996956"/>
            <a:ext cx="4140080" cy="3456682"/>
          </a:xfrm>
          <a:prstGeom prst="rect">
            <a:avLst/>
          </a:prstGeom>
          <a:noFill/>
          <a:ln>
            <a:noFill/>
          </a:ln>
        </p:spPr>
        <p:txBody>
          <a:bodyPr vert="horz" wrap="none" lIns="89998" tIns="44999" rIns="89998" bIns="44999" anchorCtr="0" compatLnSpc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hangingPunct="0"/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면적은 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4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만 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2163㎢, </a:t>
            </a:r>
            <a:endParaRPr lang="en-US" altLang="ko-KR" sz="1500" dirty="0" smtClean="0">
              <a:latin typeface="굴림" pitchFamily="18"/>
              <a:ea typeface="굴림" pitchFamily="2"/>
              <a:cs typeface="Mangal" pitchFamily="2"/>
            </a:endParaRPr>
          </a:p>
          <a:p>
            <a:pPr algn="ctr" hangingPunct="0"/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인구는 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1476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만 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3715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명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(2000)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이다</a:t>
            </a:r>
            <a:r>
              <a:rPr lang="en-US" altLang="ko-KR" sz="1500" dirty="0" smtClean="0">
                <a:latin typeface="굴림" pitchFamily="18"/>
                <a:ea typeface="굴림" pitchFamily="2"/>
                <a:cs typeface="Mangal" pitchFamily="2"/>
              </a:rPr>
              <a:t>.</a:t>
            </a:r>
          </a:p>
          <a:p>
            <a:pPr algn="ctr" hangingPunct="0"/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규슈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九州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 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지방은 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규슈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 본도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(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本島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)</a:t>
            </a:r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와</a:t>
            </a:r>
            <a:endParaRPr lang="en-US" altLang="ko-KR" sz="1500" dirty="0" smtClean="0">
              <a:latin typeface="굴림" pitchFamily="18"/>
              <a:ea typeface="굴림" pitchFamily="2"/>
              <a:cs typeface="Mangal" pitchFamily="2"/>
            </a:endParaRPr>
          </a:p>
          <a:p>
            <a:pPr algn="ctr" hangingPunct="0"/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이키섬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壹岐島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]·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쓰시마섬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對馬島</a:t>
            </a:r>
            <a:r>
              <a:rPr lang="en-US" altLang="ko-KR" sz="1500" dirty="0" smtClean="0">
                <a:latin typeface="굴림" pitchFamily="18"/>
                <a:ea typeface="굴림" pitchFamily="2"/>
                <a:cs typeface="Mangal" pitchFamily="2"/>
              </a:rPr>
              <a:t>]·</a:t>
            </a:r>
          </a:p>
          <a:p>
            <a:pPr algn="ctr" hangingPunct="0"/>
            <a:r>
              <a:rPr lang="ko-KR" altLang="en-US" sz="1500" dirty="0" err="1" smtClean="0">
                <a:latin typeface="굴림" pitchFamily="18"/>
                <a:ea typeface="굴림" pitchFamily="2"/>
                <a:cs typeface="Mangal" pitchFamily="2"/>
              </a:rPr>
              <a:t>고토</a:t>
            </a:r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열도 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五島列島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]·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아마쿠사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제도</a:t>
            </a:r>
            <a:endParaRPr lang="en-US" altLang="ko-KR" sz="1500" dirty="0" smtClean="0">
              <a:latin typeface="굴림" pitchFamily="18"/>
              <a:ea typeface="굴림" pitchFamily="2"/>
              <a:cs typeface="Mangal" pitchFamily="2"/>
            </a:endParaRPr>
          </a:p>
          <a:p>
            <a:pPr algn="ctr" hangingPunct="0"/>
            <a:r>
              <a:rPr lang="en-US" altLang="ko-KR" sz="1500" dirty="0" smtClean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天草諸島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]·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사쓰난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 제도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薩南諸島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 </a:t>
            </a:r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등</a:t>
            </a:r>
            <a:endParaRPr lang="en-US" altLang="ko-KR" sz="1500" dirty="0" smtClean="0">
              <a:latin typeface="굴림" pitchFamily="18"/>
              <a:ea typeface="굴림" pitchFamily="2"/>
              <a:cs typeface="Mangal" pitchFamily="2"/>
            </a:endParaRPr>
          </a:p>
          <a:p>
            <a:pPr algn="ctr" hangingPunct="0"/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1,400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여 섬들로 이루어져 있으며</a:t>
            </a:r>
            <a:r>
              <a:rPr lang="en-US" altLang="ko-KR" sz="1500" dirty="0" smtClean="0">
                <a:latin typeface="굴림" pitchFamily="18"/>
                <a:ea typeface="굴림" pitchFamily="2"/>
                <a:cs typeface="Mangal" pitchFamily="2"/>
              </a:rPr>
              <a:t>,</a:t>
            </a:r>
          </a:p>
          <a:p>
            <a:pPr algn="ctr" hangingPunct="0"/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후쿠오카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福岡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]·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사가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佐賀</a:t>
            </a:r>
            <a:r>
              <a:rPr lang="en-US" altLang="ko-KR" sz="1500" dirty="0" smtClean="0">
                <a:latin typeface="굴림" pitchFamily="18"/>
                <a:ea typeface="굴림" pitchFamily="2"/>
                <a:cs typeface="Mangal" pitchFamily="2"/>
              </a:rPr>
              <a:t>]·</a:t>
            </a:r>
          </a:p>
          <a:p>
            <a:pPr algn="ctr" hangingPunct="0"/>
            <a:r>
              <a:rPr lang="ko-KR" altLang="en-US" sz="1500" dirty="0" err="1" smtClean="0">
                <a:latin typeface="굴림" pitchFamily="18"/>
                <a:ea typeface="굴림" pitchFamily="2"/>
                <a:cs typeface="Mangal" pitchFamily="2"/>
              </a:rPr>
              <a:t>나가사키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長崎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]·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오이타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大分</a:t>
            </a:r>
            <a:r>
              <a:rPr lang="en-US" altLang="ko-KR" sz="1500" dirty="0" smtClean="0">
                <a:latin typeface="굴림" pitchFamily="18"/>
                <a:ea typeface="굴림" pitchFamily="2"/>
                <a:cs typeface="Mangal" pitchFamily="2"/>
              </a:rPr>
              <a:t>]·</a:t>
            </a:r>
          </a:p>
          <a:p>
            <a:pPr algn="ctr" hangingPunct="0"/>
            <a:r>
              <a:rPr lang="ko-KR" altLang="en-US" sz="1500" dirty="0" err="1" smtClean="0">
                <a:latin typeface="굴림" pitchFamily="18"/>
                <a:ea typeface="굴림" pitchFamily="2"/>
                <a:cs typeface="Mangal" pitchFamily="2"/>
              </a:rPr>
              <a:t>구마모토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熊本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]·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미야자키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宮崎</a:t>
            </a:r>
            <a:r>
              <a:rPr lang="en-US" altLang="ko-KR" sz="1500" dirty="0" smtClean="0">
                <a:latin typeface="굴림" pitchFamily="18"/>
                <a:ea typeface="굴림" pitchFamily="2"/>
                <a:cs typeface="Mangal" pitchFamily="2"/>
              </a:rPr>
              <a:t>]·</a:t>
            </a:r>
          </a:p>
          <a:p>
            <a:pPr algn="ctr" hangingPunct="0"/>
            <a:r>
              <a:rPr lang="ko-KR" altLang="en-US" sz="1500" dirty="0" err="1" smtClean="0">
                <a:latin typeface="굴림" pitchFamily="18"/>
                <a:ea typeface="굴림" pitchFamily="2"/>
                <a:cs typeface="Mangal" pitchFamily="2"/>
              </a:rPr>
              <a:t>가고시마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鹿兒島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 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등 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7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개현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(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縣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)</a:t>
            </a:r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을</a:t>
            </a:r>
            <a:endParaRPr lang="en-US" altLang="ko-KR" sz="1500" dirty="0" smtClean="0">
              <a:latin typeface="굴림" pitchFamily="18"/>
              <a:ea typeface="굴림" pitchFamily="2"/>
              <a:cs typeface="Mangal" pitchFamily="2"/>
            </a:endParaRPr>
          </a:p>
          <a:p>
            <a:pPr algn="ctr" hangingPunct="0"/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포함하며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, 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넓게는 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오키나와현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[</a:t>
            </a:r>
            <a:r>
              <a:rPr lang="ko-KR" altLang="en-US" sz="1500" dirty="0" err="1">
                <a:latin typeface="굴림" pitchFamily="18"/>
                <a:ea typeface="굴림" pitchFamily="2"/>
                <a:cs typeface="Mangal" pitchFamily="2"/>
              </a:rPr>
              <a:t>沖繩縣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]</a:t>
            </a:r>
            <a:r>
              <a:rPr lang="ko-KR" altLang="en-US" sz="1500" dirty="0">
                <a:latin typeface="굴림" pitchFamily="18"/>
                <a:ea typeface="굴림" pitchFamily="2"/>
                <a:cs typeface="Mangal" pitchFamily="2"/>
              </a:rPr>
              <a:t>도 </a:t>
            </a:r>
            <a:endParaRPr lang="en-US" altLang="ko-KR" sz="1500" dirty="0" smtClean="0">
              <a:latin typeface="굴림" pitchFamily="18"/>
              <a:ea typeface="굴림" pitchFamily="2"/>
              <a:cs typeface="Mangal" pitchFamily="2"/>
            </a:endParaRPr>
          </a:p>
          <a:p>
            <a:pPr algn="ctr" hangingPunct="0"/>
            <a:r>
              <a:rPr lang="ko-KR" altLang="en-US" sz="1500" dirty="0" smtClean="0">
                <a:latin typeface="굴림" pitchFamily="18"/>
                <a:ea typeface="굴림" pitchFamily="2"/>
                <a:cs typeface="Mangal" pitchFamily="2"/>
              </a:rPr>
              <a:t>포함한다</a:t>
            </a:r>
            <a:r>
              <a:rPr lang="en-US" altLang="ko-KR" sz="1500" dirty="0">
                <a:latin typeface="굴림" pitchFamily="18"/>
                <a:ea typeface="굴림" pitchFamily="2"/>
                <a:cs typeface="Mangal" pitchFamily="2"/>
              </a:rPr>
              <a:t>.</a:t>
            </a:r>
          </a:p>
          <a:p>
            <a:pPr algn="ctr"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10" name="제목 7"/>
          <p:cNvSpPr/>
          <p:nvPr/>
        </p:nvSpPr>
        <p:spPr>
          <a:xfrm>
            <a:off x="685799" y="620644"/>
            <a:ext cx="7772039" cy="773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/>
            </a:pPr>
            <a:r>
              <a:rPr lang="ko-KR" altLang="en-US" sz="3500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규슈의</a:t>
            </a:r>
            <a:r>
              <a:rPr lang="ko-KR" alt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 지 </a:t>
            </a:r>
            <a:r>
              <a:rPr lang="ko-KR" alt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리</a:t>
            </a:r>
          </a:p>
        </p:txBody>
      </p:sp>
    </p:spTree>
    <p:extLst>
      <p:ext uri="{BB962C8B-B14F-4D97-AF65-F5344CB8AC3E}">
        <p14:creationId xmlns="" xmlns:p14="http://schemas.microsoft.com/office/powerpoint/2010/main" val="1596622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5443" y="2088000"/>
            <a:ext cx="4228559" cy="45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92004" y="2015999"/>
            <a:ext cx="4660560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모서리가 둥근 직사각형 20"/>
          <p:cNvSpPr/>
          <p:nvPr/>
        </p:nvSpPr>
        <p:spPr>
          <a:xfrm>
            <a:off x="1283760" y="1494001"/>
            <a:ext cx="2244240" cy="52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algn="ctr">
              <a:defRPr sz="1800"/>
            </a:pPr>
            <a:r>
              <a:rPr lang="en-US" sz="1500" b="1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 </a:t>
            </a:r>
            <a:r>
              <a:rPr lang="ko-KR" altLang="en-US" sz="1500" b="1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월간 평균 기온</a:t>
            </a:r>
          </a:p>
        </p:txBody>
      </p:sp>
      <p:sp>
        <p:nvSpPr>
          <p:cNvPr id="5" name="모서리가 둥근 직사각형 20"/>
          <p:cNvSpPr/>
          <p:nvPr/>
        </p:nvSpPr>
        <p:spPr>
          <a:xfrm>
            <a:off x="5603761" y="1494001"/>
            <a:ext cx="2244240" cy="52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algn="ctr">
              <a:defRPr sz="1800"/>
            </a:pPr>
            <a:r>
              <a:rPr lang="ko-KR" altLang="en-US" sz="1500" b="1" dirty="0">
                <a:solidFill>
                  <a:srgbClr val="FFFFFF"/>
                </a:solidFill>
                <a:latin typeface="맑은 고딕" pitchFamily="18"/>
                <a:ea typeface="굴림" pitchFamily="2"/>
                <a:cs typeface="Mangal" pitchFamily="2"/>
              </a:rPr>
              <a:t>월간 총 강수량</a:t>
            </a:r>
          </a:p>
        </p:txBody>
      </p:sp>
      <p:sp>
        <p:nvSpPr>
          <p:cNvPr id="6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규슈의</a:t>
            </a:r>
            <a:r>
              <a:rPr lang="ko-KR" altLang="en-US" sz="3500" b="1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 기후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42925" y="71283"/>
            <a:ext cx="3857039" cy="35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후쿠오카</a:t>
            </a:r>
            <a:endParaRPr lang="ko-KR" altLang="en-US" sz="3500" b="1" dirty="0">
              <a:solidFill>
                <a:srgbClr val="000000"/>
              </a:solidFill>
              <a:latin typeface="한컴 윤체 L" pitchFamily="18"/>
              <a:ea typeface="한컴 윤체 L" pitchFamily="2"/>
              <a:cs typeface="Mangal" pitchFamily="2"/>
            </a:endParaRPr>
          </a:p>
        </p:txBody>
      </p:sp>
      <p:sp>
        <p:nvSpPr>
          <p:cNvPr id="4" name="TextBox 18440"/>
          <p:cNvSpPr/>
          <p:nvPr/>
        </p:nvSpPr>
        <p:spPr>
          <a:xfrm>
            <a:off x="647640" y="1772642"/>
            <a:ext cx="287280" cy="3965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8" tIns="44999" rIns="89998" bIns="44999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8683" y="1540083"/>
            <a:ext cx="3774960" cy="493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08004" y="1728000"/>
            <a:ext cx="3959640" cy="431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42925" y="71283"/>
            <a:ext cx="3857039" cy="35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나가사키</a:t>
            </a:r>
            <a:endParaRPr lang="ko-KR" altLang="en-US" sz="3500" b="1" dirty="0">
              <a:solidFill>
                <a:srgbClr val="000000"/>
              </a:solidFill>
              <a:latin typeface="한컴 윤체 L" pitchFamily="18"/>
              <a:ea typeface="한컴 윤체 L" pitchFamily="2"/>
              <a:cs typeface="Mangal" pitchFamily="2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4" y="0"/>
            <a:ext cx="9143280" cy="45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68123" y="-144359"/>
            <a:ext cx="304200" cy="30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t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AutoShape 7"/>
          <p:cNvSpPr/>
          <p:nvPr/>
        </p:nvSpPr>
        <p:spPr>
          <a:xfrm>
            <a:off x="168123" y="-144359"/>
            <a:ext cx="304200" cy="304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t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401" y="1570680"/>
            <a:ext cx="3679559" cy="494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51484" y="1553402"/>
            <a:ext cx="4200120" cy="472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42925" y="71283"/>
            <a:ext cx="3857039" cy="35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가고시마</a:t>
            </a:r>
            <a:endParaRPr lang="ko-KR" altLang="en-US" sz="3500" b="1" dirty="0">
              <a:solidFill>
                <a:srgbClr val="000000"/>
              </a:solidFill>
              <a:latin typeface="한컴 윤체 L" pitchFamily="18"/>
              <a:ea typeface="한컴 윤체 L" pitchFamily="2"/>
              <a:cs typeface="Mangal" pitchFamily="2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512000"/>
            <a:ext cx="4391640" cy="52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13840" y="1655999"/>
            <a:ext cx="4069800" cy="462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구마모토</a:t>
            </a:r>
            <a:endParaRPr lang="ko-KR" altLang="en-US" sz="3500" b="1" dirty="0">
              <a:solidFill>
                <a:srgbClr val="000000"/>
              </a:solidFill>
              <a:latin typeface="한컴 윤체 L" pitchFamily="18"/>
              <a:ea typeface="한컴 윤체 L" pitchFamily="2"/>
              <a:cs typeface="Mangal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643" y="1500842"/>
            <a:ext cx="3600000" cy="490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53644" y="1742760"/>
            <a:ext cx="4176000" cy="463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2000" y="1512000"/>
            <a:ext cx="4608000" cy="24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000" y="4072320"/>
            <a:ext cx="4608000" cy="2551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오른쪽 화살표 2"/>
          <p:cNvSpPr/>
          <p:nvPr/>
        </p:nvSpPr>
        <p:spPr>
          <a:xfrm>
            <a:off x="5256000" y="2304001"/>
            <a:ext cx="648000" cy="935639"/>
          </a:xfrm>
          <a:custGeom>
            <a:avLst>
              <a:gd name="f0" fmla="val 8213"/>
              <a:gd name="f1" fmla="val 4128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0000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5" name="오른쪽 화살표 2"/>
          <p:cNvSpPr/>
          <p:nvPr/>
        </p:nvSpPr>
        <p:spPr>
          <a:xfrm>
            <a:off x="5256000" y="4752360"/>
            <a:ext cx="648000" cy="935639"/>
          </a:xfrm>
          <a:custGeom>
            <a:avLst>
              <a:gd name="f0" fmla="val 8213"/>
              <a:gd name="f1" fmla="val 4128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000000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/>
            </a:pPr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7" name="제목 7"/>
          <p:cNvSpPr/>
          <p:nvPr/>
        </p:nvSpPr>
        <p:spPr>
          <a:xfrm>
            <a:off x="5832004" y="2204642"/>
            <a:ext cx="3130200" cy="1251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 hangingPunct="0">
              <a:defRPr sz="1800">
                <a:latin typeface="맑은 고딕" pitchFamily="2"/>
                <a:ea typeface="맑은 고딕" pitchFamily="2"/>
                <a:cs typeface="맑은 고딕" pitchFamily="2"/>
              </a:defRPr>
            </a:pPr>
            <a:r>
              <a:rPr lang="ko-KR" altLang="en-US" sz="3500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데라야마공원</a:t>
            </a:r>
            <a:r>
              <a:rPr 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[</a:t>
            </a:r>
            <a:r>
              <a:rPr lang="ko-KR" alt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寺山公園</a:t>
            </a:r>
            <a:r>
              <a:rPr 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]</a:t>
            </a:r>
          </a:p>
        </p:txBody>
      </p:sp>
      <p:sp>
        <p:nvSpPr>
          <p:cNvPr id="8" name="제목 7"/>
          <p:cNvSpPr/>
          <p:nvPr/>
        </p:nvSpPr>
        <p:spPr>
          <a:xfrm>
            <a:off x="5869804" y="4580642"/>
            <a:ext cx="3130200" cy="1251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hangingPunct="0">
              <a:defRPr sz="1800">
                <a:latin typeface="맑은 고딕" pitchFamily="2"/>
                <a:ea typeface="맑은 고딕" pitchFamily="2"/>
                <a:cs typeface="맑은 고딕" pitchFamily="2"/>
              </a:defRPr>
            </a:pPr>
            <a:r>
              <a:rPr lang="ko-KR" altLang="en-US" sz="3500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가모이케공원</a:t>
            </a:r>
            <a:r>
              <a:rPr 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[</a:t>
            </a:r>
            <a:r>
              <a:rPr lang="ko-KR" alt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鴨池公園</a:t>
            </a:r>
            <a:r>
              <a:rPr lang="en-US" sz="35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]</a:t>
            </a:r>
          </a:p>
        </p:txBody>
      </p:sp>
      <p:sp>
        <p:nvSpPr>
          <p:cNvPr id="9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>
                <a:latin typeface="Arial Black" pitchFamily="34"/>
                <a:ea typeface="Arial Black" pitchFamily="34"/>
              </a:defRPr>
            </a:pPr>
            <a:r>
              <a:rPr lang="ko-KR" altLang="en-US" sz="3500" b="1" dirty="0" err="1">
                <a:solidFill>
                  <a:srgbClr val="000000"/>
                </a:solidFill>
                <a:latin typeface="한컴 윤체 L" pitchFamily="18"/>
                <a:ea typeface="한컴 윤체 L" pitchFamily="34"/>
                <a:cs typeface="Mangal" pitchFamily="2"/>
              </a:rPr>
              <a:t>구마모토</a:t>
            </a:r>
            <a:endParaRPr lang="ko-KR" altLang="en-US" sz="3500" b="1" dirty="0">
              <a:solidFill>
                <a:srgbClr val="000000"/>
              </a:solidFill>
              <a:latin typeface="한컴 윤체 L" pitchFamily="18"/>
              <a:ea typeface="한컴 윤체 L" pitchFamily="34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 err="1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미야자키</a:t>
            </a:r>
            <a:endParaRPr lang="ko-KR" altLang="en-US" sz="3500" b="1" dirty="0">
              <a:solidFill>
                <a:srgbClr val="000000"/>
              </a:solidFill>
              <a:latin typeface="한컴 윤체 L" pitchFamily="18"/>
              <a:ea typeface="한컴 윤체 L" pitchFamily="2"/>
              <a:cs typeface="Mangal" pitchFamily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7640" y="1500122"/>
            <a:ext cx="3744000" cy="514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62803" y="1628639"/>
            <a:ext cx="4051800" cy="48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7461" y="643563"/>
            <a:ext cx="1678323" cy="531385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>
                <a:latin typeface="+mj-ea"/>
                <a:ea typeface="+mj-ea"/>
              </a:rPr>
              <a:t>홋카이</a:t>
            </a:r>
            <a:r>
              <a:rPr lang="ko-KR" altLang="en-US" sz="3000" dirty="0">
                <a:latin typeface="+mj-ea"/>
                <a:ea typeface="+mj-ea"/>
              </a:rPr>
              <a:t>도</a:t>
            </a:r>
            <a:endParaRPr lang="en-US" altLang="ko-KR" sz="3000" dirty="0">
              <a:latin typeface="+mj-ea"/>
              <a:ea typeface="+mj-ea"/>
            </a:endParaRPr>
          </a:p>
        </p:txBody>
      </p:sp>
      <p:grpSp>
        <p:nvGrpSpPr>
          <p:cNvPr id="2" name="그룹 7"/>
          <p:cNvGrpSpPr/>
          <p:nvPr/>
        </p:nvGrpSpPr>
        <p:grpSpPr>
          <a:xfrm>
            <a:off x="429681" y="1571923"/>
            <a:ext cx="3844375" cy="4461427"/>
            <a:chOff x="572834" y="1572287"/>
            <a:chExt cx="5125166" cy="4462460"/>
          </a:xfrm>
        </p:grpSpPr>
        <p:sp>
          <p:nvSpPr>
            <p:cNvPr id="5" name="TextBox 4"/>
            <p:cNvSpPr txBox="1"/>
            <p:nvPr/>
          </p:nvSpPr>
          <p:spPr>
            <a:xfrm>
              <a:off x="4464490" y="5773076"/>
              <a:ext cx="1233510" cy="261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100" dirty="0"/>
                <a:t>일본 </a:t>
              </a:r>
              <a:r>
                <a:rPr lang="en-US" altLang="ko-KR" sz="1100" dirty="0"/>
                <a:t>4</a:t>
              </a:r>
              <a:r>
                <a:rPr lang="ko-KR" altLang="en-US" sz="1100" dirty="0"/>
                <a:t>대 섬</a:t>
              </a:r>
              <a:endParaRPr lang="en-US" altLang="ko-KR" sz="1100" dirty="0"/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34" y="1572287"/>
              <a:ext cx="4642194" cy="4143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4665927" y="2334347"/>
            <a:ext cx="3657056" cy="2285712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최북단에 위치하는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지역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도의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중심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도시는 삿포로시이며 도청소재지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홋카이도라는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이름은 전통적으로 일본에서 사용된 오래된 행정구역인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오기칠도를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따라 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1869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년에 홋카이도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(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북해도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)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라고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이름지음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일본에서는 혼슈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다음으로 두번째 큰 섬이며 세계적으로는 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21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번째로 큰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섬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fontAlgn="base" latinLnBrk="1"/>
            <a:endParaRPr lang="ko-KR" altLang="en-US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7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42925" y="71283"/>
            <a:ext cx="3857039" cy="356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9998" tIns="44999" rIns="89998" bIns="44999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오키나와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2523" y="1512000"/>
            <a:ext cx="4317120" cy="525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96004" y="1655999"/>
            <a:ext cx="3959640" cy="467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7"/>
          <p:cNvSpPr/>
          <p:nvPr/>
        </p:nvSpPr>
        <p:spPr>
          <a:xfrm>
            <a:off x="685800" y="620640"/>
            <a:ext cx="7771679" cy="77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38" tIns="45719" rIns="91438" bIns="45719" anchor="ctr" anchorCtr="0" compatLnSpc="0"/>
          <a:lstStyle/>
          <a:p>
            <a:pPr algn="ctr">
              <a:defRPr sz="1800" b="1"/>
            </a:pPr>
            <a:r>
              <a:rPr lang="ko-KR" altLang="en-US" sz="3500" b="1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오키나와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2" y="1467720"/>
            <a:ext cx="3384000" cy="24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24004" y="1481402"/>
            <a:ext cx="3474360" cy="24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0000" y="4031999"/>
            <a:ext cx="3535200" cy="25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4" y="620716"/>
            <a:ext cx="7772400" cy="773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2193" tIns="41096" rIns="82193" bIns="41096" anchor="ctr"/>
          <a:lstStyle/>
          <a:p>
            <a:pPr algn="ctr">
              <a:tabLst>
                <a:tab pos="650693" algn="l"/>
                <a:tab pos="1301385" algn="l"/>
                <a:tab pos="1952078" algn="l"/>
                <a:tab pos="2602771" algn="l"/>
                <a:tab pos="3253464" algn="l"/>
                <a:tab pos="3904156" algn="l"/>
                <a:tab pos="4554849" algn="l"/>
                <a:tab pos="5205542" algn="l"/>
                <a:tab pos="5856235" algn="l"/>
                <a:tab pos="6506928" algn="l"/>
              </a:tabLst>
            </a:pPr>
            <a:r>
              <a:rPr lang="ko-KR" altLang="en-US" sz="3200" dirty="0">
                <a:solidFill>
                  <a:srgbClr val="000000"/>
                </a:solidFill>
                <a:latin typeface="한컴 윤체 L" charset="0"/>
              </a:rPr>
              <a:t>감사합니다</a:t>
            </a:r>
            <a:endParaRPr lang="ko-KR" altLang="en-US" sz="3200" dirty="0">
              <a:solidFill>
                <a:srgbClr val="000000"/>
              </a:solidFill>
              <a:latin typeface="한컴 윤체 L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49" y="1714889"/>
            <a:ext cx="4080713" cy="4907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8782" y="3143319"/>
            <a:ext cx="2737500" cy="773838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algn="ctr"/>
            <a:r>
              <a:rPr lang="en-US" altLang="ko-KR" sz="45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Thank</a:t>
            </a:r>
            <a:endParaRPr lang="ko-KR" altLang="en-US" sz="45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2764" y="4240894"/>
            <a:ext cx="1686604" cy="773838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algn="ctr"/>
            <a:r>
              <a:rPr lang="en-US" altLang="ko-KR" sz="4500" dirty="0">
                <a:solidFill>
                  <a:srgbClr val="F05B2F"/>
                </a:solidFill>
                <a:latin typeface="MD개성체" panose="02020603020101020101" pitchFamily="18" charset="-127"/>
                <a:ea typeface="MD개성체" panose="02020603020101020101" pitchFamily="18" charset="-127"/>
              </a:rPr>
              <a:t>you</a:t>
            </a:r>
            <a:endParaRPr lang="ko-KR" altLang="en-US" sz="4500" dirty="0">
              <a:solidFill>
                <a:srgbClr val="F05B2F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313" y="643563"/>
            <a:ext cx="2960571" cy="539342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>
                <a:latin typeface="+mj-ea"/>
                <a:ea typeface="+mj-ea"/>
              </a:rPr>
              <a:t>홋카이도의 지형</a:t>
            </a:r>
            <a:endParaRPr lang="en-US" altLang="ko-KR" sz="3000" dirty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651174"/>
            <a:ext cx="6546434" cy="3818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22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622" y="643563"/>
            <a:ext cx="2995992" cy="531385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>
                <a:latin typeface="+mj-ea"/>
                <a:ea typeface="+mj-ea"/>
              </a:rPr>
              <a:t>홋카이도</a:t>
            </a:r>
            <a:r>
              <a:rPr lang="en-US" altLang="ko-KR" sz="3000" dirty="0">
                <a:latin typeface="+mj-ea"/>
                <a:ea typeface="+mj-ea"/>
              </a:rPr>
              <a:t>_</a:t>
            </a:r>
            <a:r>
              <a:rPr lang="ko-KR" altLang="en-US" sz="3000" dirty="0">
                <a:latin typeface="+mj-ea"/>
                <a:ea typeface="+mj-ea"/>
              </a:rPr>
              <a:t>삿포로</a:t>
            </a:r>
            <a:endParaRPr lang="en-US" altLang="ko-KR" sz="3000" dirty="0"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8" y="4147757"/>
            <a:ext cx="1275800" cy="1701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1047" y="4216612"/>
            <a:ext cx="4075870" cy="1177716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일본에서도 다섯번째로 인구가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많음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홋카이도의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정치・경제의 중심적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도시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189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만 명의 인구를 가지고 있으면서 잘 정비된 도시기능과 풍요로운 자연이 잘 조화를 이룬 경관은 대도시이면서 개방적인 분위기가 넘쳐나고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있음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백화점과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지하철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대형상업시설 등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쇼핑공간이 충분함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1026" name="Picture 2" descr="http://kr.visit-hokkaido.jp/abouthokkaido/basicinformation/images/img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56" y="1691545"/>
            <a:ext cx="6572250" cy="198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2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5757" y="643563"/>
            <a:ext cx="3999472" cy="531385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/>
              <a:t>홋카이도 </a:t>
            </a:r>
            <a:r>
              <a:rPr lang="ko-KR" altLang="en-US" sz="3000" dirty="0"/>
              <a:t>중앙</a:t>
            </a:r>
            <a:r>
              <a:rPr lang="en-US" altLang="ko-KR" sz="3000" dirty="0"/>
              <a:t>(Douou)</a:t>
            </a:r>
            <a:endParaRPr lang="en-US" altLang="ko-KR" sz="30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2404" y="4214636"/>
            <a:ext cx="4174724" cy="808384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 제일의 대도시인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삿포로가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있는 도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중앙지역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차로 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90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분 정도 달리면 목가적인 구릉지대가 펼쳐지는 도시기능과 자연이 조화를 이룬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모습을 볼 수 있음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레저에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쇼핑에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사람들을 자극하는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매력이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넘쳐남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2050" name="Picture 2" descr="http://kr.visit-hokkaido.jp/abouthokkaido/basicinformation/images/img_centr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239" y="4177613"/>
            <a:ext cx="1199360" cy="1599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.visit-hokkaido.jp/abouthokkaido/basicinformation/images/img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49" y="1724501"/>
            <a:ext cx="6572250" cy="198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21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527" y="643563"/>
            <a:ext cx="4326484" cy="531385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/>
              <a:t>홋카이도 남쪽 </a:t>
            </a:r>
            <a:r>
              <a:rPr lang="en-US" altLang="ko-KR" sz="3000" dirty="0"/>
              <a:t>(Dounan)</a:t>
            </a:r>
            <a:endParaRPr lang="en-US" altLang="ko-KR" sz="30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2404" y="4214637"/>
            <a:ext cx="4281895" cy="1177716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 남쪽에 위치하는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도남지역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역사와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자연이 있고 사계절의 변화가 있는 매력적인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지역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이국적인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도시 정경에서 풍부한 사계절의 표정까지 볼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곳이 넘쳐남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바다의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맛이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풍부함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인기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있는 하코다테는 이 지역의 중심을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이루는 도시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4098" name="Picture 2" descr="http://kr.visit-hokkaido.jp/abouthokkaido/basicinformation/images/img_south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68" y="4186956"/>
            <a:ext cx="1319062" cy="175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r.visit-hokkaido.jp/abouthokkaido/basicinformation/images/img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78" y="1633883"/>
            <a:ext cx="6572250" cy="198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7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583" y="643563"/>
            <a:ext cx="4263968" cy="531385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/>
              <a:t>홋카이도 동쪽 </a:t>
            </a:r>
            <a:r>
              <a:rPr lang="en-US" altLang="ko-KR" sz="3000" dirty="0"/>
              <a:t>(Doutou)</a:t>
            </a:r>
            <a:endParaRPr lang="en-US" altLang="ko-KR" sz="30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5653" y="4286058"/>
            <a:ext cx="4238647" cy="808384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아직까지 있는 그대로의 자연이 많이 남아 있는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도동지역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최근에는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세계자연유산으로 등록된 시래도코가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있음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어딘가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신비적인 분위기와도 맞물려 가장 홋카이도다운 웅대한 경관을 만끽할 수 있을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것임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3074" name="Picture 2" descr="http://kr.visit-hokkaido.jp/abouthokkaido/basicinformation/images/img_east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82" y="4000376"/>
            <a:ext cx="1416208" cy="1888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r.visit-hokkaido.jp/abouthokkaido/basicinformation/images/img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64" y="1543266"/>
            <a:ext cx="6572250" cy="198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7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824" y="643563"/>
            <a:ext cx="4550905" cy="531385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/>
              <a:t>홋카이도 북쪽 </a:t>
            </a:r>
            <a:r>
              <a:rPr lang="en-US" altLang="ko-KR" sz="3000" dirty="0"/>
              <a:t>(Douhoku)</a:t>
            </a:r>
            <a:endParaRPr lang="en-US" altLang="ko-KR" sz="30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5649" y="4143215"/>
            <a:ext cx="4238650" cy="1177716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자연에서만 느낄 수 있는 부드러운 표정을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만끽가능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웅대한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산맥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석양과 아침햇살이 눈부신 해안선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,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아름다운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꽃들이 방문하는 사람들을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자연은 다채로운 표정으로 맞이해 줄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것임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차가운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공기가 겨울임을 실감케 하는 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지역에서의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특색 있는 이벤트도 많이 개최되고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있음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6146" name="Picture 2" descr="http://kr.visit-hokkaido.jp/abouthokkaido/basicinformation/images/img_northe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54" y="4111746"/>
            <a:ext cx="1391911" cy="1855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r.visit-hokkaido.jp/abouthokkaido/basicinformation/images/img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895" y="1600933"/>
            <a:ext cx="6572250" cy="1981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7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054" y="643563"/>
            <a:ext cx="3956191" cy="531385"/>
          </a:xfrm>
          <a:prstGeom prst="rect">
            <a:avLst/>
          </a:prstGeom>
          <a:noFill/>
        </p:spPr>
        <p:txBody>
          <a:bodyPr wrap="none" lIns="69046" tIns="34523" rIns="69046" bIns="34523" rtlCol="0">
            <a:spAutoFit/>
          </a:bodyPr>
          <a:lstStyle/>
          <a:p>
            <a:r>
              <a:rPr lang="ko-KR" altLang="en-US" sz="3000" dirty="0"/>
              <a:t>홋카이도의 기온</a:t>
            </a:r>
            <a:r>
              <a:rPr lang="en-US" altLang="ko-KR" sz="3000" dirty="0"/>
              <a:t>, </a:t>
            </a:r>
            <a:r>
              <a:rPr lang="ko-KR" altLang="en-US" sz="3000" dirty="0"/>
              <a:t>기후</a:t>
            </a:r>
            <a:endParaRPr lang="en-US" altLang="ko-KR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714632" y="1714888"/>
            <a:ext cx="4826187" cy="3085931"/>
          </a:xfrm>
          <a:prstGeom prst="rect">
            <a:avLst/>
          </a:prstGeom>
          <a:noFill/>
        </p:spPr>
        <p:txBody>
          <a:bodyPr wrap="square" lIns="69046" tIns="34523" rIns="69046" bIns="34523" rtlCol="0">
            <a:spAutoFit/>
          </a:bodyPr>
          <a:lstStyle/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홋카이도는 사계절의 표정이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뚜렷하여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일본에서도 제일 그 차이가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명확함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연간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차갑고 서늘하며 습도가 낮은 것이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특징으로 이 곳 여름은 일본 국내에서 따라 올 곳이 없음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/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가을은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일본의 다른 지역에 비해 조금 빨리 도래하며 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9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월 중순에는 해가 지면 쌀쌀하게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느껴짐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눈은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빠른 지역은 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11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월 중순부터 내리기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시작하여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산간부와 아사히카와･와카나이 등을 포함한 북부부터 점차 쌓이기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시작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</a:p>
          <a:p>
            <a:pPr marL="215770" indent="-215770" fontAlgn="base">
              <a:buFontTx/>
              <a:buChar char="-"/>
            </a:pP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겨울의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평균기온도 지역에 따라 다르지만 영하를 밑도는 날도 많아 제대로 된 방한대책이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필요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  <a:p>
            <a:pPr marL="215770" indent="-215770" fontAlgn="base">
              <a:buFontTx/>
              <a:buChar char="-"/>
            </a:pP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봄의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도래는 벚꽃이 피기 시작하는 </a:t>
            </a:r>
            <a:r>
              <a:rPr lang="en-US" altLang="ko-KR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5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월 </a:t>
            </a:r>
            <a:r>
              <a:rPr lang="ko-KR" altLang="en-US" sz="1200" dirty="0"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상순부터</a:t>
            </a:r>
            <a:endParaRPr lang="en-US" altLang="ko-KR" sz="1200" dirty="0"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5122" name="Picture 2" descr="http://kr.visit-hokkaido.jp/abouthokkaido/basicinformation/images/img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6" y="4011590"/>
            <a:ext cx="2587197" cy="2406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r.visit-hokkaido.jp/abouthokkaido/basicinformation/images/img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6" y="1500296"/>
            <a:ext cx="2587197" cy="2406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7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0</TotalTime>
  <Words>509</Words>
  <Application>Microsoft Office PowerPoint</Application>
  <PresentationFormat>화면 슬라이드 쇼(4:3)</PresentationFormat>
  <Paragraphs>99</Paragraphs>
  <Slides>22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</dc:creator>
  <cp:lastModifiedBy>my</cp:lastModifiedBy>
  <cp:revision>1</cp:revision>
  <dcterms:created xsi:type="dcterms:W3CDTF">2017-12-07T13:18:50Z</dcterms:created>
  <dcterms:modified xsi:type="dcterms:W3CDTF">2017-12-07T13:19:21Z</dcterms:modified>
</cp:coreProperties>
</file>