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28" r:id="rId3"/>
    <p:sldId id="329" r:id="rId4"/>
    <p:sldId id="297" r:id="rId5"/>
    <p:sldId id="298" r:id="rId6"/>
    <p:sldId id="299" r:id="rId7"/>
    <p:sldId id="330" r:id="rId8"/>
    <p:sldId id="300" r:id="rId9"/>
    <p:sldId id="301" r:id="rId10"/>
    <p:sldId id="302" r:id="rId11"/>
    <p:sldId id="331" r:id="rId12"/>
    <p:sldId id="303" r:id="rId13"/>
    <p:sldId id="304" r:id="rId14"/>
    <p:sldId id="333" r:id="rId15"/>
    <p:sldId id="305" r:id="rId16"/>
    <p:sldId id="306" r:id="rId17"/>
    <p:sldId id="332" r:id="rId18"/>
    <p:sldId id="307" r:id="rId19"/>
    <p:sldId id="308" r:id="rId20"/>
    <p:sldId id="309" r:id="rId21"/>
    <p:sldId id="310" r:id="rId22"/>
    <p:sldId id="311" r:id="rId23"/>
    <p:sldId id="335" r:id="rId24"/>
    <p:sldId id="312" r:id="rId25"/>
    <p:sldId id="336" r:id="rId26"/>
    <p:sldId id="313" r:id="rId27"/>
    <p:sldId id="314" r:id="rId28"/>
    <p:sldId id="337" r:id="rId29"/>
    <p:sldId id="315" r:id="rId30"/>
    <p:sldId id="316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박영은" initials="박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9T23:31:08.959" idx="1">
    <p:pos x="4161" y="981"/>
    <p:text/>
    <p:extLst>
      <p:ext uri="{C676402C-5697-4E1C-873F-D02D1690AC5C}">
        <p15:threadingInfo xmlns:p15="http://schemas.microsoft.com/office/powerpoint/2012/main" xmlns="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9T21:40:59.496" idx="2">
    <p:pos x="5609" y="919"/>
    <p:text/>
    <p:extLst>
      <p:ext uri="{C676402C-5697-4E1C-873F-D02D1690AC5C}">
        <p15:threadingInfo xmlns:p15="http://schemas.microsoft.com/office/powerpoint/2012/main" xmlns="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9962C9E-E259-4878-A73E-680BD1FD9BD6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43D9F2E-ED7E-4A7E-8DE3-058A6DABF69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.terms.naver.com/entry.nhn?docId=1696888&amp;cid=41708&amp;categoryId=4171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ando.or.kr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.news.naver.com/read.nhn?mode=LSD&amp;mid=sec&amp;sid1=103&amp;oid=001&amp;aid=0008953992" TargetMode="External"/><Relationship Id="rId4" Type="http://schemas.openxmlformats.org/officeDocument/2006/relationships/hyperlink" Target="http://m.terms.naver.com/imageDetail.nhn?docId=540695&amp;imageUrl=http://dbscthumb.phinf.naver.net/2644_000_9/20150328122758130_FZIS4H8Y5.jpg/49ef3e38-0acb-40.jpg?type=m935_fst_nce&amp;wm=Y&amp;mode=entry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naver.com/tuzang99/220865470063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hyperlink" Target="http://m.blog.naver.com/tuzang99/220865470063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ohmynews.com/kimsamwoong/54236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ksan.com/cgi-bin/technote/read.cgi?board=gando&amp;y_number=59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naver.com/jaesou/70025841742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ridasom.tistory.com/m/21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daum.net/_blog/_m/articleView.do?blogid=0TZvD&amp;articleno=66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m.terms.naver.com/entry.nhn?docId=564854&amp;cid=46623&amp;categoryId=46623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versea.i815.or.kr/country/?mode=V&amp;p=2&amp;l_cd=china&amp;area=ARA021&amp;m_no=CN00066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7772400" cy="4571999"/>
          </a:xfrm>
        </p:spPr>
        <p:txBody>
          <a:bodyPr/>
          <a:lstStyle/>
          <a:p>
            <a:r>
              <a:rPr lang="ko-KR" altLang="en-US" dirty="0" smtClean="0"/>
              <a:t>간도</a:t>
            </a:r>
            <a:r>
              <a:rPr lang="en-US" altLang="ko-KR" dirty="0" smtClean="0"/>
              <a:t>!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니 </a:t>
            </a:r>
            <a:r>
              <a:rPr lang="ko-KR" altLang="en-US" dirty="0" err="1" smtClean="0"/>
              <a:t>땅이가</a:t>
            </a:r>
            <a:r>
              <a:rPr lang="en-US" altLang="ko-KR" dirty="0"/>
              <a:t>?</a:t>
            </a:r>
            <a:r>
              <a:rPr lang="ko-KR" altLang="en-US" dirty="0" smtClean="0"/>
              <a:t> 내 </a:t>
            </a:r>
            <a:r>
              <a:rPr lang="ko-KR" altLang="en-US" dirty="0" err="1" smtClean="0"/>
              <a:t>땅이가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6858000" cy="242656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altLang="ko-KR" dirty="0" smtClean="0"/>
              <a:t>7</a:t>
            </a:r>
            <a:r>
              <a:rPr lang="ko-KR" altLang="en-US" dirty="0" smtClean="0"/>
              <a:t>조 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조장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전자제어공학과 최성구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조원 </a:t>
            </a:r>
            <a:r>
              <a:rPr lang="en-US" altLang="ko-KR" dirty="0" smtClean="0"/>
              <a:t>:</a:t>
            </a:r>
            <a:r>
              <a:rPr lang="ko-KR" altLang="en-US" dirty="0" smtClean="0"/>
              <a:t>전자제어공학과 김준수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경영학과 김경민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유아특수교육과</a:t>
            </a:r>
            <a:r>
              <a:rPr lang="en-US" altLang="ko-KR" dirty="0"/>
              <a:t> </a:t>
            </a:r>
            <a:r>
              <a:rPr lang="ko-KR" altLang="en-US" dirty="0" smtClean="0"/>
              <a:t>마정민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무역학과 박영은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전자제어공학과 정문교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22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1712</a:t>
            </a:r>
            <a:r>
              <a:rPr lang="ko-KR" altLang="en-US" sz="3000" dirty="0" smtClean="0"/>
              <a:t>년 백두산 정계비 설립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토문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8462475" cy="455434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1071546"/>
            <a:ext cx="3378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ko-KR" altLang="en-US" sz="2800" b="1" dirty="0" smtClean="0"/>
              <a:t> 백두산 정계비 설립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473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481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AutoNum type="arabicParenBoth"/>
            </a:pPr>
            <a:r>
              <a:rPr lang="en-US" altLang="ko-KR" sz="3200" b="1" dirty="0" smtClean="0"/>
              <a:t>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1860</a:t>
            </a:r>
            <a:r>
              <a:rPr lang="ko-KR" altLang="en-US" sz="3000" dirty="0" smtClean="0"/>
              <a:t>년 베이징 조약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간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857364"/>
            <a:ext cx="5929354" cy="4816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298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/>
              <a:t>베이징 조약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006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1870</a:t>
            </a:r>
            <a:r>
              <a:rPr lang="ko-KR" altLang="en-US" sz="3000" dirty="0" smtClean="0"/>
              <a:t>년 </a:t>
            </a:r>
            <a:r>
              <a:rPr lang="ko-KR" altLang="en-US" sz="3000" dirty="0" err="1" smtClean="0"/>
              <a:t>봉금령</a:t>
            </a:r>
            <a:r>
              <a:rPr lang="ko-KR" altLang="en-US" sz="3000" dirty="0" smtClean="0"/>
              <a:t> 해제 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간도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7618363" cy="4402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71546"/>
            <a:ext cx="307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err="1" smtClean="0"/>
              <a:t>봉금령</a:t>
            </a:r>
            <a:r>
              <a:rPr lang="ko-KR" altLang="en-US" sz="2800" b="1" dirty="0" smtClean="0"/>
              <a:t> 해제 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832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481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AutoNum type="arabicParenBoth"/>
            </a:pPr>
            <a:r>
              <a:rPr lang="en-US" altLang="ko-KR" sz="3200" b="1" dirty="0" smtClean="0"/>
              <a:t>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1885</a:t>
            </a:r>
            <a:r>
              <a:rPr lang="ko-KR" altLang="en-US" sz="3000" dirty="0" smtClean="0"/>
              <a:t>년 </a:t>
            </a:r>
            <a:r>
              <a:rPr lang="ko-KR" altLang="en-US" sz="3000" dirty="0" err="1" smtClean="0"/>
              <a:t>을유감계회담</a:t>
            </a:r>
            <a:r>
              <a:rPr lang="ko-KR" altLang="en-US" sz="3000" dirty="0" smtClean="0"/>
              <a:t> 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을유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8618054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385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err="1" smtClean="0"/>
              <a:t>을유감계회담</a:t>
            </a:r>
            <a:r>
              <a:rPr lang="ko-KR" altLang="en-US" sz="2800" b="1" dirty="0" smtClean="0"/>
              <a:t> 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634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1887</a:t>
            </a:r>
            <a:r>
              <a:rPr lang="ko-KR" altLang="en-US" sz="3000" dirty="0" smtClean="0"/>
              <a:t>년 </a:t>
            </a:r>
            <a:r>
              <a:rPr lang="ko-KR" altLang="en-US" sz="3000" dirty="0" err="1" smtClean="0"/>
              <a:t>정해감계회담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14422"/>
            <a:ext cx="3714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정해감계회담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pic>
        <p:nvPicPr>
          <p:cNvPr id="6" name="Picture 2" descr="C:\Users\Owner\Desktop\b0041991_4a9d4eeb8f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11684"/>
            <a:ext cx="7643866" cy="44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6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481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AutoNum type="arabicParenBoth"/>
            </a:pPr>
            <a:r>
              <a:rPr lang="en-US" altLang="ko-KR" sz="3200" b="1" dirty="0" smtClean="0"/>
              <a:t>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1627</a:t>
            </a:r>
            <a:r>
              <a:rPr lang="ko-KR" altLang="en-US" sz="3000" dirty="0"/>
              <a:t>년</a:t>
            </a:r>
            <a:r>
              <a:rPr lang="en-US" altLang="ko-KR" sz="3000" dirty="0"/>
              <a:t> </a:t>
            </a:r>
            <a:r>
              <a:rPr lang="ko-KR" altLang="en-US" sz="3000" dirty="0"/>
              <a:t>강도 회맹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6858000" cy="914400"/>
          </a:xfrm>
        </p:spPr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강도회</a:t>
            </a:r>
            <a:r>
              <a:rPr lang="ko-KR" altLang="en-US" sz="2800" b="1" dirty="0">
                <a:solidFill>
                  <a:schemeClr val="bg1"/>
                </a:solidFill>
              </a:rPr>
              <a:t>맹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wner\Desktop\정묘호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64" y="1682192"/>
            <a:ext cx="76664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24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1708</a:t>
            </a:r>
            <a:r>
              <a:rPr lang="ko-KR" altLang="en-US" sz="3000" dirty="0"/>
              <a:t>년</a:t>
            </a:r>
            <a:r>
              <a:rPr lang="en-US" altLang="ko-KR" sz="3000" dirty="0"/>
              <a:t> </a:t>
            </a:r>
            <a:r>
              <a:rPr lang="ko-KR" altLang="en-US" sz="3000" dirty="0" err="1"/>
              <a:t>황여전람도</a:t>
            </a:r>
            <a:r>
              <a:rPr lang="ko-KR" altLang="en-US" sz="3000" dirty="0"/>
              <a:t>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560840" cy="5062111"/>
          </a:xfrm>
          <a:prstGeom prst="rect">
            <a:avLst/>
          </a:prstGeom>
        </p:spPr>
      </p:pic>
      <p:sp>
        <p:nvSpPr>
          <p:cNvPr id="7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황여전람도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제작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7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12160" y="260648"/>
            <a:ext cx="2721496" cy="648072"/>
          </a:xfrm>
        </p:spPr>
        <p:txBody>
          <a:bodyPr/>
          <a:lstStyle/>
          <a:p>
            <a:pPr algn="r"/>
            <a:r>
              <a:rPr lang="en-US" altLang="ko-KR" sz="4500" dirty="0" smtClean="0"/>
              <a:t>CONTENTS</a:t>
            </a:r>
            <a:endParaRPr lang="ko-KR" altLang="en-US" sz="4500" dirty="0"/>
          </a:p>
        </p:txBody>
      </p:sp>
      <p:sp>
        <p:nvSpPr>
          <p:cNvPr id="7" name="양쪽 대괄호 6"/>
          <p:cNvSpPr/>
          <p:nvPr/>
        </p:nvSpPr>
        <p:spPr>
          <a:xfrm>
            <a:off x="1142976" y="1214422"/>
            <a:ext cx="2643206" cy="357190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중국측 입장 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양쪽 대괄호 7"/>
          <p:cNvSpPr/>
          <p:nvPr/>
        </p:nvSpPr>
        <p:spPr>
          <a:xfrm>
            <a:off x="5214942" y="1214422"/>
            <a:ext cx="2643206" cy="357190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accent3"/>
                </a:solidFill>
              </a:rPr>
              <a:t>한</a:t>
            </a:r>
            <a:r>
              <a:rPr lang="ko-KR" altLang="en-US" sz="2800" b="1" dirty="0" smtClean="0">
                <a:solidFill>
                  <a:schemeClr val="accent3"/>
                </a:solidFill>
              </a:rPr>
              <a:t>국</a:t>
            </a:r>
            <a:r>
              <a:rPr lang="ko-KR" altLang="en-US" sz="2800" b="1" dirty="0" smtClean="0">
                <a:solidFill>
                  <a:schemeClr val="accent3"/>
                </a:solidFill>
              </a:rPr>
              <a:t>측 입장 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00100" y="2214554"/>
            <a:ext cx="2928958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tx1"/>
                </a:solidFill>
              </a:rPr>
              <a:t>1627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r>
              <a:rPr lang="en-US" altLang="ko-KR" sz="2200" b="1" dirty="0" smtClean="0">
                <a:solidFill>
                  <a:schemeClr val="tx1"/>
                </a:solidFill>
              </a:rPr>
              <a:t>~1887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endParaRPr lang="en-US" altLang="ko-KR" sz="2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200" b="1" dirty="0" smtClean="0">
                <a:solidFill>
                  <a:schemeClr val="tx1"/>
                </a:solidFill>
              </a:rPr>
              <a:t>유아특수교육과 마정민 </a:t>
            </a:r>
            <a:r>
              <a:rPr lang="en-US" altLang="ko-KR" sz="2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 </a:t>
            </a:r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00100" y="3643314"/>
            <a:ext cx="2928958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tx1"/>
                </a:solidFill>
              </a:rPr>
              <a:t>1898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r>
              <a:rPr lang="en-US" altLang="ko-KR" sz="2200" b="1" dirty="0" smtClean="0">
                <a:solidFill>
                  <a:schemeClr val="tx1"/>
                </a:solidFill>
              </a:rPr>
              <a:t> ~ 1910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endParaRPr lang="en-US" altLang="ko-KR" sz="2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200" b="1" dirty="0" smtClean="0">
                <a:solidFill>
                  <a:schemeClr val="tx1"/>
                </a:solidFill>
              </a:rPr>
              <a:t>무역학과 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박영은</a:t>
            </a:r>
            <a:endParaRPr lang="en-US" altLang="ko-KR" sz="2200" b="1" dirty="0" smtClean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00100" y="5000636"/>
            <a:ext cx="2928958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tx1"/>
                </a:solidFill>
                <a:latin typeface="+mj-lt"/>
                <a:ea typeface="+mj-ea"/>
              </a:rPr>
              <a:t>1898 ~ </a:t>
            </a:r>
            <a:r>
              <a:rPr lang="en-US" altLang="ko-KR" sz="2200" b="1" dirty="0" smtClean="0">
                <a:solidFill>
                  <a:schemeClr val="tx1"/>
                </a:solidFill>
                <a:latin typeface="+mj-lt"/>
                <a:ea typeface="+mj-ea"/>
              </a:rPr>
              <a:t>1910</a:t>
            </a:r>
            <a:r>
              <a:rPr lang="ko-KR" altLang="en-US" sz="2200" b="1" dirty="0" smtClean="0">
                <a:solidFill>
                  <a:schemeClr val="tx1"/>
                </a:solidFill>
                <a:latin typeface="+mj-lt"/>
                <a:ea typeface="+mj-ea"/>
              </a:rPr>
              <a:t>년</a:t>
            </a:r>
            <a:r>
              <a:rPr lang="en-US" altLang="ko-KR" sz="2200" b="1" dirty="0" smtClean="0">
                <a:solidFill>
                  <a:schemeClr val="tx1"/>
                </a:solidFill>
                <a:latin typeface="+mj-lt"/>
                <a:ea typeface="+mj-ea"/>
              </a:rPr>
              <a:t>&amp; </a:t>
            </a:r>
            <a:r>
              <a:rPr lang="ko-KR" altLang="en-US" sz="2200" b="1" dirty="0" smtClean="0">
                <a:solidFill>
                  <a:schemeClr val="tx1"/>
                </a:solidFill>
                <a:latin typeface="+mj-lt"/>
                <a:ea typeface="+mj-ea"/>
              </a:rPr>
              <a:t>문화</a:t>
            </a:r>
            <a:endParaRPr lang="en-US" altLang="ko-KR" sz="2200" b="1" dirty="0" smtClean="0">
              <a:solidFill>
                <a:schemeClr val="tx1"/>
              </a:solidFill>
              <a:latin typeface="+mj-lt"/>
              <a:ea typeface="+mj-ea"/>
            </a:endParaRPr>
          </a:p>
          <a:p>
            <a:pPr algn="ctr"/>
            <a:r>
              <a:rPr lang="ko-KR" altLang="en-US" sz="2200" b="1" dirty="0" smtClean="0">
                <a:solidFill>
                  <a:schemeClr val="tx1"/>
                </a:solidFill>
                <a:latin typeface="+mj-lt"/>
                <a:ea typeface="+mj-ea"/>
              </a:rPr>
              <a:t>전자제어공학과  정문교</a:t>
            </a:r>
            <a:endParaRPr lang="en-US" altLang="ko-KR" sz="2200" b="1" dirty="0" smtClean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72066" y="2214554"/>
            <a:ext cx="2928958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tx1"/>
                </a:solidFill>
              </a:rPr>
              <a:t>1627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r>
              <a:rPr lang="en-US" altLang="ko-KR" sz="2200" b="1" dirty="0" smtClean="0">
                <a:solidFill>
                  <a:schemeClr val="tx1"/>
                </a:solidFill>
              </a:rPr>
              <a:t>~1887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endParaRPr lang="en-US" altLang="ko-KR" sz="2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200" b="1" dirty="0" smtClean="0">
                <a:solidFill>
                  <a:schemeClr val="tx1"/>
                </a:solidFill>
              </a:rPr>
              <a:t>전자제어공학과 김준수</a:t>
            </a:r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72066" y="3643314"/>
            <a:ext cx="2928958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tx1"/>
                </a:solidFill>
              </a:rPr>
              <a:t>1898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r>
              <a:rPr lang="en-US" altLang="ko-KR" sz="2200" b="1" dirty="0" smtClean="0">
                <a:solidFill>
                  <a:schemeClr val="tx1"/>
                </a:solidFill>
              </a:rPr>
              <a:t> ~ </a:t>
            </a:r>
            <a:r>
              <a:rPr lang="en-US" altLang="ko-KR" sz="2200" b="1" dirty="0" smtClean="0">
                <a:solidFill>
                  <a:schemeClr val="tx1"/>
                </a:solidFill>
              </a:rPr>
              <a:t>1910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endParaRPr lang="en-US" altLang="ko-KR" sz="2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200" b="1" dirty="0" smtClean="0">
                <a:solidFill>
                  <a:schemeClr val="tx1"/>
                </a:solidFill>
              </a:rPr>
              <a:t>경영학과 김경민</a:t>
            </a:r>
            <a:endParaRPr lang="en-US" altLang="ko-KR" sz="2200" b="1" dirty="0" smtClean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072066" y="5000636"/>
            <a:ext cx="2928958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solidFill>
                  <a:schemeClr val="tx1"/>
                </a:solidFill>
              </a:rPr>
              <a:t>1898 ~ 1910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년</a:t>
            </a:r>
            <a:r>
              <a:rPr lang="en-US" altLang="ko-KR" sz="2200" b="1" dirty="0" smtClean="0">
                <a:solidFill>
                  <a:schemeClr val="tx1"/>
                </a:solidFill>
              </a:rPr>
              <a:t>&amp; 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문화</a:t>
            </a:r>
            <a:endParaRPr lang="en-US" altLang="ko-KR" sz="2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200" b="1" dirty="0" smtClean="0">
                <a:solidFill>
                  <a:schemeClr val="tx1"/>
                </a:solidFill>
              </a:rPr>
              <a:t>전자제어공학과  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최성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구</a:t>
            </a:r>
            <a:endParaRPr lang="en-US" altLang="ko-KR" sz="2200" b="1" dirty="0" smtClean="0">
              <a:solidFill>
                <a:schemeClr val="tx1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4214810" y="2643182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4214810" y="5357826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214810" y="4071942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60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1736</a:t>
            </a:r>
            <a:r>
              <a:rPr lang="ko-KR" altLang="en-US" sz="3000" dirty="0"/>
              <a:t>년 중국통사 제작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665514"/>
            <a:ext cx="3888432" cy="4990154"/>
          </a:xfrm>
          <a:prstGeom prst="rect">
            <a:avLst/>
          </a:prstGeom>
        </p:spPr>
      </p:pic>
      <p:sp>
        <p:nvSpPr>
          <p:cNvPr id="8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1736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중국통</a:t>
            </a:r>
            <a:r>
              <a:rPr lang="ko-KR" altLang="en-US" sz="2800" b="1" dirty="0">
                <a:solidFill>
                  <a:schemeClr val="bg1"/>
                </a:solidFill>
              </a:rPr>
              <a:t>사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제작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 1737</a:t>
            </a:r>
            <a:r>
              <a:rPr lang="ko-KR" altLang="en-US" sz="3000" dirty="0"/>
              <a:t>년 신청국지도 제작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445" y="1568564"/>
            <a:ext cx="3299731" cy="5126829"/>
          </a:xfrm>
          <a:prstGeom prst="rect">
            <a:avLst/>
          </a:prstGeom>
        </p:spPr>
      </p:pic>
      <p:sp>
        <p:nvSpPr>
          <p:cNvPr id="7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1737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신청국지</a:t>
            </a:r>
            <a:r>
              <a:rPr lang="ko-KR" altLang="en-US" sz="2800" b="1" dirty="0">
                <a:solidFill>
                  <a:schemeClr val="bg1"/>
                </a:solidFill>
              </a:rPr>
              <a:t>도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제작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1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1710</a:t>
            </a:r>
            <a:r>
              <a:rPr lang="ko-KR" altLang="en-US" sz="3000" dirty="0"/>
              <a:t>년 </a:t>
            </a:r>
            <a:r>
              <a:rPr lang="ko-KR" altLang="en-US" sz="3000" dirty="0" err="1"/>
              <a:t>이만지</a:t>
            </a:r>
            <a:r>
              <a:rPr lang="ko-KR" altLang="en-US" sz="3000" dirty="0"/>
              <a:t> 사건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46980240" descr="EMB000019c43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6646"/>
            <a:ext cx="7589026" cy="40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이만지 사건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2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1481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AutoNum type="arabicParenBoth"/>
            </a:pPr>
            <a:r>
              <a:rPr lang="en-US" altLang="ko-KR" sz="3200" b="1" dirty="0" smtClean="0"/>
              <a:t>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1727</a:t>
            </a:r>
            <a:r>
              <a:rPr lang="ko-KR" altLang="en-US" sz="3000" dirty="0"/>
              <a:t>년 백두산 정계비 건립</a:t>
            </a:r>
          </a:p>
        </p:txBody>
      </p:sp>
      <p:pic>
        <p:nvPicPr>
          <p:cNvPr id="6146" name="Picture 2" descr="C:\Users\Owner\Desktop\백두산정계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2" y="1967136"/>
            <a:ext cx="7671893" cy="41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백두산 정계비 건립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0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481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AutoNum type="arabicParenBoth"/>
            </a:pPr>
            <a:r>
              <a:rPr lang="en-US" altLang="ko-KR" sz="3200" b="1" dirty="0" smtClean="0"/>
              <a:t>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1860</a:t>
            </a:r>
            <a:r>
              <a:rPr lang="ko-KR" altLang="en-US" sz="3000" dirty="0"/>
              <a:t>년 베이징 조약</a:t>
            </a:r>
          </a:p>
        </p:txBody>
      </p:sp>
      <p:pic>
        <p:nvPicPr>
          <p:cNvPr id="7171" name="Picture 3" descr="C:\Users\Owner\Desktop\베이징조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2288"/>
            <a:ext cx="7416824" cy="41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베이징 조약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7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1882</a:t>
            </a:r>
            <a:r>
              <a:rPr lang="ko-KR" altLang="en-US" sz="3000" dirty="0"/>
              <a:t>년 </a:t>
            </a:r>
            <a:r>
              <a:rPr lang="ko-KR" altLang="en-US" sz="3000" dirty="0" err="1"/>
              <a:t>봉금령</a:t>
            </a:r>
            <a:r>
              <a:rPr lang="ko-KR" altLang="en-US" sz="3000" dirty="0"/>
              <a:t> 해제</a:t>
            </a:r>
          </a:p>
        </p:txBody>
      </p:sp>
      <p:pic>
        <p:nvPicPr>
          <p:cNvPr id="8194" name="Picture 2" descr="C:\Users\Owner\Desktop\간도 이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4275"/>
            <a:ext cx="3744416" cy="51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봉금</a:t>
            </a:r>
            <a:r>
              <a:rPr lang="ko-KR" altLang="en-US" sz="2800" b="1" dirty="0" err="1">
                <a:solidFill>
                  <a:schemeClr val="bg1"/>
                </a:solidFill>
              </a:rPr>
              <a:t>령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해제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5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481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AutoNum type="arabicParenBoth"/>
            </a:pPr>
            <a:r>
              <a:rPr lang="en-US" altLang="ko-KR" sz="3200" b="1" dirty="0" smtClean="0"/>
              <a:t>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1885</a:t>
            </a:r>
            <a:r>
              <a:rPr lang="ko-KR" altLang="en-US" sz="3000" dirty="0"/>
              <a:t>년 </a:t>
            </a:r>
            <a:r>
              <a:rPr lang="ko-KR" altLang="en-US" sz="3000" dirty="0" err="1" smtClean="0"/>
              <a:t>을유감계회담</a:t>
            </a:r>
            <a:endParaRPr lang="ko-KR" altLang="en-US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8596"/>
            <a:ext cx="7606626" cy="36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을유감계회담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(</a:t>
            </a:r>
            <a:r>
              <a:rPr lang="en-US" altLang="ko-KR" sz="3000" dirty="0" smtClean="0"/>
              <a:t>1</a:t>
            </a:r>
            <a:r>
              <a:rPr lang="en-US" altLang="ko-KR" sz="3000" dirty="0" smtClean="0"/>
              <a:t>)</a:t>
            </a:r>
            <a:r>
              <a:rPr lang="en-US" altLang="ko-KR" sz="3200" b="1" dirty="0" smtClean="0"/>
              <a:t> 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121442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99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1887</a:t>
            </a:r>
            <a:r>
              <a:rPr lang="ko-KR" altLang="en-US" sz="3000" dirty="0"/>
              <a:t>년 </a:t>
            </a:r>
            <a:r>
              <a:rPr lang="ko-KR" altLang="en-US" sz="3000" dirty="0" err="1"/>
              <a:t>정해감계회담</a:t>
            </a:r>
            <a:endParaRPr lang="ko-KR" altLang="en-US" sz="3000" dirty="0"/>
          </a:p>
        </p:txBody>
      </p:sp>
      <p:sp>
        <p:nvSpPr>
          <p:cNvPr id="5" name="부제목 3"/>
          <p:cNvSpPr txBox="1">
            <a:spLocks/>
          </p:cNvSpPr>
          <p:nvPr/>
        </p:nvSpPr>
        <p:spPr>
          <a:xfrm>
            <a:off x="539552" y="1052736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smtClean="0">
                <a:solidFill>
                  <a:schemeClr val="bg1"/>
                </a:solidFill>
              </a:rPr>
              <a:t>정해감계회</a:t>
            </a:r>
            <a:r>
              <a:rPr lang="ko-KR" altLang="en-US" sz="2800" b="1">
                <a:solidFill>
                  <a:schemeClr val="bg1"/>
                </a:solidFill>
              </a:rPr>
              <a:t>담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Owner\Desktop\b0041991_4a9d4eeb8f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052" y="1911685"/>
            <a:ext cx="5524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2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서변계</a:t>
            </a:r>
            <a:r>
              <a:rPr lang="ko-KR" altLang="en-US" sz="2400" dirty="0"/>
              <a:t> 관리사</a:t>
            </a:r>
            <a:endParaRPr lang="en-US" altLang="ko-KR" sz="2400" dirty="0"/>
          </a:p>
          <a:p>
            <a:pPr algn="ctr"/>
            <a:r>
              <a:rPr lang="ko-KR" altLang="en-US" sz="2400" dirty="0"/>
              <a:t>파견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1898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354699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1898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조산인 보호를 위한 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서변계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관리사 파견 </a:t>
            </a:r>
          </a:p>
        </p:txBody>
      </p:sp>
      <p:pic>
        <p:nvPicPr>
          <p:cNvPr id="13" name="그림 12" descr="s02_2_img2d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888432" cy="3591228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1331640" y="2276872"/>
            <a:ext cx="1800200" cy="1800200"/>
            <a:chOff x="1331640" y="2276872"/>
            <a:chExt cx="1800200" cy="1800200"/>
          </a:xfrm>
        </p:grpSpPr>
        <p:pic>
          <p:nvPicPr>
            <p:cNvPr id="15" name="그림 14" descr="us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2276872"/>
              <a:ext cx="1800200" cy="1800200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1763688" y="3284984"/>
              <a:ext cx="936104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b="1" dirty="0" smtClean="0">
                  <a:solidFill>
                    <a:schemeClr val="accent3">
                      <a:lumMod val="75000"/>
                    </a:schemeClr>
                  </a:solidFill>
                </a:rPr>
                <a:t>서상무</a:t>
              </a:r>
              <a:endParaRPr lang="ko-KR" altLang="en-US" sz="3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9" name="직선 연결선 18"/>
            <p:cNvCxnSpPr>
              <a:stCxn id="17" idx="0"/>
            </p:cNvCxnSpPr>
            <p:nvPr/>
          </p:nvCxnSpPr>
          <p:spPr>
            <a:xfrm flipH="1" flipV="1">
              <a:off x="2051720" y="3068960"/>
              <a:ext cx="18002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>
              <a:stCxn id="17" idx="0"/>
            </p:cNvCxnSpPr>
            <p:nvPr/>
          </p:nvCxnSpPr>
          <p:spPr>
            <a:xfrm flipV="1">
              <a:off x="2231740" y="3068960"/>
              <a:ext cx="18002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그림 28" descr="king-1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509120"/>
            <a:ext cx="1769669" cy="1728192"/>
          </a:xfrm>
          <a:prstGeom prst="rect">
            <a:avLst/>
          </a:prstGeom>
        </p:spPr>
      </p:pic>
      <p:sp>
        <p:nvSpPr>
          <p:cNvPr id="30" name="모서리가 둥근 사각형 설명선 29"/>
          <p:cNvSpPr/>
          <p:nvPr/>
        </p:nvSpPr>
        <p:spPr>
          <a:xfrm>
            <a:off x="6732240" y="3140968"/>
            <a:ext cx="2088232" cy="1584176"/>
          </a:xfrm>
          <a:prstGeom prst="wedgeRoundRectCallout">
            <a:avLst>
              <a:gd name="adj1" fmla="val -38110"/>
              <a:gd name="adj2" fmla="val 62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+mn-ea"/>
              </a:rPr>
              <a:t>너를 서간도 관리사로</a:t>
            </a:r>
            <a:endParaRPr lang="en-US" altLang="ko-KR" sz="2000" dirty="0" smtClean="0">
              <a:latin typeface="+mn-ea"/>
            </a:endParaRPr>
          </a:p>
          <a:p>
            <a:pPr algn="ctr"/>
            <a:r>
              <a:rPr lang="ko-KR" altLang="en-US" sz="2000" dirty="0" smtClean="0">
                <a:latin typeface="+mn-ea"/>
              </a:rPr>
              <a:t>임명하노라</a:t>
            </a:r>
            <a:r>
              <a:rPr lang="en-US" altLang="ko-KR" sz="2000" dirty="0" smtClean="0">
                <a:latin typeface="+mn-ea"/>
              </a:rPr>
              <a:t>!</a:t>
            </a:r>
          </a:p>
          <a:p>
            <a:pPr algn="ctr"/>
            <a:r>
              <a:rPr lang="ko-KR" altLang="en-US" sz="2000" dirty="0" smtClean="0">
                <a:latin typeface="+mn-ea"/>
              </a:rPr>
              <a:t>그러니 우리나라 사람들을</a:t>
            </a:r>
            <a:endParaRPr lang="en-US" altLang="ko-KR" sz="2000" dirty="0" smtClean="0">
              <a:latin typeface="+mn-ea"/>
            </a:endParaRPr>
          </a:p>
          <a:p>
            <a:pPr algn="ctr"/>
            <a:r>
              <a:rPr lang="ko-KR" altLang="en-US" sz="2000" dirty="0" smtClean="0">
                <a:latin typeface="+mn-ea"/>
              </a:rPr>
              <a:t>보호해주어라</a:t>
            </a:r>
            <a:r>
              <a:rPr lang="en-US" altLang="ko-KR" sz="2000" dirty="0" smtClean="0">
                <a:latin typeface="+mn-ea"/>
              </a:rPr>
              <a:t>!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969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846091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조산인 보호를 위한</a:t>
            </a:r>
            <a:endParaRPr lang="en-US" altLang="ko-KR" sz="2400" dirty="0"/>
          </a:p>
          <a:p>
            <a:pPr algn="ctr"/>
            <a:r>
              <a:rPr lang="ko-KR" altLang="en-US" sz="2400" dirty="0" err="1"/>
              <a:t>서변계</a:t>
            </a:r>
            <a:r>
              <a:rPr lang="ko-KR" altLang="en-US" sz="2400" dirty="0"/>
              <a:t> 관리사</a:t>
            </a:r>
            <a:endParaRPr lang="en-US" altLang="ko-KR" sz="2400" dirty="0"/>
          </a:p>
          <a:p>
            <a:pPr algn="ctr"/>
            <a:r>
              <a:rPr lang="ko-KR" altLang="en-US" sz="2400" dirty="0"/>
              <a:t>파견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1898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2555777" y="3933056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/>
              <a:t>인구 조사 실시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3985900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4005064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4307337" y="1196750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1960" y="1208844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4210919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러시아의 간도 점령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6781270" cy="516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2584" y="3356992"/>
            <a:ext cx="2001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☜  러시아의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      </a:t>
            </a:r>
            <a:r>
              <a:rPr lang="ko-KR" altLang="en-US" sz="2800" dirty="0" smtClean="0">
                <a:solidFill>
                  <a:schemeClr val="bg1"/>
                </a:solidFill>
              </a:rPr>
              <a:t>간도점령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46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4450141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5" name="타원 4"/>
          <p:cNvSpPr/>
          <p:nvPr/>
        </p:nvSpPr>
        <p:spPr>
          <a:xfrm>
            <a:off x="846091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조산인 보호를 위한</a:t>
            </a:r>
            <a:endParaRPr lang="en-US" altLang="ko-KR" sz="2400" dirty="0"/>
          </a:p>
          <a:p>
            <a:pPr algn="ctr"/>
            <a:r>
              <a:rPr lang="ko-KR" altLang="en-US" sz="2400" dirty="0" err="1"/>
              <a:t>서변계</a:t>
            </a:r>
            <a:r>
              <a:rPr lang="ko-KR" altLang="en-US" sz="2400" dirty="0"/>
              <a:t> 관리사</a:t>
            </a:r>
            <a:endParaRPr lang="en-US" altLang="ko-KR" sz="2400" dirty="0"/>
          </a:p>
          <a:p>
            <a:pPr algn="ctr"/>
            <a:r>
              <a:rPr lang="ko-KR" altLang="en-US" sz="2400" dirty="0"/>
              <a:t>파견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1898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302397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사찰사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파견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인구 조사 실시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ko-KR" alt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7128792" cy="4320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0" y="4365104"/>
            <a:ext cx="151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bg1"/>
                </a:solidFill>
              </a:rPr>
              <a:t>이범윤</a:t>
            </a:r>
            <a:r>
              <a:rPr lang="ko-KR" altLang="en-US" sz="2400" dirty="0">
                <a:solidFill>
                  <a:schemeClr val="bg1"/>
                </a:solidFill>
              </a:rPr>
              <a:t> 묘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err="1">
                <a:solidFill>
                  <a:schemeClr val="bg1"/>
                </a:solidFill>
              </a:rPr>
              <a:t>사포대</a:t>
            </a:r>
            <a:r>
              <a:rPr lang="ko-KR" altLang="en-US" sz="2400" dirty="0">
                <a:solidFill>
                  <a:schemeClr val="bg1"/>
                </a:solidFill>
              </a:rPr>
              <a:t> 조직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err="1">
                <a:solidFill>
                  <a:schemeClr val="bg1"/>
                </a:solidFill>
              </a:rPr>
              <a:t>이범윤</a:t>
            </a:r>
            <a:r>
              <a:rPr lang="ko-KR" altLang="en-US" sz="2400" dirty="0">
                <a:solidFill>
                  <a:schemeClr val="bg1"/>
                </a:solidFill>
              </a:rPr>
              <a:t> 선생의 </a:t>
            </a:r>
            <a:r>
              <a:rPr lang="ko-KR" altLang="en-US" sz="2400" dirty="0" smtClean="0">
                <a:solidFill>
                  <a:schemeClr val="bg1"/>
                </a:solidFill>
              </a:rPr>
              <a:t>사진은 아직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발굴되지 </a:t>
            </a:r>
            <a:r>
              <a:rPr lang="ko-KR" altLang="en-US" sz="2400" dirty="0">
                <a:solidFill>
                  <a:schemeClr val="bg1"/>
                </a:solidFill>
              </a:rPr>
              <a:t>않음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6310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hlinkClick r:id="rId3"/>
              </a:rPr>
              <a:t>http://m.terms.naver.com/entry.nhn?docId=1696888&amp;cid=41708&amp;categoryId=41715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37890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</a:rPr>
              <a:t>☜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 21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0" name="타원 9"/>
          <p:cNvSpPr/>
          <p:nvPr/>
        </p:nvSpPr>
        <p:spPr>
          <a:xfrm>
            <a:off x="4450141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5" name="타원 4"/>
          <p:cNvSpPr/>
          <p:nvPr/>
        </p:nvSpPr>
        <p:spPr>
          <a:xfrm>
            <a:off x="846091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조산인 보호를 위한</a:t>
            </a:r>
            <a:endParaRPr lang="en-US" altLang="ko-KR" sz="2400" dirty="0"/>
          </a:p>
          <a:p>
            <a:pPr algn="ctr"/>
            <a:r>
              <a:rPr lang="ko-KR" altLang="en-US" sz="2400" dirty="0" err="1"/>
              <a:t>서변계</a:t>
            </a:r>
            <a:r>
              <a:rPr lang="ko-KR" altLang="en-US" sz="2400" dirty="0"/>
              <a:t> 관리사</a:t>
            </a:r>
            <a:endParaRPr lang="en-US" altLang="ko-KR" sz="2400" dirty="0"/>
          </a:p>
          <a:p>
            <a:pPr algn="ctr"/>
            <a:r>
              <a:rPr lang="ko-KR" altLang="en-US" sz="2400" dirty="0"/>
              <a:t>파견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1898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1224556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60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75681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8540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288032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9781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조세 목적의 토지 측량 실시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0312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2"/>
              </a:rPr>
              <a:t>간도  되찾기 운동 본부</a:t>
            </a:r>
            <a:endParaRPr lang="ko-KR" alt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2195736" y="1628800"/>
            <a:ext cx="4248472" cy="5112568"/>
            <a:chOff x="2361909" y="1628800"/>
            <a:chExt cx="3547993" cy="46554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1909" y="1628800"/>
              <a:ext cx="3547993" cy="465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타원 14"/>
            <p:cNvSpPr/>
            <p:nvPr/>
          </p:nvSpPr>
          <p:spPr>
            <a:xfrm rot="19802177">
              <a:off x="3931814" y="3980847"/>
              <a:ext cx="266407" cy="791727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 rot="800674">
              <a:off x="4464981" y="3729190"/>
              <a:ext cx="334855" cy="791727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화살표 연결선 17"/>
            <p:cNvCxnSpPr>
              <a:stCxn id="15" idx="4"/>
            </p:cNvCxnSpPr>
            <p:nvPr/>
          </p:nvCxnSpPr>
          <p:spPr>
            <a:xfrm>
              <a:off x="4262733" y="4719663"/>
              <a:ext cx="43392" cy="221505"/>
            </a:xfrm>
            <a:prstGeom prst="straightConnector1">
              <a:avLst/>
            </a:prstGeom>
            <a:ln w="22225" cmpd="sng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16" idx="4"/>
            </p:cNvCxnSpPr>
            <p:nvPr/>
          </p:nvCxnSpPr>
          <p:spPr>
            <a:xfrm flipH="1">
              <a:off x="4378133" y="4510229"/>
              <a:ext cx="162908" cy="430939"/>
            </a:xfrm>
            <a:prstGeom prst="straightConnector1">
              <a:avLst/>
            </a:prstGeom>
            <a:ln w="22225" cmpd="sng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632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간민회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 err="1"/>
              <a:t>간민</a:t>
            </a:r>
            <a:r>
              <a:rPr lang="ko-KR" altLang="en-US" sz="2400" dirty="0"/>
              <a:t> 교육회 발족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1910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조선 </a:t>
            </a:r>
            <a:r>
              <a:rPr lang="ko-KR" altLang="en-US" sz="2400" dirty="0" err="1"/>
              <a:t>통감부</a:t>
            </a:r>
            <a:endParaRPr lang="en-US" altLang="ko-KR" sz="2400" dirty="0"/>
          </a:p>
          <a:p>
            <a:pPr algn="ctr"/>
            <a:r>
              <a:rPr lang="ko-KR" altLang="en-US" sz="2400" dirty="0"/>
              <a:t>임시 파출소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/>
              <a:t>백두산 정계비 부근</a:t>
            </a:r>
            <a:endParaRPr lang="en-US" altLang="ko-KR" sz="2400" dirty="0"/>
          </a:p>
          <a:p>
            <a:pPr algn="ctr"/>
            <a:r>
              <a:rPr lang="ko-KR" altLang="en-US" sz="2400" dirty="0"/>
              <a:t>수계답사도 제작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우체국 설치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88391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1909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0" name="타원 9"/>
          <p:cNvSpPr/>
          <p:nvPr/>
        </p:nvSpPr>
        <p:spPr>
          <a:xfrm>
            <a:off x="4450141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한인보호 목적의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파출소 건립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1907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4" name="직사각형 13"/>
          <p:cNvSpPr/>
          <p:nvPr/>
        </p:nvSpPr>
        <p:spPr>
          <a:xfrm>
            <a:off x="-396552" y="908720"/>
            <a:ext cx="9396536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846091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을사조약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을사늑약</a:t>
            </a:r>
            <a:r>
              <a:rPr lang="en-US" altLang="ko-KR" sz="2400" dirty="0"/>
              <a:t>)</a:t>
            </a:r>
          </a:p>
          <a:p>
            <a:pPr algn="ctr"/>
            <a:r>
              <a:rPr lang="ko-KR" altLang="en-US" sz="2400" dirty="0"/>
              <a:t>체결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116921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1627</a:t>
            </a:r>
            <a:r>
              <a:rPr lang="ko-KR" altLang="en-US" sz="3000" dirty="0" smtClean="0"/>
              <a:t>년 강도회맹</a:t>
            </a:r>
            <a:endParaRPr lang="ko-KR" altLang="en-US" sz="3000" dirty="0"/>
          </a:p>
        </p:txBody>
      </p:sp>
      <p:sp>
        <p:nvSpPr>
          <p:cNvPr id="6" name="직사각형 5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        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ko-KR" altLang="en-US" sz="2800" b="1" dirty="0" smtClean="0"/>
              <a:t> 강도회맹</a:t>
            </a:r>
            <a:endParaRPr lang="en-US" altLang="ko-KR" sz="2800" b="1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8643998" cy="39395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5000" b="1" dirty="0" err="1" smtClean="0"/>
              <a:t>朝鮮國與金國立誓</a:t>
            </a:r>
            <a:r>
              <a:rPr lang="ko-KR" altLang="en-US" sz="5000" b="1" dirty="0" smtClean="0"/>
              <a:t> </a:t>
            </a:r>
            <a:r>
              <a:rPr lang="ko-KR" altLang="en-US" sz="5000" b="1" dirty="0" err="1" smtClean="0"/>
              <a:t>我兩國已講和好</a:t>
            </a:r>
            <a:r>
              <a:rPr lang="ko-KR" altLang="en-US" sz="5000" b="1" dirty="0" smtClean="0"/>
              <a:t> </a:t>
            </a:r>
            <a:r>
              <a:rPr lang="ko-KR" altLang="en-US" sz="5000" b="1" dirty="0" err="1" smtClean="0"/>
              <a:t>今後兩國</a:t>
            </a:r>
            <a:r>
              <a:rPr lang="ko-KR" altLang="en-US" sz="5000" b="1" dirty="0" smtClean="0"/>
              <a:t> </a:t>
            </a:r>
            <a:r>
              <a:rPr lang="ko-KR" altLang="en-US" sz="5000" b="1" dirty="0" err="1" smtClean="0"/>
              <a:t>各遵誓約</a:t>
            </a:r>
            <a:r>
              <a:rPr lang="ko-KR" altLang="en-US" sz="5000" b="1" dirty="0" smtClean="0"/>
              <a:t> </a:t>
            </a:r>
            <a:endParaRPr lang="en-US" altLang="ko-KR" sz="5000" b="1" dirty="0" smtClean="0"/>
          </a:p>
          <a:p>
            <a:pPr algn="ctr" fontAlgn="base"/>
            <a:r>
              <a:rPr lang="ko-KR" altLang="en-US" sz="5000" b="1" dirty="0" err="1" smtClean="0"/>
              <a:t>各全封疆</a:t>
            </a:r>
            <a:endParaRPr lang="en-US" altLang="ko-KR" sz="5000" b="1" dirty="0" smtClean="0"/>
          </a:p>
          <a:p>
            <a:pPr algn="ctr" fontAlgn="base"/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조선국여금국입서</a:t>
            </a:r>
            <a:r>
              <a:rPr lang="ko-KR" altLang="en-US" sz="5000" dirty="0" smtClean="0"/>
              <a:t> </a:t>
            </a:r>
            <a:r>
              <a:rPr lang="ko-KR" altLang="en-US" sz="5000" dirty="0" err="1" smtClean="0"/>
              <a:t>아양국기강화호</a:t>
            </a:r>
            <a:r>
              <a:rPr lang="ko-KR" altLang="en-US" sz="5000" dirty="0" smtClean="0"/>
              <a:t> </a:t>
            </a:r>
            <a:endParaRPr lang="en-US" altLang="ko-KR" sz="5000" dirty="0" smtClean="0"/>
          </a:p>
          <a:p>
            <a:pPr algn="ctr" fontAlgn="base"/>
            <a:r>
              <a:rPr lang="ko-KR" altLang="en-US" sz="5000" dirty="0" err="1" smtClean="0"/>
              <a:t>금후양국</a:t>
            </a:r>
            <a:r>
              <a:rPr lang="ko-KR" altLang="en-US" sz="5000" dirty="0" smtClean="0"/>
              <a:t> </a:t>
            </a:r>
            <a:r>
              <a:rPr lang="ko-KR" altLang="en-US" sz="5000" dirty="0" err="1" smtClean="0"/>
              <a:t>각존서약</a:t>
            </a:r>
            <a:r>
              <a:rPr lang="ko-KR" altLang="en-US" sz="5000" dirty="0" smtClean="0"/>
              <a:t> </a:t>
            </a:r>
            <a:r>
              <a:rPr lang="ko-KR" altLang="en-US" sz="5000" dirty="0" err="1" smtClean="0"/>
              <a:t>각전봉강</a:t>
            </a:r>
            <a:r>
              <a:rPr lang="en-US" altLang="ko-KR" sz="5000" dirty="0" smtClean="0"/>
              <a:t>) 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21915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을사조약 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을사늑약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체결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58217" cy="33819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186387" cy="3193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6381328"/>
            <a:ext cx="87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4"/>
              </a:rPr>
              <a:t>을사조약 </a:t>
            </a:r>
            <a:r>
              <a:rPr lang="en-US" altLang="ko-KR" dirty="0" smtClean="0">
                <a:hlinkClick r:id="rId4"/>
              </a:rPr>
              <a:t>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5"/>
              </a:rPr>
              <a:t>을사조약 </a:t>
            </a:r>
            <a:r>
              <a:rPr lang="en-US" altLang="ko-KR" dirty="0" smtClean="0">
                <a:hlinkClick r:id="rId5"/>
              </a:rPr>
              <a:t>2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2132856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>
                <a:solidFill>
                  <a:schemeClr val="bg1"/>
                </a:solidFill>
              </a:rPr>
              <a:t>을사조약이 불법이라는 사실을 보여주는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근거 들 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32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을사조약 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을사늑약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체결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304" y="1700808"/>
            <a:ext cx="7289096" cy="410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58772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을사조약 체결 후 </a:t>
            </a:r>
            <a:r>
              <a:rPr lang="ko-KR" altLang="en-US" sz="2800" dirty="0">
                <a:solidFill>
                  <a:schemeClr val="bg1"/>
                </a:solidFill>
              </a:rPr>
              <a:t>한일수뇌부 기념촬영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64533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hlinkClick r:id="rId3"/>
              </a:rPr>
              <a:t>http://m.blog.naver.com/tuzang99/220865470063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57191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540568" y="908720"/>
            <a:ext cx="9539536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을사조약 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을사늑약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체결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174415" cy="38712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72816"/>
            <a:ext cx="2988629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350100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</a:rPr>
              <a:t>vs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733256"/>
            <a:ext cx="242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chemeClr val="bg1"/>
                </a:solidFill>
              </a:rPr>
              <a:t>을사늑약</a:t>
            </a:r>
            <a:r>
              <a:rPr lang="ko-KR" altLang="en-US" sz="2000" b="1" dirty="0">
                <a:solidFill>
                  <a:schemeClr val="bg1"/>
                </a:solidFill>
              </a:rPr>
              <a:t> 주동자 친일파 이완용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436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</a:t>
            </a:r>
            <a:r>
              <a:rPr lang="en-US" altLang="ko-KR" dirty="0">
                <a:hlinkClick r:id="rId4"/>
              </a:rPr>
              <a:t>://m.blog.naver.com/tuzang99/220865470063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5661248"/>
            <a:ext cx="335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</a:rPr>
              <a:t>을사조약을 </a:t>
            </a:r>
            <a:r>
              <a:rPr lang="ko-KR" altLang="en-US" sz="2000" b="1" dirty="0">
                <a:solidFill>
                  <a:schemeClr val="bg1"/>
                </a:solidFill>
              </a:rPr>
              <a:t>끝까지 반대한 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</a:rPr>
              <a:t>첨정대신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</a:rPr>
              <a:t>한규설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3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846091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을사조약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을사늑약</a:t>
            </a:r>
            <a:r>
              <a:rPr lang="en-US" altLang="ko-KR" sz="2400" dirty="0"/>
              <a:t>)</a:t>
            </a:r>
          </a:p>
          <a:p>
            <a:pPr algn="ctr"/>
            <a:r>
              <a:rPr lang="ko-KR" altLang="en-US" sz="2400" dirty="0"/>
              <a:t>체결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간민회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 err="1"/>
              <a:t>간민</a:t>
            </a:r>
            <a:r>
              <a:rPr lang="ko-KR" altLang="en-US" sz="2400" dirty="0"/>
              <a:t> 교육회 발족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1910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조선 </a:t>
            </a:r>
            <a:r>
              <a:rPr lang="ko-KR" altLang="en-US" sz="2400" dirty="0" err="1"/>
              <a:t>통감부</a:t>
            </a:r>
            <a:endParaRPr lang="en-US" altLang="ko-KR" sz="2400" dirty="0"/>
          </a:p>
          <a:p>
            <a:pPr algn="ctr"/>
            <a:r>
              <a:rPr lang="ko-KR" altLang="en-US" sz="2400" dirty="0"/>
              <a:t>임시 파출소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/>
              <a:t>백두산 정계비 부근</a:t>
            </a:r>
            <a:endParaRPr lang="en-US" altLang="ko-KR" sz="2400" dirty="0"/>
          </a:p>
          <a:p>
            <a:pPr algn="ctr"/>
            <a:r>
              <a:rPr lang="ko-KR" altLang="en-US" sz="2400" dirty="0"/>
              <a:t>수계답사도 제작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우체국 설치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88391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1909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4" name="직사각형 13"/>
          <p:cNvSpPr/>
          <p:nvPr/>
        </p:nvSpPr>
        <p:spPr>
          <a:xfrm>
            <a:off x="-396552" y="908720"/>
            <a:ext cx="9396536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450141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한인보호 목적의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파출소 건립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1907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1871382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1907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한인보호 목적의 간도 파출소 건립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712958" cy="4303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9492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간도 </a:t>
            </a:r>
            <a:r>
              <a:rPr lang="ko-KR" altLang="en-US" sz="2400" dirty="0" smtClean="0">
                <a:solidFill>
                  <a:schemeClr val="bg1"/>
                </a:solidFill>
              </a:rPr>
              <a:t>파출소</a:t>
            </a:r>
            <a:r>
              <a:rPr lang="en-US" altLang="ko-KR" sz="2400" dirty="0" smtClean="0">
                <a:solidFill>
                  <a:schemeClr val="bg1"/>
                </a:solidFill>
              </a:rPr>
              <a:t> &amp; </a:t>
            </a:r>
            <a:r>
              <a:rPr lang="ko-KR" altLang="en-US" sz="2400" dirty="0" smtClean="0">
                <a:solidFill>
                  <a:schemeClr val="bg1"/>
                </a:solidFill>
              </a:rPr>
              <a:t>파출소장의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서전서숙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관련 정보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http://m.blog.ohmynews.com/kimsamwoong/542363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896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4450141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한인보호 목적의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파출소 건립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1907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5" name="타원 4"/>
          <p:cNvSpPr/>
          <p:nvPr/>
        </p:nvSpPr>
        <p:spPr>
          <a:xfrm>
            <a:off x="846091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을사조약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을사늑약</a:t>
            </a:r>
            <a:r>
              <a:rPr lang="en-US" altLang="ko-KR" sz="2400" dirty="0"/>
              <a:t>)</a:t>
            </a:r>
          </a:p>
          <a:p>
            <a:pPr algn="ctr"/>
            <a:r>
              <a:rPr lang="ko-KR" altLang="en-US" sz="2400" dirty="0"/>
              <a:t>체결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간민회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 err="1"/>
              <a:t>간민</a:t>
            </a:r>
            <a:r>
              <a:rPr lang="ko-KR" altLang="en-US" sz="2400" dirty="0"/>
              <a:t> 교육회 발족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1910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4" name="직사각형 13"/>
          <p:cNvSpPr/>
          <p:nvPr/>
        </p:nvSpPr>
        <p:spPr>
          <a:xfrm>
            <a:off x="-396552" y="908720"/>
            <a:ext cx="9396536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조선 </a:t>
            </a:r>
            <a:r>
              <a:rPr lang="ko-KR" altLang="en-US" sz="2400" dirty="0" err="1"/>
              <a:t>통감부</a:t>
            </a:r>
            <a:endParaRPr lang="en-US" altLang="ko-KR" sz="2400" dirty="0"/>
          </a:p>
          <a:p>
            <a:pPr algn="ctr"/>
            <a:r>
              <a:rPr lang="ko-KR" altLang="en-US" sz="2400" dirty="0"/>
              <a:t>임시 파출소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/>
              <a:t>백두산 정계비 부근</a:t>
            </a:r>
            <a:endParaRPr lang="en-US" altLang="ko-KR" sz="2400" dirty="0"/>
          </a:p>
          <a:p>
            <a:pPr algn="ctr"/>
            <a:r>
              <a:rPr lang="ko-KR" altLang="en-US" sz="2400" dirty="0"/>
              <a:t>수계답사도 제작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우체국 설치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88391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1909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3331651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1909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조선 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통감부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임시 파출소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백두산 정계비 부근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수계답사도 제작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간도 우체국 설치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673568" cy="4488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8424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3"/>
              </a:rPr>
              <a:t>출처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237312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solidFill>
                  <a:schemeClr val="bg1"/>
                </a:solidFill>
              </a:rPr>
              <a:t>백두산 </a:t>
            </a:r>
            <a:r>
              <a:rPr lang="ko-KR" altLang="en-US" sz="2600" dirty="0" smtClean="0">
                <a:solidFill>
                  <a:schemeClr val="bg1"/>
                </a:solidFill>
              </a:rPr>
              <a:t>정계비에서 </a:t>
            </a:r>
            <a:r>
              <a:rPr lang="ko-KR" altLang="en-US" sz="2600" dirty="0">
                <a:solidFill>
                  <a:schemeClr val="bg1"/>
                </a:solidFill>
              </a:rPr>
              <a:t>얽힌 강 </a:t>
            </a:r>
            <a:r>
              <a:rPr lang="en-US" altLang="ko-KR" sz="2600" dirty="0" smtClean="0">
                <a:solidFill>
                  <a:schemeClr val="bg1"/>
                </a:solidFill>
              </a:rPr>
              <a:t>&lt;</a:t>
            </a:r>
            <a:r>
              <a:rPr lang="ko-KR" altLang="en-US" sz="2600" dirty="0" err="1" smtClean="0">
                <a:solidFill>
                  <a:schemeClr val="bg1"/>
                </a:solidFill>
              </a:rPr>
              <a:t>중극</a:t>
            </a:r>
            <a:r>
              <a:rPr lang="ko-KR" altLang="en-US" sz="2600" dirty="0" smtClean="0">
                <a:solidFill>
                  <a:schemeClr val="bg1"/>
                </a:solidFill>
              </a:rPr>
              <a:t> 측 입장</a:t>
            </a:r>
            <a:r>
              <a:rPr lang="en-US" altLang="ko-KR" sz="2600" dirty="0" smtClean="0">
                <a:solidFill>
                  <a:schemeClr val="bg1"/>
                </a:solidFill>
              </a:rPr>
              <a:t>&gt; </a:t>
            </a:r>
            <a:r>
              <a:rPr lang="ko-KR" altLang="en-US" sz="2600" dirty="0" smtClean="0">
                <a:solidFill>
                  <a:schemeClr val="bg1"/>
                </a:solidFill>
              </a:rPr>
              <a:t>두만 아닌 </a:t>
            </a:r>
            <a:r>
              <a:rPr lang="ko-KR" altLang="en-US" sz="2600" dirty="0" err="1">
                <a:solidFill>
                  <a:schemeClr val="bg1"/>
                </a:solidFill>
              </a:rPr>
              <a:t>토문강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38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1909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조선 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통감부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임시 파출소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백두산 정계비 부근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수계답사도 제작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간도 우체국 설치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46" y="1556792"/>
            <a:ext cx="5462306" cy="5163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438" y="6453336"/>
            <a:ext cx="5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hlinkClick r:id="rId3"/>
              </a:rPr>
              <a:t>출처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797152"/>
            <a:ext cx="2952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 smtClean="0">
                <a:solidFill>
                  <a:schemeClr val="bg1"/>
                </a:solidFill>
              </a:rPr>
              <a:t>20</a:t>
            </a:r>
            <a:r>
              <a:rPr lang="ko-KR" altLang="en-US" sz="2600" dirty="0">
                <a:solidFill>
                  <a:schemeClr val="bg1"/>
                </a:solidFill>
              </a:rPr>
              <a:t>세기 초 중국 </a:t>
            </a:r>
            <a:r>
              <a:rPr lang="ko-KR" altLang="en-US" sz="2600" dirty="0" smtClean="0">
                <a:solidFill>
                  <a:schemeClr val="bg1"/>
                </a:solidFill>
              </a:rPr>
              <a:t>정부의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간도 표기한 공식 </a:t>
            </a:r>
            <a:r>
              <a:rPr lang="ko-KR" altLang="en-US" sz="2600" dirty="0">
                <a:solidFill>
                  <a:schemeClr val="bg1"/>
                </a:solidFill>
              </a:rPr>
              <a:t>지도가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처음 발견 됨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9624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1909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조선 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통감부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임시 파출소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백두산 정계비 부근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수계답사도 제작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간도 우체국 설치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7615" y="1575956"/>
            <a:ext cx="4034825" cy="509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4869160"/>
            <a:ext cx="421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>
                <a:solidFill>
                  <a:schemeClr val="bg1"/>
                </a:solidFill>
              </a:rPr>
              <a:t>백두산 정계비 부근 </a:t>
            </a:r>
            <a:r>
              <a:rPr lang="ko-KR" altLang="en-US" sz="2800" dirty="0" smtClean="0">
                <a:solidFill>
                  <a:schemeClr val="bg1"/>
                </a:solidFill>
              </a:rPr>
              <a:t>수계답사도가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2800" dirty="0" smtClean="0">
                <a:solidFill>
                  <a:schemeClr val="bg1"/>
                </a:solidFill>
              </a:rPr>
              <a:t>미주 </a:t>
            </a:r>
            <a:r>
              <a:rPr lang="ko-KR" altLang="en-US" sz="2800" dirty="0">
                <a:solidFill>
                  <a:schemeClr val="bg1"/>
                </a:solidFill>
              </a:rPr>
              <a:t>한인에 의해 발견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3"/>
              </a:rPr>
              <a:t>출처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6501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 21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조선 </a:t>
            </a:r>
            <a:r>
              <a:rPr lang="ko-KR" altLang="en-US" sz="2400" dirty="0" err="1"/>
              <a:t>통감부</a:t>
            </a:r>
            <a:endParaRPr lang="en-US" altLang="ko-KR" sz="2400" dirty="0"/>
          </a:p>
          <a:p>
            <a:pPr algn="ctr"/>
            <a:r>
              <a:rPr lang="ko-KR" altLang="en-US" sz="2400" dirty="0"/>
              <a:t>임시 파출소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/>
              <a:t>백두산 정계비 부근</a:t>
            </a:r>
            <a:endParaRPr lang="en-US" altLang="ko-KR" sz="2400" dirty="0"/>
          </a:p>
          <a:p>
            <a:pPr algn="ctr"/>
            <a:r>
              <a:rPr lang="ko-KR" altLang="en-US" sz="2400" dirty="0"/>
              <a:t>수계답사도 제작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우체국 설치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88391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1909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0" name="타원 9"/>
          <p:cNvSpPr/>
          <p:nvPr/>
        </p:nvSpPr>
        <p:spPr>
          <a:xfrm>
            <a:off x="4450141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한인보호 목적의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파출소 건립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1907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5" name="타원 4"/>
          <p:cNvSpPr/>
          <p:nvPr/>
        </p:nvSpPr>
        <p:spPr>
          <a:xfrm>
            <a:off x="846091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을사조약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을사늑약</a:t>
            </a:r>
            <a:r>
              <a:rPr lang="en-US" altLang="ko-KR" sz="2400" dirty="0"/>
              <a:t>)</a:t>
            </a:r>
          </a:p>
          <a:p>
            <a:pPr algn="ctr"/>
            <a:r>
              <a:rPr lang="ko-KR" altLang="en-US" sz="2400" dirty="0"/>
              <a:t>체결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1905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간민회</a:t>
            </a:r>
            <a:r>
              <a:rPr lang="en-US" altLang="ko-KR" sz="2400" dirty="0"/>
              <a:t>,</a:t>
            </a:r>
          </a:p>
          <a:p>
            <a:pPr algn="ctr"/>
            <a:r>
              <a:rPr lang="ko-KR" altLang="en-US" sz="2400" dirty="0" err="1"/>
              <a:t>간민</a:t>
            </a:r>
            <a:r>
              <a:rPr lang="ko-KR" altLang="en-US" sz="2400" dirty="0"/>
              <a:t> 교육회 발족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1910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2679070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1708</a:t>
            </a:r>
            <a:r>
              <a:rPr lang="ko-KR" altLang="en-US" sz="3000" dirty="0" smtClean="0"/>
              <a:t>년</a:t>
            </a:r>
            <a:r>
              <a:rPr lang="en-US" altLang="ko-KR" sz="3000" dirty="0" smtClean="0"/>
              <a:t> </a:t>
            </a:r>
            <a:r>
              <a:rPr lang="ko-KR" altLang="en-US" sz="3000" dirty="0" err="1" smtClean="0"/>
              <a:t>황여전람도</a:t>
            </a:r>
            <a:r>
              <a:rPr lang="ko-KR" altLang="en-US" sz="3000" dirty="0" smtClean="0"/>
              <a:t> 제작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황여전람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7600953" cy="4719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71546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800" b="1" dirty="0" err="1" smtClean="0"/>
              <a:t>황여전람도</a:t>
            </a:r>
            <a:r>
              <a:rPr lang="ko-KR" altLang="en-US" sz="2800" b="1" dirty="0" smtClean="0"/>
              <a:t> 제작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834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1910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간민회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간민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교육회 발족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854412" cy="3436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5877272"/>
            <a:ext cx="31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>
                <a:solidFill>
                  <a:schemeClr val="bg1"/>
                </a:solidFill>
              </a:rPr>
              <a:t>간민회</a:t>
            </a:r>
            <a:r>
              <a:rPr lang="ko-KR" altLang="en-US" sz="3000" dirty="0">
                <a:solidFill>
                  <a:schemeClr val="bg1"/>
                </a:solidFill>
              </a:rPr>
              <a:t> </a:t>
            </a:r>
            <a:r>
              <a:rPr lang="ko-KR" altLang="en-US" sz="3000" dirty="0" smtClean="0">
                <a:solidFill>
                  <a:schemeClr val="bg1"/>
                </a:solidFill>
              </a:rPr>
              <a:t>설립</a:t>
            </a:r>
            <a:r>
              <a:rPr lang="en-US" altLang="ko-KR" sz="3000" dirty="0" smtClean="0">
                <a:solidFill>
                  <a:schemeClr val="bg1"/>
                </a:solidFill>
              </a:rPr>
              <a:t>.</a:t>
            </a:r>
            <a:r>
              <a:rPr lang="ko-KR" altLang="en-US" sz="3000" dirty="0" smtClean="0">
                <a:solidFill>
                  <a:schemeClr val="bg1"/>
                </a:solidFill>
              </a:rPr>
              <a:t> </a:t>
            </a:r>
            <a:r>
              <a:rPr lang="ko-KR" altLang="en-US" sz="3000" dirty="0" err="1">
                <a:solidFill>
                  <a:schemeClr val="bg1"/>
                </a:solidFill>
              </a:rPr>
              <a:t>규암</a:t>
            </a:r>
            <a:r>
              <a:rPr lang="ko-KR" altLang="en-US" sz="3000" dirty="0">
                <a:solidFill>
                  <a:schemeClr val="bg1"/>
                </a:solidFill>
              </a:rPr>
              <a:t> </a:t>
            </a:r>
            <a:r>
              <a:rPr lang="ko-KR" altLang="en-US" sz="3000" dirty="0" err="1">
                <a:solidFill>
                  <a:schemeClr val="bg1"/>
                </a:solidFill>
              </a:rPr>
              <a:t>김약연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3"/>
              </a:rPr>
              <a:t>출처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645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(2)1898 ~ 1910</a:t>
            </a:r>
            <a:r>
              <a:rPr lang="ko-KR" altLang="en-US" sz="3000" dirty="0" smtClean="0"/>
              <a:t>년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1910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간민회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ko-KR" alt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간민</a:t>
            </a:r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교육회 발족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6266470" cy="5013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4581128"/>
            <a:ext cx="207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☜ </a:t>
            </a:r>
            <a:r>
              <a:rPr lang="ko-KR" altLang="en-US" sz="3000" dirty="0" err="1" smtClean="0">
                <a:solidFill>
                  <a:schemeClr val="bg1"/>
                </a:solidFill>
              </a:rPr>
              <a:t>간민</a:t>
            </a:r>
            <a:r>
              <a:rPr lang="ko-KR" altLang="en-US" sz="3000" dirty="0" smtClean="0">
                <a:solidFill>
                  <a:schemeClr val="bg1"/>
                </a:solidFill>
              </a:rPr>
              <a:t> </a:t>
            </a:r>
            <a:r>
              <a:rPr lang="ko-KR" altLang="en-US" sz="3000" dirty="0">
                <a:solidFill>
                  <a:schemeClr val="bg1"/>
                </a:solidFill>
              </a:rPr>
              <a:t>교육회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312" y="601199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hlinkClick r:id="rId3"/>
              </a:rPr>
              <a:t>간민</a:t>
            </a:r>
            <a:r>
              <a:rPr lang="ko-KR" altLang="en-US" dirty="0" smtClean="0">
                <a:hlinkClick r:id="rId3"/>
              </a:rPr>
              <a:t> 교육회 설명 출처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0392" y="6381328"/>
            <a:ext cx="83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4"/>
              </a:rPr>
              <a:t>사진 출처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006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(3)</a:t>
            </a:r>
            <a:r>
              <a:rPr lang="ko-KR" altLang="en-US" sz="3000" dirty="0" smtClean="0"/>
              <a:t>간도는 중국 문화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ko-KR" altLang="en-US" sz="2400" dirty="0"/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장백산</a:t>
            </a:r>
            <a:r>
              <a:rPr lang="ko-KR" altLang="en-US" sz="2400" dirty="0" smtClean="0"/>
              <a:t> 책 발간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장백산</a:t>
            </a:r>
            <a:r>
              <a:rPr lang="ko-KR" altLang="en-US" sz="2400" dirty="0" smtClean="0"/>
              <a:t> 정신</a:t>
            </a:r>
            <a:endParaRPr lang="ko-KR" altLang="en-US" sz="2400" dirty="0"/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문화적전통과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생활방식</a:t>
            </a:r>
            <a:endParaRPr lang="en-US" altLang="ko-KR" sz="2400" dirty="0"/>
          </a:p>
        </p:txBody>
      </p:sp>
      <p:sp>
        <p:nvSpPr>
          <p:cNvPr id="15" name="직사각형 14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04197" y="13491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조선족 인구감소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84043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(3)</a:t>
            </a:r>
            <a:r>
              <a:rPr lang="ko-KR" altLang="en-US" sz="3000" dirty="0" smtClean="0"/>
              <a:t>간도는 중국 문화</a:t>
            </a: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인구 </a:t>
            </a:r>
            <a:r>
              <a:rPr lang="en-US" altLang="ko-K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조선족 인구감소</a:t>
            </a:r>
            <a:endParaRPr lang="ko-KR" alt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7571" y="5860371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낮은 출산율</a:t>
            </a:r>
            <a:r>
              <a:rPr lang="en-US" altLang="ko-KR" sz="3000" dirty="0" smtClean="0">
                <a:solidFill>
                  <a:schemeClr val="bg1"/>
                </a:solidFill>
              </a:rPr>
              <a:t>, </a:t>
            </a:r>
            <a:r>
              <a:rPr lang="ko-KR" altLang="en-US" sz="3000" dirty="0">
                <a:solidFill>
                  <a:schemeClr val="bg1"/>
                </a:solidFill>
              </a:rPr>
              <a:t>이</a:t>
            </a:r>
            <a:r>
              <a:rPr lang="ko-KR" altLang="en-US" sz="3000" dirty="0" smtClean="0">
                <a:solidFill>
                  <a:schemeClr val="bg1"/>
                </a:solidFill>
              </a:rPr>
              <a:t>촌향도</a:t>
            </a:r>
            <a:r>
              <a:rPr lang="en-US" altLang="ko-KR" sz="3000" dirty="0" smtClean="0">
                <a:solidFill>
                  <a:schemeClr val="bg1"/>
                </a:solidFill>
              </a:rPr>
              <a:t>, </a:t>
            </a:r>
            <a:r>
              <a:rPr lang="ko-KR" altLang="en-US" sz="3000" dirty="0" smtClean="0">
                <a:solidFill>
                  <a:schemeClr val="bg1"/>
                </a:solidFill>
              </a:rPr>
              <a:t>한국 이주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221" y="1719972"/>
            <a:ext cx="6201641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57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(3)</a:t>
            </a:r>
            <a:r>
              <a:rPr lang="ko-KR" altLang="en-US" sz="3000" dirty="0"/>
              <a:t>간도는 중국 문화</a:t>
            </a:r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인구 </a:t>
            </a:r>
            <a:r>
              <a:rPr lang="en-US" altLang="ko-K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조선족 인구감소</a:t>
            </a:r>
            <a:endParaRPr lang="ko-KR" alt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31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인구감소 근황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833862"/>
            <a:ext cx="6190212" cy="36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97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(3)</a:t>
            </a:r>
            <a:r>
              <a:rPr lang="ko-KR" altLang="en-US" sz="3000" dirty="0" smtClean="0"/>
              <a:t>간도는 중국 문화</a:t>
            </a:r>
            <a:endParaRPr lang="ko-KR" altLang="en-US" sz="3000" dirty="0"/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장백산</a:t>
            </a:r>
            <a:r>
              <a:rPr lang="ko-KR" altLang="en-US" sz="2400" dirty="0" smtClean="0"/>
              <a:t> 책 발간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장백산</a:t>
            </a:r>
            <a:r>
              <a:rPr lang="ko-KR" altLang="en-US" sz="2400" dirty="0" smtClean="0"/>
              <a:t> 정신</a:t>
            </a:r>
            <a:endParaRPr lang="ko-KR" altLang="en-US" sz="2400" dirty="0"/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문화적전통과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생활방식</a:t>
            </a:r>
            <a:endParaRPr lang="en-US" altLang="ko-KR" sz="2400" dirty="0"/>
          </a:p>
        </p:txBody>
      </p:sp>
      <p:sp>
        <p:nvSpPr>
          <p:cNvPr id="16" name="타원 15"/>
          <p:cNvSpPr/>
          <p:nvPr/>
        </p:nvSpPr>
        <p:spPr>
          <a:xfrm>
            <a:off x="1004197" y="13491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조선족 인구감소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91619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(3)</a:t>
            </a:r>
            <a:r>
              <a:rPr lang="ko-KR" altLang="en-US" sz="3000" dirty="0"/>
              <a:t>간도는 중국 문화</a:t>
            </a:r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교육 </a:t>
            </a:r>
            <a:r>
              <a:rPr lang="en-US" altLang="ko-K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동북공정</a:t>
            </a:r>
            <a:endParaRPr lang="ko-KR" alt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31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중국의 교육 </a:t>
            </a:r>
            <a:r>
              <a:rPr lang="en-US" altLang="ko-KR" sz="3000" dirty="0" smtClean="0">
                <a:solidFill>
                  <a:schemeClr val="bg1"/>
                </a:solidFill>
              </a:rPr>
              <a:t>(</a:t>
            </a:r>
            <a:r>
              <a:rPr lang="ko-KR" altLang="en-US" sz="3000" dirty="0" smtClean="0">
                <a:solidFill>
                  <a:schemeClr val="bg1"/>
                </a:solidFill>
              </a:rPr>
              <a:t>역사</a:t>
            </a:r>
            <a:r>
              <a:rPr lang="en-US" altLang="ko-KR" sz="3000" dirty="0" smtClean="0">
                <a:solidFill>
                  <a:schemeClr val="bg1"/>
                </a:solidFill>
              </a:rPr>
              <a:t>, </a:t>
            </a:r>
            <a:r>
              <a:rPr lang="ko-KR" altLang="en-US" sz="3000" dirty="0" smtClean="0">
                <a:solidFill>
                  <a:schemeClr val="bg1"/>
                </a:solidFill>
              </a:rPr>
              <a:t>영토</a:t>
            </a:r>
            <a:r>
              <a:rPr lang="en-US" altLang="ko-KR" sz="3000" dirty="0" smtClean="0">
                <a:solidFill>
                  <a:schemeClr val="bg1"/>
                </a:solidFill>
              </a:rPr>
              <a:t>, </a:t>
            </a:r>
            <a:r>
              <a:rPr lang="ko-KR" altLang="en-US" sz="3000" dirty="0" smtClean="0">
                <a:solidFill>
                  <a:schemeClr val="bg1"/>
                </a:solidFill>
              </a:rPr>
              <a:t>문화</a:t>
            </a:r>
            <a:r>
              <a:rPr lang="en-US" altLang="ko-KR" sz="3000" dirty="0" smtClean="0">
                <a:solidFill>
                  <a:schemeClr val="bg1"/>
                </a:solidFill>
              </a:rPr>
              <a:t>)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915668"/>
            <a:ext cx="4680520" cy="34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0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(3)</a:t>
            </a:r>
            <a:r>
              <a:rPr lang="ko-KR" altLang="en-US" sz="3000" dirty="0" smtClean="0"/>
              <a:t>간도는 중국 문화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ko-KR" altLang="en-US" sz="2400" dirty="0"/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문화적전통과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생활방식</a:t>
            </a:r>
            <a:endParaRPr lang="en-US" altLang="ko-KR" sz="2400" dirty="0"/>
          </a:p>
        </p:txBody>
      </p:sp>
      <p:sp>
        <p:nvSpPr>
          <p:cNvPr id="16" name="타원 15"/>
          <p:cNvSpPr/>
          <p:nvPr/>
        </p:nvSpPr>
        <p:spPr>
          <a:xfrm>
            <a:off x="1004197" y="13491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조선족 인구감소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장백산</a:t>
            </a:r>
            <a:r>
              <a:rPr lang="ko-KR" altLang="en-US" sz="2400" dirty="0" smtClean="0"/>
              <a:t> 문</a:t>
            </a:r>
            <a:r>
              <a:rPr lang="ko-KR" altLang="en-US" sz="2400" dirty="0"/>
              <a:t>화</a:t>
            </a:r>
          </a:p>
        </p:txBody>
      </p:sp>
    </p:spTree>
    <p:extLst>
      <p:ext uri="{BB962C8B-B14F-4D97-AF65-F5344CB8AC3E}">
        <p14:creationId xmlns:p14="http://schemas.microsoft.com/office/powerpoint/2010/main" xmlns="" val="2772321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(3)</a:t>
            </a:r>
            <a:r>
              <a:rPr lang="ko-KR" altLang="en-US" sz="3000" dirty="0"/>
              <a:t>간도는 중국 문화</a:t>
            </a:r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문학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예술활동 </a:t>
            </a:r>
            <a:r>
              <a:rPr lang="en-US" altLang="ko-K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</a:t>
            </a:r>
            <a:r>
              <a:rPr lang="ko-KR" alt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장백산</a:t>
            </a:r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책 발간</a:t>
            </a:r>
            <a:endParaRPr lang="ko-KR" alt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31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bg1"/>
                </a:solidFill>
              </a:rPr>
              <a:t>장백산</a:t>
            </a:r>
            <a:r>
              <a:rPr lang="ko-KR" altLang="en-US" sz="3000" dirty="0" smtClean="0">
                <a:solidFill>
                  <a:schemeClr val="bg1"/>
                </a:solidFill>
              </a:rPr>
              <a:t> 책 발간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624" y="1564257"/>
            <a:ext cx="4880189" cy="42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706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(3)</a:t>
            </a:r>
            <a:r>
              <a:rPr lang="ko-KR" altLang="en-US" sz="3000" dirty="0"/>
              <a:t>간도는 중국 문화</a:t>
            </a:r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문학</a:t>
            </a:r>
            <a:r>
              <a:rPr lang="en-US" altLang="ko-KR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예술활동 </a:t>
            </a:r>
            <a:r>
              <a:rPr lang="en-US" altLang="ko-K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</a:t>
            </a:r>
            <a:r>
              <a:rPr lang="ko-KR" alt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장백산</a:t>
            </a:r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문화</a:t>
            </a:r>
            <a:endParaRPr lang="ko-KR" alt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31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bg1"/>
                </a:solidFill>
              </a:rPr>
              <a:t>장백산</a:t>
            </a:r>
            <a:r>
              <a:rPr lang="ko-KR" altLang="en-US" sz="3000" dirty="0" smtClean="0">
                <a:solidFill>
                  <a:schemeClr val="bg1"/>
                </a:solidFill>
              </a:rPr>
              <a:t> 문화의 창출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258" y="1719973"/>
            <a:ext cx="5963483" cy="41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52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1708</a:t>
            </a:r>
            <a:r>
              <a:rPr lang="ko-KR" altLang="en-US" sz="3000" dirty="0" smtClean="0"/>
              <a:t>년</a:t>
            </a:r>
            <a:r>
              <a:rPr lang="en-US" altLang="ko-KR" sz="3000" dirty="0" smtClean="0"/>
              <a:t> </a:t>
            </a:r>
            <a:r>
              <a:rPr lang="ko-KR" altLang="en-US" sz="3000" dirty="0" err="1" smtClean="0"/>
              <a:t>황여전람도</a:t>
            </a:r>
            <a:r>
              <a:rPr lang="ko-KR" altLang="en-US" sz="3000" dirty="0" smtClean="0"/>
              <a:t> 제작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황여전람도 조선부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7643866" cy="503209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1142984"/>
            <a:ext cx="316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800" b="1" dirty="0" err="1" smtClean="0"/>
              <a:t>황여전람도</a:t>
            </a:r>
            <a:r>
              <a:rPr lang="ko-KR" altLang="en-US" sz="2800" b="1" dirty="0" smtClean="0"/>
              <a:t> 제작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930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(3)</a:t>
            </a:r>
            <a:r>
              <a:rPr lang="ko-KR" altLang="en-US" sz="3000" dirty="0" smtClean="0"/>
              <a:t>간도는 중국 문화</a:t>
            </a:r>
            <a:endParaRPr lang="ko-KR" altLang="en-US" sz="3000" dirty="0"/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ko-KR" altLang="en-US" sz="2400" dirty="0"/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장백산</a:t>
            </a:r>
            <a:r>
              <a:rPr lang="ko-KR" altLang="en-US" sz="2400" dirty="0" smtClean="0"/>
              <a:t> 책 발간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장백산</a:t>
            </a:r>
            <a:r>
              <a:rPr lang="ko-KR" altLang="en-US" sz="2400" dirty="0" smtClean="0"/>
              <a:t> 정신</a:t>
            </a:r>
            <a:endParaRPr lang="ko-KR" altLang="en-US" sz="2400" dirty="0"/>
          </a:p>
        </p:txBody>
      </p:sp>
      <p:sp>
        <p:nvSpPr>
          <p:cNvPr id="16" name="타원 15"/>
          <p:cNvSpPr/>
          <p:nvPr/>
        </p:nvSpPr>
        <p:spPr>
          <a:xfrm>
            <a:off x="1004197" y="13491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조선족 인구감소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-324544" y="908720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문화적전통과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생활양식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1503995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(3)</a:t>
            </a:r>
            <a:r>
              <a:rPr lang="ko-KR" altLang="en-US" sz="3000" dirty="0"/>
              <a:t>간도는 중국 문화</a:t>
            </a:r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문화적 전통과 생활 양식</a:t>
            </a:r>
            <a:endParaRPr lang="ko-KR" alt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31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중국식 음식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32854"/>
            <a:ext cx="3024336" cy="29883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755" y="2132854"/>
            <a:ext cx="3251605" cy="29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3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/>
              <a:t>(3)</a:t>
            </a:r>
            <a:r>
              <a:rPr lang="ko-KR" altLang="en-US" sz="3000" dirty="0"/>
              <a:t>간도는 중국 문화</a:t>
            </a:r>
          </a:p>
        </p:txBody>
      </p:sp>
      <p:sp>
        <p:nvSpPr>
          <p:cNvPr id="10" name="타원 9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러시아의</a:t>
            </a:r>
            <a:endParaRPr lang="en-US" altLang="ko-KR" sz="2400" dirty="0"/>
          </a:p>
          <a:p>
            <a:pPr algn="ctr"/>
            <a:r>
              <a:rPr lang="ko-KR" altLang="en-US" sz="2400" dirty="0"/>
              <a:t>간도 점령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1900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2" name="타원 21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사찰사</a:t>
            </a:r>
            <a:r>
              <a:rPr lang="ko-KR" altLang="en-US" sz="2400" dirty="0"/>
              <a:t> 파견</a:t>
            </a:r>
            <a:r>
              <a:rPr lang="en-US" altLang="ko-KR" sz="2400" dirty="0"/>
              <a:t>, </a:t>
            </a:r>
          </a:p>
          <a:p>
            <a:pPr algn="ctr"/>
            <a:r>
              <a:rPr lang="ko-KR" altLang="en-US" sz="2400" dirty="0"/>
              <a:t>인구조사 실시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6383" y="3945148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조세목적의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토지측량 실시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1903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0527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문화적 전통과 생활 양식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31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중국식 건축물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204864"/>
            <a:ext cx="3096344" cy="29163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2204864"/>
            <a:ext cx="3568033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00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타원 18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한글공정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간도협약 무효소송</a:t>
            </a:r>
            <a:endParaRPr lang="en-US" altLang="ko-K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근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현대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중 변계 조약</a:t>
            </a:r>
            <a:endParaRPr lang="ko-KR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1962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5" name="타원 14"/>
          <p:cNvSpPr/>
          <p:nvPr/>
        </p:nvSpPr>
        <p:spPr>
          <a:xfrm>
            <a:off x="4307337" y="1196750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하얼빈 협정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1208844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중화민국의 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외교문서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1948</a:t>
            </a:r>
            <a:r>
              <a:rPr lang="ko-KR" altLang="en-US" sz="3000" b="1" dirty="0" smtClean="0"/>
              <a:t>년 평양 협정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1639072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1948</a:t>
            </a:r>
            <a:r>
              <a:rPr lang="ko-KR" altLang="en-US" sz="3000" b="1" dirty="0" smtClean="0"/>
              <a:t>년 평양 협정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  <p:pic>
        <p:nvPicPr>
          <p:cNvPr id="1027" name="Picture 3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0882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51520" y="3068960"/>
            <a:ext cx="201622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나</a:t>
            </a:r>
            <a:r>
              <a:rPr lang="en-US" altLang="ko-KR" sz="2500" dirty="0" smtClean="0"/>
              <a:t>? </a:t>
            </a:r>
            <a:r>
              <a:rPr lang="ko-KR" altLang="en-US" sz="2500" dirty="0" smtClean="0"/>
              <a:t>소련</a:t>
            </a:r>
            <a:r>
              <a:rPr lang="en-US" altLang="ko-KR" sz="2500" dirty="0" smtClean="0"/>
              <a:t>!</a:t>
            </a:r>
            <a:endParaRPr lang="ko-KR" altLang="en-US" sz="2500" dirty="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131840" y="1412776"/>
            <a:ext cx="5112568" cy="4608512"/>
          </a:xfrm>
          <a:prstGeom prst="wedgeRoundRectCallout">
            <a:avLst>
              <a:gd name="adj1" fmla="val -63129"/>
              <a:gd name="adj2" fmla="val -4224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세로로 말린 두루마리 모양 7"/>
          <p:cNvSpPr/>
          <p:nvPr/>
        </p:nvSpPr>
        <p:spPr>
          <a:xfrm>
            <a:off x="3635896" y="1772816"/>
            <a:ext cx="4176464" cy="3888432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300" dirty="0" smtClean="0"/>
              <a:t>중화민국의  외교문서</a:t>
            </a:r>
            <a:endParaRPr lang="en-US" altLang="ko-KR" sz="2300" dirty="0" smtClean="0"/>
          </a:p>
          <a:p>
            <a:pPr algn="ctr"/>
            <a:endParaRPr lang="en-US" altLang="ko-KR" sz="2300" dirty="0" smtClean="0"/>
          </a:p>
          <a:p>
            <a:pPr algn="ctr"/>
            <a:r>
              <a:rPr lang="ko-KR" altLang="en-US" sz="2300" dirty="0" smtClean="0"/>
              <a:t>평양  협정</a:t>
            </a:r>
            <a:endParaRPr lang="en-US" altLang="ko-KR" sz="2300" dirty="0" smtClean="0"/>
          </a:p>
        </p:txBody>
      </p:sp>
    </p:spTree>
    <p:extLst>
      <p:ext uri="{BB962C8B-B14F-4D97-AF65-F5344CB8AC3E}">
        <p14:creationId xmlns:p14="http://schemas.microsoft.com/office/powerpoint/2010/main" xmlns="" val="14766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74246880" descr="EMB000002b44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1948</a:t>
            </a:r>
            <a:r>
              <a:rPr lang="ko-KR" altLang="en-US" sz="3000" b="1" dirty="0" smtClean="0"/>
              <a:t>년 평양 협정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74248000" descr="EMB000002b449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611560" y="5517232"/>
            <a:ext cx="345638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300" dirty="0" smtClean="0"/>
              <a:t>1718</a:t>
            </a:r>
            <a:r>
              <a:rPr lang="ko-KR" altLang="en-US" sz="2300" dirty="0" smtClean="0"/>
              <a:t>년 제작된 당빌지도</a:t>
            </a:r>
            <a:endParaRPr lang="ko-KR" altLang="en-US" sz="23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896036" y="5517232"/>
            <a:ext cx="345638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300" dirty="0" smtClean="0"/>
              <a:t>청이 외교부에 보낸 문서의 부록지도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xmlns="" val="26128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타원 18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한글공정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간도협약 무효소송</a:t>
            </a:r>
            <a:endParaRPr lang="en-US" altLang="ko-K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근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현대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중 변계 조약</a:t>
            </a:r>
            <a:endParaRPr lang="ko-KR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1962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5" name="타원 14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중화민국의 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외교문서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4307337" y="1196750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하얼빈 협정</a:t>
            </a:r>
            <a:endParaRPr lang="ko-KR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11960" y="1208844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1947</a:t>
            </a:r>
            <a:r>
              <a:rPr lang="ko-KR" altLang="en-US" sz="3000" b="1" dirty="0" smtClean="0"/>
              <a:t>년 하얼빈 협정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2875988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1947</a:t>
            </a:r>
            <a:r>
              <a:rPr lang="ko-KR" altLang="en-US" sz="3000" b="1" dirty="0" smtClean="0"/>
              <a:t>년 하얼빈 협정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  <p:sp>
        <p:nvSpPr>
          <p:cNvPr id="8" name="순서도: 연결자 7"/>
          <p:cNvSpPr/>
          <p:nvPr/>
        </p:nvSpPr>
        <p:spPr>
          <a:xfrm>
            <a:off x="611560" y="1196752"/>
            <a:ext cx="2448272" cy="216024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해방 후 </a:t>
            </a:r>
            <a:endParaRPr lang="en-US" altLang="ko-KR" sz="2000" dirty="0" smtClean="0"/>
          </a:p>
          <a:p>
            <a:pPr algn="ctr"/>
            <a:r>
              <a:rPr lang="en-US" altLang="ko-KR" sz="2000" dirty="0" smtClean="0"/>
              <a:t>1945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20</a:t>
            </a:r>
            <a:r>
              <a:rPr lang="ko-KR" altLang="en-US" sz="2000" dirty="0" smtClean="0"/>
              <a:t>일</a:t>
            </a:r>
            <a:endParaRPr lang="ko-KR" altLang="en-US" sz="2000" dirty="0"/>
          </a:p>
        </p:txBody>
      </p:sp>
      <p:sp>
        <p:nvSpPr>
          <p:cNvPr id="11" name="오른쪽 화살표 10"/>
          <p:cNvSpPr/>
          <p:nvPr/>
        </p:nvSpPr>
        <p:spPr>
          <a:xfrm>
            <a:off x="3563888" y="198884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연결자 11"/>
          <p:cNvSpPr/>
          <p:nvPr/>
        </p:nvSpPr>
        <p:spPr>
          <a:xfrm>
            <a:off x="4716016" y="1196752"/>
            <a:ext cx="2448272" cy="216024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1945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11</a:t>
            </a:r>
            <a:r>
              <a:rPr lang="ko-KR" altLang="en-US" sz="2000" dirty="0" smtClean="0"/>
              <a:t>월</a:t>
            </a:r>
            <a:endParaRPr lang="en-US" altLang="ko-KR" sz="2000" dirty="0" smtClean="0"/>
          </a:p>
          <a:p>
            <a:pPr algn="ctr"/>
            <a:r>
              <a:rPr lang="ko-KR" altLang="en-US" sz="2000" dirty="0" err="1" smtClean="0"/>
              <a:t>연길판사처</a:t>
            </a:r>
            <a:endParaRPr lang="en-US" altLang="ko-KR" sz="2000" dirty="0" smtClean="0"/>
          </a:p>
          <a:p>
            <a:pPr algn="ctr"/>
            <a:r>
              <a:rPr lang="ko-KR" altLang="en-US" sz="2000" dirty="0" err="1" smtClean="0"/>
              <a:t>연변행정독찰전원공서</a:t>
            </a:r>
            <a:endParaRPr lang="en-US" altLang="ko-KR" sz="2000" dirty="0" smtClean="0"/>
          </a:p>
        </p:txBody>
      </p:sp>
      <p:sp>
        <p:nvSpPr>
          <p:cNvPr id="13" name="오른쪽 화살표 12"/>
          <p:cNvSpPr/>
          <p:nvPr/>
        </p:nvSpPr>
        <p:spPr>
          <a:xfrm>
            <a:off x="395536" y="499947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연결자 13"/>
          <p:cNvSpPr/>
          <p:nvPr/>
        </p:nvSpPr>
        <p:spPr>
          <a:xfrm>
            <a:off x="1547664" y="4171382"/>
            <a:ext cx="2448272" cy="216024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1946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이중 국적 허용</a:t>
            </a:r>
            <a:endParaRPr lang="en-US" altLang="ko-KR" sz="2000" dirty="0" smtClean="0"/>
          </a:p>
        </p:txBody>
      </p:sp>
      <p:sp>
        <p:nvSpPr>
          <p:cNvPr id="15" name="오른쪽 화살표 14"/>
          <p:cNvSpPr/>
          <p:nvPr/>
        </p:nvSpPr>
        <p:spPr>
          <a:xfrm>
            <a:off x="4355976" y="499947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연결자 15"/>
          <p:cNvSpPr/>
          <p:nvPr/>
        </p:nvSpPr>
        <p:spPr>
          <a:xfrm>
            <a:off x="5436096" y="4171382"/>
            <a:ext cx="2448272" cy="216024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1947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20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하얼빈 협정 체결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781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타원 18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한글공정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간도협약 무효소송</a:t>
            </a:r>
            <a:endParaRPr lang="en-US" altLang="ko-K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근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현대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307337" y="1196750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하얼빈 협정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1208844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중화민국의 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외교문서</a:t>
            </a:r>
            <a:endParaRPr lang="ko-KR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중 변계 조약</a:t>
            </a:r>
            <a:endParaRPr lang="ko-KR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83768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1962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1962</a:t>
            </a:r>
            <a:r>
              <a:rPr lang="ko-KR" altLang="en-US" sz="3000" b="1" dirty="0" smtClean="0"/>
              <a:t>년 조</a:t>
            </a:r>
            <a:r>
              <a:rPr lang="en-US" altLang="ko-KR" sz="3000" b="1" dirty="0" smtClean="0"/>
              <a:t>·</a:t>
            </a:r>
            <a:r>
              <a:rPr lang="ko-KR" altLang="en-US" sz="3000" b="1" dirty="0" smtClean="0"/>
              <a:t>중 변계조약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1726278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1962</a:t>
            </a:r>
            <a:r>
              <a:rPr lang="ko-KR" altLang="en-US" sz="3000" b="1" dirty="0" smtClean="0"/>
              <a:t>년 조</a:t>
            </a:r>
            <a:r>
              <a:rPr lang="en-US" altLang="ko-KR" sz="3000" b="1" dirty="0" smtClean="0"/>
              <a:t>·</a:t>
            </a:r>
            <a:r>
              <a:rPr lang="ko-KR" altLang="en-US" sz="3000" b="1" dirty="0" smtClean="0"/>
              <a:t>중 변계조약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60" y="966895"/>
            <a:ext cx="4577510" cy="5486441"/>
          </a:xfrm>
          <a:prstGeom prst="rect">
            <a:avLst/>
          </a:prstGeom>
        </p:spPr>
      </p:pic>
      <p:sp>
        <p:nvSpPr>
          <p:cNvPr id="12" name="타원 11"/>
          <p:cNvSpPr/>
          <p:nvPr/>
        </p:nvSpPr>
        <p:spPr>
          <a:xfrm rot="19784109">
            <a:off x="1697785" y="3706853"/>
            <a:ext cx="3062089" cy="142379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 rot="19784109">
            <a:off x="948761" y="2426921"/>
            <a:ext cx="2805506" cy="137880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폭발 1 14"/>
          <p:cNvSpPr/>
          <p:nvPr/>
        </p:nvSpPr>
        <p:spPr>
          <a:xfrm>
            <a:off x="5364087" y="966895"/>
            <a:ext cx="2880321" cy="1526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500" dirty="0" smtClean="0"/>
              <a:t>45.5%</a:t>
            </a:r>
            <a:endParaRPr lang="ko-KR" altLang="en-US" sz="2500" dirty="0"/>
          </a:p>
        </p:txBody>
      </p:sp>
      <p:sp>
        <p:nvSpPr>
          <p:cNvPr id="16" name="굽은 화살표 15"/>
          <p:cNvSpPr/>
          <p:nvPr/>
        </p:nvSpPr>
        <p:spPr>
          <a:xfrm>
            <a:off x="3284448" y="1531360"/>
            <a:ext cx="2232039" cy="868680"/>
          </a:xfrm>
          <a:prstGeom prst="bentArrow">
            <a:avLst>
              <a:gd name="adj1" fmla="val 25000"/>
              <a:gd name="adj2" fmla="val 21204"/>
              <a:gd name="adj3" fmla="val 25000"/>
              <a:gd name="adj4" fmla="val 91296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위로 굽은 화살표 16"/>
          <p:cNvSpPr/>
          <p:nvPr/>
        </p:nvSpPr>
        <p:spPr>
          <a:xfrm>
            <a:off x="4067943" y="4005063"/>
            <a:ext cx="2592288" cy="776143"/>
          </a:xfrm>
          <a:prstGeom prst="bentUpArrow">
            <a:avLst>
              <a:gd name="adj1" fmla="val 25000"/>
              <a:gd name="adj2" fmla="val 25128"/>
              <a:gd name="adj3" fmla="val 482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폭발 1 17"/>
          <p:cNvSpPr/>
          <p:nvPr/>
        </p:nvSpPr>
        <p:spPr>
          <a:xfrm>
            <a:off x="5004048" y="2708920"/>
            <a:ext cx="2880321" cy="152600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500" dirty="0"/>
              <a:t>5</a:t>
            </a:r>
            <a:r>
              <a:rPr lang="en-US" altLang="ko-KR" sz="2500" dirty="0" smtClean="0"/>
              <a:t>5.5%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5771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강도회맹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황여전람도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제작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21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1627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~1708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553524" y="3933054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베이징 </a:t>
            </a:r>
            <a:r>
              <a:rPr lang="ko-KR" altLang="en-US" sz="3000" b="1" dirty="0" smtClean="0"/>
              <a:t>조약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봉금령</a:t>
            </a:r>
            <a:r>
              <a:rPr lang="ko-KR" altLang="en-US" sz="3000" b="1" dirty="0" smtClean="0"/>
              <a:t> 해제</a:t>
            </a:r>
            <a:endParaRPr lang="en-US" altLang="ko-KR" sz="3000" b="1" dirty="0" smtClean="0"/>
          </a:p>
          <a:p>
            <a:pPr algn="ctr"/>
            <a:endParaRPr lang="en-US" altLang="ko-K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00050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1860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~1870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929322" y="392906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/>
              <a:t>을유감계회담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&amp;</a:t>
            </a:r>
          </a:p>
          <a:p>
            <a:pPr algn="ctr"/>
            <a:r>
              <a:rPr lang="ko-KR" altLang="en-US" sz="3000" b="1" dirty="0" err="1" smtClean="0"/>
              <a:t>정해감계회담</a:t>
            </a:r>
            <a:endParaRPr lang="en-US" altLang="ko-KR" sz="3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2752" y="3933056"/>
            <a:ext cx="23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1885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~1887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-180528" y="908720"/>
            <a:ext cx="9181684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283968" y="1196752"/>
            <a:ext cx="2448272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백두산정계비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설</a:t>
            </a:r>
            <a:r>
              <a:rPr lang="ko-KR" altLang="en-US" sz="3000" b="1" dirty="0" smtClean="0"/>
              <a:t>립</a:t>
            </a:r>
            <a:endParaRPr lang="en-US" altLang="ko-KR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89803" y="1196752"/>
            <a:ext cx="13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14810" y="2142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AutoNum type="arabicParenBoth"/>
            </a:pPr>
            <a:r>
              <a:rPr lang="en-US" altLang="ko-KR" sz="3200" b="1" dirty="0" smtClean="0"/>
              <a:t>1627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~1887</a:t>
            </a:r>
            <a:r>
              <a:rPr lang="ko-KR" altLang="en-US" sz="3200" b="1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1962</a:t>
            </a:r>
            <a:r>
              <a:rPr lang="ko-KR" altLang="en-US" sz="3000" b="1" dirty="0" smtClean="0"/>
              <a:t>년 조</a:t>
            </a:r>
            <a:r>
              <a:rPr lang="en-US" altLang="ko-KR" sz="3000" b="1" dirty="0" smtClean="0"/>
              <a:t>·</a:t>
            </a:r>
            <a:r>
              <a:rPr lang="ko-KR" altLang="en-US" sz="3000" b="1" dirty="0" smtClean="0"/>
              <a:t>중 변계조약</a:t>
            </a:r>
            <a:r>
              <a:rPr lang="en-US" altLang="ko-KR" sz="3000" b="1" dirty="0" smtClean="0"/>
              <a:t> </a:t>
            </a:r>
            <a:endParaRPr lang="ko-KR" altLang="en-US" sz="3000" b="1" dirty="0"/>
          </a:p>
        </p:txBody>
      </p:sp>
      <p:sp>
        <p:nvSpPr>
          <p:cNvPr id="7" name="타원 6"/>
          <p:cNvSpPr/>
          <p:nvPr/>
        </p:nvSpPr>
        <p:spPr>
          <a:xfrm>
            <a:off x="251520" y="2636912"/>
            <a:ext cx="2808312" cy="2808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조선민주주의인민공화국</a:t>
            </a:r>
            <a:endParaRPr lang="ko-KR" altLang="en-US" sz="2400" dirty="0"/>
          </a:p>
        </p:txBody>
      </p:sp>
      <p:sp>
        <p:nvSpPr>
          <p:cNvPr id="8" name="타원 7"/>
          <p:cNvSpPr/>
          <p:nvPr/>
        </p:nvSpPr>
        <p:spPr>
          <a:xfrm>
            <a:off x="5940152" y="2636912"/>
            <a:ext cx="2808312" cy="2808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중화인민공화국</a:t>
            </a:r>
            <a:endParaRPr lang="ko-KR" altLang="en-US" sz="2400" dirty="0"/>
          </a:p>
        </p:txBody>
      </p:sp>
      <p:pic>
        <p:nvPicPr>
          <p:cNvPr id="3077" name="Picture 5" descr="C:\Users\Administrator\AppData\Local\Microsoft\Windows\Temporary Internet Files\Content.IE5\0A2QZ890\Handshak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5350">
            <a:off x="2754403" y="2394248"/>
            <a:ext cx="342440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폭발 2 9"/>
          <p:cNvSpPr/>
          <p:nvPr/>
        </p:nvSpPr>
        <p:spPr>
          <a:xfrm rot="315163">
            <a:off x="2596850" y="3191694"/>
            <a:ext cx="4104456" cy="1872208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>
                <a:solidFill>
                  <a:srgbClr val="FF0000"/>
                </a:solidFill>
              </a:rPr>
              <a:t>비밀 조약</a:t>
            </a:r>
            <a:r>
              <a:rPr lang="en-US" altLang="ko-KR" sz="3000" dirty="0" smtClean="0">
                <a:solidFill>
                  <a:srgbClr val="FF0000"/>
                </a:solidFill>
              </a:rPr>
              <a:t>!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3528" y="980728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500" dirty="0" smtClean="0"/>
              <a:t>조약의  한계점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976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타원 14"/>
          <p:cNvSpPr/>
          <p:nvPr/>
        </p:nvSpPr>
        <p:spPr>
          <a:xfrm>
            <a:off x="4307337" y="1196750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하얼빈 협정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1208844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1947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851797" y="1196752"/>
            <a:ext cx="2501773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중화민국의 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외교문서</a:t>
            </a:r>
            <a:endParaRPr lang="ko-KR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96752"/>
            <a:ext cx="13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1948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579145" y="3933056"/>
            <a:ext cx="2450524" cy="2376266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조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중 변계 조약</a:t>
            </a:r>
            <a:endParaRPr lang="ko-KR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83768" y="3945150"/>
            <a:ext cx="131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1962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324544" y="936104"/>
            <a:ext cx="9324528" cy="594928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940150" y="3933056"/>
            <a:ext cx="2376266" cy="2376264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동북공정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한글공정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간도협약 무효소송</a:t>
            </a:r>
            <a:endParaRPr lang="en-US" altLang="ko-K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2752" y="3933056"/>
            <a:ext cx="127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근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현대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         </a:t>
            </a:r>
            <a:r>
              <a:rPr lang="ko-KR" altLang="en-US" sz="3000" b="1" dirty="0" smtClean="0"/>
              <a:t>간도의 근</a:t>
            </a:r>
            <a:r>
              <a:rPr lang="en-US" altLang="ko-KR" sz="3000" b="1" dirty="0" smtClean="0"/>
              <a:t>·</a:t>
            </a:r>
            <a:r>
              <a:rPr lang="ko-KR" altLang="en-US" sz="3000" b="1" dirty="0" smtClean="0"/>
              <a:t>현대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166561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         </a:t>
            </a:r>
            <a:r>
              <a:rPr lang="ko-KR" altLang="en-US" sz="3000" b="1" dirty="0" smtClean="0"/>
              <a:t>간도의 근</a:t>
            </a:r>
            <a:r>
              <a:rPr lang="en-US" altLang="ko-KR" sz="3000" b="1" dirty="0" smtClean="0"/>
              <a:t>·</a:t>
            </a:r>
            <a:r>
              <a:rPr lang="ko-KR" altLang="en-US" sz="3000" b="1" dirty="0" smtClean="0"/>
              <a:t>현대</a:t>
            </a:r>
            <a:endParaRPr lang="ko-KR" altLang="en-US" sz="30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980728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500" dirty="0" smtClean="0"/>
              <a:t>동북 공정 </a:t>
            </a:r>
            <a:r>
              <a:rPr lang="en-US" altLang="ko-KR" sz="2500" dirty="0" smtClean="0"/>
              <a:t>3</a:t>
            </a:r>
            <a:r>
              <a:rPr lang="ko-KR" altLang="en-US" sz="2500" dirty="0" smtClean="0"/>
              <a:t>단계</a:t>
            </a:r>
            <a:endParaRPr lang="ko-KR" altLang="en-US" sz="25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역사 침탈</a:t>
            </a:r>
            <a:endParaRPr lang="ko-KR" altLang="en-US" sz="3000" dirty="0"/>
          </a:p>
        </p:txBody>
      </p:sp>
      <p:sp>
        <p:nvSpPr>
          <p:cNvPr id="9" name="오른쪽 화살표 8"/>
          <p:cNvSpPr/>
          <p:nvPr/>
        </p:nvSpPr>
        <p:spPr>
          <a:xfrm>
            <a:off x="2699792" y="3140968"/>
            <a:ext cx="648072" cy="1800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707904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문화 침탈</a:t>
            </a:r>
            <a:endParaRPr lang="ko-KR" altLang="en-US" sz="3000" dirty="0"/>
          </a:p>
        </p:txBody>
      </p:sp>
      <p:sp>
        <p:nvSpPr>
          <p:cNvPr id="11" name="오른쪽 화살표 10"/>
          <p:cNvSpPr/>
          <p:nvPr/>
        </p:nvSpPr>
        <p:spPr>
          <a:xfrm>
            <a:off x="5940152" y="3140968"/>
            <a:ext cx="648072" cy="1800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76256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영토 침</a:t>
            </a:r>
            <a:r>
              <a:rPr lang="ko-KR" altLang="en-US" sz="3000" dirty="0"/>
              <a:t>탈</a:t>
            </a:r>
          </a:p>
        </p:txBody>
      </p:sp>
    </p:spTree>
    <p:extLst>
      <p:ext uri="{BB962C8B-B14F-4D97-AF65-F5344CB8AC3E}">
        <p14:creationId xmlns:p14="http://schemas.microsoft.com/office/powerpoint/2010/main" xmlns="" val="12068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88840"/>
            <a:ext cx="3024336" cy="417646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23528" y="980728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500" dirty="0" smtClean="0"/>
              <a:t>한글  공정  </a:t>
            </a:r>
            <a:r>
              <a:rPr lang="en-US" altLang="ko-KR" sz="2500" dirty="0" smtClean="0"/>
              <a:t>&amp; </a:t>
            </a:r>
            <a:r>
              <a:rPr lang="ko-KR" altLang="en-US" sz="2500" dirty="0" smtClean="0"/>
              <a:t>아리랑</a:t>
            </a:r>
            <a:endParaRPr lang="ko-KR" altLang="en-US" sz="25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         </a:t>
            </a:r>
            <a:r>
              <a:rPr lang="ko-KR" altLang="en-US" sz="3000" b="1" dirty="0" smtClean="0"/>
              <a:t>간도의 근</a:t>
            </a:r>
            <a:r>
              <a:rPr lang="en-US" altLang="ko-KR" sz="3000" b="1" dirty="0" smtClean="0"/>
              <a:t>·</a:t>
            </a:r>
            <a:r>
              <a:rPr lang="ko-KR" altLang="en-US" sz="3000" b="1" dirty="0" smtClean="0"/>
              <a:t>현대</a:t>
            </a:r>
            <a:endParaRPr lang="ko-KR" altLang="en-US" sz="30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990971" y="2132856"/>
            <a:ext cx="2664296" cy="3816424"/>
          </a:xfrm>
          <a:prstGeom prst="roundRect">
            <a:avLst>
              <a:gd name="adj" fmla="val 4174"/>
            </a:avLst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5000" dirty="0" smtClean="0">
                <a:solidFill>
                  <a:schemeClr val="tx1"/>
                </a:solidFill>
              </a:rPr>
              <a:t>조선어</a:t>
            </a:r>
            <a:endParaRPr lang="en-US" altLang="ko-KR" sz="5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5000" dirty="0" smtClean="0">
                <a:solidFill>
                  <a:schemeClr val="tx1"/>
                </a:solidFill>
              </a:rPr>
              <a:t>(</a:t>
            </a:r>
            <a:r>
              <a:rPr lang="ko-KR" altLang="en-US" sz="5000" dirty="0" smtClean="0">
                <a:solidFill>
                  <a:schemeClr val="tx1"/>
                </a:solidFill>
              </a:rPr>
              <a:t>한글</a:t>
            </a:r>
            <a:r>
              <a:rPr lang="en-US" altLang="ko-KR" sz="5000" dirty="0" smtClean="0">
                <a:solidFill>
                  <a:schemeClr val="tx1"/>
                </a:solidFill>
              </a:rPr>
              <a:t>)</a:t>
            </a:r>
            <a:endParaRPr lang="ko-KR" altLang="en-US" sz="5000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88840"/>
            <a:ext cx="3810000" cy="4176464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5220072" y="3284984"/>
            <a:ext cx="2664296" cy="3816424"/>
          </a:xfrm>
          <a:prstGeom prst="roundRect">
            <a:avLst>
              <a:gd name="adj" fmla="val 2289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5000" dirty="0" smtClean="0"/>
              <a:t>아리랑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24122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         </a:t>
            </a:r>
            <a:r>
              <a:rPr lang="ko-KR" altLang="en-US" sz="3000" b="1" dirty="0" smtClean="0"/>
              <a:t>간도의   문화</a:t>
            </a:r>
            <a:endParaRPr lang="ko-KR" altLang="en-US" sz="30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1124744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인    구</a:t>
            </a:r>
            <a:endParaRPr lang="ko-KR" altLang="en-US" sz="3000" dirty="0"/>
          </a:p>
        </p:txBody>
      </p:sp>
      <p:sp>
        <p:nvSpPr>
          <p:cNvPr id="8" name="아래쪽 화살표 7"/>
          <p:cNvSpPr/>
          <p:nvPr/>
        </p:nvSpPr>
        <p:spPr>
          <a:xfrm>
            <a:off x="1439652" y="2060848"/>
            <a:ext cx="936104" cy="64807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3068960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/>
              <a:t>교</a:t>
            </a:r>
            <a:r>
              <a:rPr lang="ko-KR" altLang="en-US" sz="3000" dirty="0" smtClean="0"/>
              <a:t>    육</a:t>
            </a:r>
            <a:endParaRPr lang="ko-KR" altLang="en-US" sz="3000" dirty="0"/>
          </a:p>
        </p:txBody>
      </p:sp>
      <p:sp>
        <p:nvSpPr>
          <p:cNvPr id="10" name="아래쪽 화살표 9"/>
          <p:cNvSpPr/>
          <p:nvPr/>
        </p:nvSpPr>
        <p:spPr>
          <a:xfrm>
            <a:off x="1439652" y="4005064"/>
            <a:ext cx="936104" cy="64807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3528" y="5013176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문학 </a:t>
            </a:r>
            <a:r>
              <a:rPr lang="en-US" altLang="ko-KR" sz="3000" dirty="0" smtClean="0"/>
              <a:t>· </a:t>
            </a:r>
            <a:r>
              <a:rPr lang="ko-KR" altLang="en-US" sz="3000" dirty="0" smtClean="0"/>
              <a:t>예술 활동</a:t>
            </a:r>
            <a:endParaRPr lang="ko-KR" altLang="en-US" sz="30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000" y="1484784"/>
            <a:ext cx="3708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0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                                          </a:t>
            </a:r>
            <a:r>
              <a:rPr lang="ko-KR" altLang="en-US" sz="3000" b="1" dirty="0" smtClean="0"/>
              <a:t>간도의   문화</a:t>
            </a:r>
            <a:endParaRPr lang="ko-KR" altLang="en-US" sz="3000" b="1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23528" y="1124744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문화적 전통과 생활양식</a:t>
            </a:r>
            <a:endParaRPr lang="ko-KR" altLang="en-US" sz="30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67544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절기에 따른</a:t>
            </a:r>
            <a:endParaRPr lang="en-US" altLang="ko-KR" sz="3000" dirty="0" smtClean="0"/>
          </a:p>
          <a:p>
            <a:pPr algn="ctr"/>
            <a:r>
              <a:rPr lang="ko-KR" altLang="en-US" sz="3000" dirty="0" smtClean="0"/>
              <a:t>명절</a:t>
            </a:r>
            <a:endParaRPr lang="en-US" altLang="ko-KR" sz="3000" dirty="0" smtClean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707904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통과의례</a:t>
            </a:r>
            <a:endParaRPr lang="en-US" altLang="ko-KR" sz="3000" dirty="0" smtClean="0"/>
          </a:p>
          <a:p>
            <a:pPr algn="ctr"/>
            <a:r>
              <a:rPr lang="ko-KR" altLang="en-US" sz="3000" dirty="0" smtClean="0"/>
              <a:t>생활</a:t>
            </a:r>
            <a:endParaRPr lang="ko-KR" altLang="en-US" sz="30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76256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/>
              <a:t>전통적 생활양식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1441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79912" y="260648"/>
            <a:ext cx="4953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/>
              <a:t> 2017</a:t>
            </a:r>
            <a:r>
              <a:rPr lang="ko-KR" altLang="en-US" sz="3000" b="1" dirty="0" smtClean="0"/>
              <a:t>년 정유년</a:t>
            </a:r>
            <a:r>
              <a:rPr lang="en-US" altLang="ko-KR" sz="3000" b="1" dirty="0" smtClean="0"/>
              <a:t>(</a:t>
            </a:r>
            <a:r>
              <a:rPr lang="ko-KR" altLang="en-US" sz="3000" b="1" dirty="0" smtClean="0"/>
              <a:t>丁酉年</a:t>
            </a:r>
            <a:r>
              <a:rPr lang="en-US" altLang="ko-KR" sz="3000" b="1" dirty="0" smtClean="0"/>
              <a:t>)</a:t>
            </a:r>
            <a:r>
              <a:rPr lang="ko-KR" altLang="en-US" sz="3000" b="1" dirty="0" smtClean="0"/>
              <a:t>이 갖는 간도의 의미</a:t>
            </a:r>
            <a:endParaRPr lang="ko-KR" altLang="en-US" sz="30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2132856"/>
            <a:ext cx="2016224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000" dirty="0" smtClean="0"/>
              <a:t>1627</a:t>
            </a:r>
            <a:r>
              <a:rPr lang="ko-KR" altLang="en-US" sz="3000" dirty="0" smtClean="0"/>
              <a:t>년 </a:t>
            </a:r>
            <a:endParaRPr lang="en-US" altLang="ko-KR" sz="3000" dirty="0" smtClean="0"/>
          </a:p>
          <a:p>
            <a:pPr algn="ctr"/>
            <a:r>
              <a:rPr lang="ko-KR" altLang="en-US" sz="3000" dirty="0" smtClean="0"/>
              <a:t>청나라와 국경 맺음</a:t>
            </a:r>
            <a:endParaRPr lang="en-US" altLang="ko-KR" sz="3000" dirty="0" smtClean="0"/>
          </a:p>
          <a:p>
            <a:pPr algn="ctr"/>
            <a:r>
              <a:rPr lang="en-US" altLang="ko-KR" sz="3000" dirty="0"/>
              <a:t>390</a:t>
            </a:r>
            <a:r>
              <a:rPr lang="ko-KR" altLang="en-US" sz="3000" dirty="0"/>
              <a:t>년</a:t>
            </a:r>
            <a:endParaRPr lang="en-US" altLang="ko-KR" sz="3000" dirty="0"/>
          </a:p>
          <a:p>
            <a:pPr algn="ctr"/>
            <a:endParaRPr lang="en-US" altLang="ko-KR" sz="3000" dirty="0" smtClean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555776" y="2132856"/>
            <a:ext cx="1944216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000" dirty="0" smtClean="0"/>
              <a:t>1887</a:t>
            </a:r>
            <a:r>
              <a:rPr lang="ko-KR" altLang="en-US" sz="3000" dirty="0" smtClean="0"/>
              <a:t>년</a:t>
            </a:r>
            <a:endParaRPr lang="en-US" altLang="ko-KR" sz="3000" dirty="0" smtClean="0"/>
          </a:p>
          <a:p>
            <a:pPr algn="ctr"/>
            <a:r>
              <a:rPr lang="ko-KR" altLang="en-US" sz="3000" dirty="0" err="1" smtClean="0"/>
              <a:t>정해감계회담</a:t>
            </a:r>
            <a:endParaRPr lang="en-US" altLang="ko-KR" sz="3000" dirty="0"/>
          </a:p>
          <a:p>
            <a:pPr algn="ctr"/>
            <a:r>
              <a:rPr lang="ko-KR" altLang="en-US" sz="3000" dirty="0" smtClean="0"/>
              <a:t>결렬</a:t>
            </a:r>
            <a:endParaRPr lang="en-US" altLang="ko-KR" sz="3000" dirty="0" smtClean="0"/>
          </a:p>
          <a:p>
            <a:pPr algn="ctr"/>
            <a:r>
              <a:rPr lang="en-US" altLang="ko-KR" sz="3000" dirty="0"/>
              <a:t>130</a:t>
            </a:r>
            <a:r>
              <a:rPr lang="ko-KR" altLang="en-US" sz="3000" dirty="0"/>
              <a:t>년</a:t>
            </a:r>
            <a:endParaRPr lang="en-US" altLang="ko-KR" sz="3000" dirty="0"/>
          </a:p>
          <a:p>
            <a:pPr algn="ctr"/>
            <a:endParaRPr lang="ko-KR" altLang="en-US" sz="30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716016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err="1" smtClean="0"/>
              <a:t>대고려국</a:t>
            </a:r>
            <a:r>
              <a:rPr lang="ko-KR" altLang="en-US" sz="3000" dirty="0" smtClean="0"/>
              <a:t> 건국 </a:t>
            </a:r>
            <a:endParaRPr lang="en-US" altLang="ko-KR" sz="3000" dirty="0" smtClean="0"/>
          </a:p>
          <a:p>
            <a:pPr algn="ctr"/>
            <a:r>
              <a:rPr lang="en-US" altLang="ko-KR" sz="3000" dirty="0" smtClean="0"/>
              <a:t>100</a:t>
            </a:r>
            <a:r>
              <a:rPr lang="ko-KR" altLang="en-US" sz="3000" dirty="0"/>
              <a:t>년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1124744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000" dirty="0" smtClean="0"/>
              <a:t>2017</a:t>
            </a:r>
            <a:r>
              <a:rPr lang="ko-KR" altLang="en-US" sz="3000" dirty="0" smtClean="0"/>
              <a:t>년 정유년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丁酉年</a:t>
            </a:r>
            <a:r>
              <a:rPr lang="en-US" altLang="ko-KR" sz="3000" dirty="0" smtClean="0"/>
              <a:t>)</a:t>
            </a:r>
            <a:endParaRPr lang="ko-KR" altLang="en-US" sz="30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841378" y="2132856"/>
            <a:ext cx="1872208" cy="38164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smtClean="0"/>
              <a:t>하얼빈 협약</a:t>
            </a:r>
            <a:endParaRPr lang="en-US" altLang="ko-KR" sz="3000" dirty="0" smtClean="0"/>
          </a:p>
          <a:p>
            <a:pPr algn="ctr"/>
            <a:r>
              <a:rPr lang="en-US" altLang="ko-KR" sz="3000" dirty="0" smtClean="0"/>
              <a:t>70</a:t>
            </a:r>
            <a:r>
              <a:rPr lang="ko-KR" altLang="en-US" sz="3000" dirty="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xmlns="" val="16952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78554" cy="685800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51520" y="404664"/>
            <a:ext cx="8496944" cy="6048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000" b="1" dirty="0" smtClean="0"/>
              <a:t>감사합니다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xmlns="" val="6824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1712</a:t>
            </a:r>
            <a:r>
              <a:rPr lang="ko-KR" altLang="en-US" sz="3000" dirty="0" smtClean="0"/>
              <a:t>년 백두산 정계비 설립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 descr="백두산정계비 사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7975604" cy="4459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7154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ko-KR" altLang="en-US" sz="2800" b="1" dirty="0" smtClean="0"/>
              <a:t> 백두산 정계비 설립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728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4953744" cy="648072"/>
          </a:xfrm>
        </p:spPr>
        <p:txBody>
          <a:bodyPr/>
          <a:lstStyle/>
          <a:p>
            <a:pPr algn="r"/>
            <a:r>
              <a:rPr lang="en-US" altLang="ko-KR" sz="3000" dirty="0" smtClean="0"/>
              <a:t>1712</a:t>
            </a:r>
            <a:r>
              <a:rPr lang="ko-KR" altLang="en-US" sz="3000" dirty="0" smtClean="0"/>
              <a:t>년 백두산 정계비 설립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554461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내용을 작성 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684584" y="908720"/>
            <a:ext cx="9684568" cy="5949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83288504" descr="EMB0000256402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127224" cy="49035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071546"/>
            <a:ext cx="34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1712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ko-KR" altLang="en-US" sz="2800" b="1" dirty="0" smtClean="0"/>
              <a:t>백두산 정계비 설립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5063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수평선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107</TotalTime>
  <Words>1951</Words>
  <Application>Microsoft Office PowerPoint</Application>
  <PresentationFormat>화면 슬라이드 쇼(4:3)</PresentationFormat>
  <Paragraphs>739</Paragraphs>
  <Slides>77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78" baseType="lpstr">
      <vt:lpstr>필수</vt:lpstr>
      <vt:lpstr>간도!  니 땅이가? 내 땅이가?</vt:lpstr>
      <vt:lpstr>CONTENTS</vt:lpstr>
      <vt:lpstr>(1) 1627년~1887년  </vt:lpstr>
      <vt:lpstr>1627년 강도회맹</vt:lpstr>
      <vt:lpstr>1708년 황여전람도 제작</vt:lpstr>
      <vt:lpstr>1708년 황여전람도 제작</vt:lpstr>
      <vt:lpstr>슬라이드 7</vt:lpstr>
      <vt:lpstr>1712년 백두산 정계비 설립</vt:lpstr>
      <vt:lpstr>1712년 백두산 정계비 설립</vt:lpstr>
      <vt:lpstr>1712년 백두산 정계비 설립</vt:lpstr>
      <vt:lpstr>슬라이드 11</vt:lpstr>
      <vt:lpstr>1860년 베이징 조약</vt:lpstr>
      <vt:lpstr>1870년 봉금령 해제 </vt:lpstr>
      <vt:lpstr>슬라이드 14</vt:lpstr>
      <vt:lpstr>1885년 을유감계회담 </vt:lpstr>
      <vt:lpstr>1887년 정해감계회담</vt:lpstr>
      <vt:lpstr>슬라이드 17</vt:lpstr>
      <vt:lpstr>1627년 강도 회맹</vt:lpstr>
      <vt:lpstr>1708년 황여전람도 제작</vt:lpstr>
      <vt:lpstr>1736년 중국통사 제작</vt:lpstr>
      <vt:lpstr> 1737년 신청국지도 제작</vt:lpstr>
      <vt:lpstr>1710년 이만지 사건</vt:lpstr>
      <vt:lpstr>슬라이드 23</vt:lpstr>
      <vt:lpstr>1727년 백두산 정계비 건립</vt:lpstr>
      <vt:lpstr>슬라이드 25</vt:lpstr>
      <vt:lpstr>1860년 베이징 조약</vt:lpstr>
      <vt:lpstr>1882년 봉금령 해제</vt:lpstr>
      <vt:lpstr>슬라이드 28</vt:lpstr>
      <vt:lpstr>1885년 을유감계회담</vt:lpstr>
      <vt:lpstr>1887년 정해감계회담</vt:lpstr>
      <vt:lpstr>(2)1898 ~ 1910년 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(2)1898 ~ 1910년</vt:lpstr>
      <vt:lpstr>(3)간도는 중국 문화</vt:lpstr>
      <vt:lpstr>(3)간도는 중국 문화 </vt:lpstr>
      <vt:lpstr>(3)간도는 중국 문화</vt:lpstr>
      <vt:lpstr>(3)간도는 중국 문화</vt:lpstr>
      <vt:lpstr>(3)간도는 중국 문화</vt:lpstr>
      <vt:lpstr>(3)간도는 중국 문화</vt:lpstr>
      <vt:lpstr>(3)간도는 중국 문화</vt:lpstr>
      <vt:lpstr>(3)간도는 중국 문화</vt:lpstr>
      <vt:lpstr>(3)간도는 중국 문화</vt:lpstr>
      <vt:lpstr>(3)간도는 중국 문화</vt:lpstr>
      <vt:lpstr>(3)간도는 중국 문화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간도!  니 땅이가? 내 땅이가?</dc:title>
  <dc:creator>Windows 사용자</dc:creator>
  <cp:lastModifiedBy>Pavilion</cp:lastModifiedBy>
  <cp:revision>22</cp:revision>
  <dcterms:created xsi:type="dcterms:W3CDTF">2017-03-27T08:21:24Z</dcterms:created>
  <dcterms:modified xsi:type="dcterms:W3CDTF">2017-03-31T14:39:06Z</dcterms:modified>
</cp:coreProperties>
</file>