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8E1F-C836-45B3-AAFC-168A86D27E8F}" type="datetimeFigureOut">
              <a:rPr lang="ko-KR" altLang="en-US" smtClean="0"/>
              <a:t>2013-03-27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6194-52EA-426D-AA29-B5E0768F1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30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8E1F-C836-45B3-AAFC-168A86D27E8F}" type="datetimeFigureOut">
              <a:rPr lang="ko-KR" altLang="en-US" smtClean="0"/>
              <a:t>2013-03-27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6194-52EA-426D-AA29-B5E0768F1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354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8E1F-C836-45B3-AAFC-168A86D27E8F}" type="datetimeFigureOut">
              <a:rPr lang="ko-KR" altLang="en-US" smtClean="0"/>
              <a:t>2013-03-27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6194-52EA-426D-AA29-B5E0768F1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9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8E1F-C836-45B3-AAFC-168A86D27E8F}" type="datetimeFigureOut">
              <a:rPr lang="ko-KR" altLang="en-US" smtClean="0"/>
              <a:t>2013-03-27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6194-52EA-426D-AA29-B5E0768F1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714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8E1F-C836-45B3-AAFC-168A86D27E8F}" type="datetimeFigureOut">
              <a:rPr lang="ko-KR" altLang="en-US" smtClean="0"/>
              <a:t>2013-03-27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6194-52EA-426D-AA29-B5E0768F1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22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8E1F-C836-45B3-AAFC-168A86D27E8F}" type="datetimeFigureOut">
              <a:rPr lang="ko-KR" altLang="en-US" smtClean="0"/>
              <a:t>2013-03-27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6194-52EA-426D-AA29-B5E0768F1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645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8E1F-C836-45B3-AAFC-168A86D27E8F}" type="datetimeFigureOut">
              <a:rPr lang="ko-KR" altLang="en-US" smtClean="0"/>
              <a:t>2013-03-27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6194-52EA-426D-AA29-B5E0768F1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02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8E1F-C836-45B3-AAFC-168A86D27E8F}" type="datetimeFigureOut">
              <a:rPr lang="ko-KR" altLang="en-US" smtClean="0"/>
              <a:t>2013-03-27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6194-52EA-426D-AA29-B5E0768F1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023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8E1F-C836-45B3-AAFC-168A86D27E8F}" type="datetimeFigureOut">
              <a:rPr lang="ko-KR" altLang="en-US" smtClean="0"/>
              <a:t>2013-03-27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6194-52EA-426D-AA29-B5E0768F1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700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8E1F-C836-45B3-AAFC-168A86D27E8F}" type="datetimeFigureOut">
              <a:rPr lang="ko-KR" altLang="en-US" smtClean="0"/>
              <a:t>2013-03-27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6194-52EA-426D-AA29-B5E0768F1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819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8E1F-C836-45B3-AAFC-168A86D27E8F}" type="datetimeFigureOut">
              <a:rPr lang="ko-KR" altLang="en-US" smtClean="0"/>
              <a:t>2013-03-27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6194-52EA-426D-AA29-B5E0768F1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072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8E1F-C836-45B3-AAFC-168A86D27E8F}" type="datetimeFigureOut">
              <a:rPr lang="ko-KR" altLang="en-US" smtClean="0"/>
              <a:t>2013-03-27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D6194-52EA-426D-AA29-B5E0768F1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24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latin typeface="궁서체" pitchFamily="17" charset="-127"/>
                <a:ea typeface="궁서체" pitchFamily="17" charset="-127"/>
              </a:rPr>
              <a:t>일본의 문화</a:t>
            </a:r>
            <a:r>
              <a:rPr lang="en-US" altLang="ko-KR" dirty="0" smtClean="0">
                <a:latin typeface="궁서체" pitchFamily="17" charset="-127"/>
                <a:ea typeface="궁서체" pitchFamily="17" charset="-127"/>
              </a:rPr>
              <a:t>(</a:t>
            </a:r>
            <a:r>
              <a:rPr lang="ko-KR" altLang="en-US" dirty="0" smtClean="0">
                <a:latin typeface="궁서체" pitchFamily="17" charset="-127"/>
                <a:ea typeface="궁서체" pitchFamily="17" charset="-127"/>
              </a:rPr>
              <a:t>전통</a:t>
            </a:r>
            <a:r>
              <a:rPr lang="en-US" altLang="ko-KR" dirty="0" smtClean="0">
                <a:latin typeface="궁서체" pitchFamily="17" charset="-127"/>
                <a:ea typeface="궁서체" pitchFamily="17" charset="-127"/>
              </a:rPr>
              <a:t>, </a:t>
            </a:r>
            <a:r>
              <a:rPr lang="ko-KR" altLang="en-US" dirty="0" smtClean="0">
                <a:latin typeface="궁서체" pitchFamily="17" charset="-127"/>
                <a:ea typeface="궁서체" pitchFamily="17" charset="-127"/>
              </a:rPr>
              <a:t>대중</a:t>
            </a:r>
            <a:r>
              <a:rPr lang="en-US" altLang="ko-KR" dirty="0" smtClean="0">
                <a:latin typeface="궁서체" pitchFamily="17" charset="-127"/>
                <a:ea typeface="궁서체" pitchFamily="17" charset="-127"/>
              </a:rPr>
              <a:t>)</a:t>
            </a:r>
            <a:endParaRPr lang="ko-KR" altLang="en-US" dirty="0">
              <a:latin typeface="궁서체" pitchFamily="17" charset="-127"/>
              <a:ea typeface="궁서체" pitchFamily="17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김병철</a:t>
            </a:r>
            <a:endParaRPr lang="en-US" altLang="ko-KR" dirty="0" smtClean="0"/>
          </a:p>
          <a:p>
            <a:r>
              <a:rPr lang="ko-KR" altLang="en-US" dirty="0" err="1" smtClean="0"/>
              <a:t>윤아진</a:t>
            </a:r>
            <a:endParaRPr lang="en-US" altLang="ko-KR" dirty="0" smtClean="0"/>
          </a:p>
          <a:p>
            <a:r>
              <a:rPr lang="ko-KR" altLang="en-US" dirty="0" smtClean="0"/>
              <a:t>정윤</a:t>
            </a:r>
            <a:r>
              <a:rPr lang="ko-KR" altLang="en-US" dirty="0"/>
              <a:t>애</a:t>
            </a:r>
          </a:p>
        </p:txBody>
      </p:sp>
    </p:spTree>
    <p:extLst>
      <p:ext uri="{BB962C8B-B14F-4D97-AF65-F5344CB8AC3E}">
        <p14:creationId xmlns:p14="http://schemas.microsoft.com/office/powerpoint/2010/main" val="5704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불교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외래종교로서 제일 먼저 일본열도에 들어온 것이 불교</a:t>
            </a:r>
          </a:p>
          <a:p>
            <a:r>
              <a:rPr lang="ko-KR" altLang="en-US" dirty="0"/>
              <a:t>고급문화의 전달자로서 훗날 건축</a:t>
            </a:r>
            <a:r>
              <a:rPr lang="en-US" altLang="ko-KR" dirty="0"/>
              <a:t>․</a:t>
            </a:r>
            <a:r>
              <a:rPr lang="ko-KR" altLang="en-US" dirty="0"/>
              <a:t>조각</a:t>
            </a:r>
            <a:r>
              <a:rPr lang="en-US" altLang="ko-KR" dirty="0"/>
              <a:t>․</a:t>
            </a:r>
            <a:r>
              <a:rPr lang="ko-KR" altLang="en-US" dirty="0"/>
              <a:t>회화</a:t>
            </a:r>
            <a:r>
              <a:rPr lang="en-US" altLang="ko-KR" dirty="0"/>
              <a:t>․</a:t>
            </a:r>
            <a:r>
              <a:rPr lang="ko-KR" altLang="en-US" dirty="0"/>
              <a:t>문학 등 예술적 표현에까지 많은 영향</a:t>
            </a:r>
          </a:p>
          <a:p>
            <a:r>
              <a:rPr lang="ko-KR" altLang="en-US" dirty="0"/>
              <a:t>오늘날의 장례식의 거의 대부분은 불교식으로 </a:t>
            </a:r>
            <a:r>
              <a:rPr lang="ko-KR" altLang="en-US" dirty="0" smtClean="0"/>
              <a:t>행해짐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140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신도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초기의 신도는 자연형상을 숭배하는 </a:t>
            </a:r>
            <a:r>
              <a:rPr lang="ko-KR" altLang="en-US" dirty="0" err="1"/>
              <a:t>애미니즘이</a:t>
            </a:r>
            <a:r>
              <a:rPr lang="ko-KR" altLang="en-US" dirty="0"/>
              <a:t> 중심</a:t>
            </a:r>
          </a:p>
          <a:p>
            <a:r>
              <a:rPr lang="ko-KR" altLang="en-US" dirty="0"/>
              <a:t>신학 체계도 없고 윤리적인 관념도 존재하지 </a:t>
            </a:r>
            <a:r>
              <a:rPr lang="ko-KR" altLang="en-US" dirty="0" smtClean="0"/>
              <a:t>않음</a:t>
            </a:r>
            <a:endParaRPr lang="en-US" altLang="ko-KR" dirty="0" smtClean="0"/>
          </a:p>
          <a:p>
            <a:r>
              <a:rPr lang="ko-KR" altLang="en-US" dirty="0"/>
              <a:t>메이지 정부는 천황의 조상신을 숭배한 </a:t>
            </a:r>
            <a:r>
              <a:rPr lang="ko-KR" altLang="en-US" dirty="0" smtClean="0"/>
              <a:t>신도를 국교로 지정</a:t>
            </a:r>
            <a:endParaRPr lang="ko-KR" altLang="en-US" dirty="0"/>
          </a:p>
          <a:p>
            <a:r>
              <a:rPr lang="ko-KR" altLang="en-US" dirty="0"/>
              <a:t>일본 전역에 퍼져 있는 신사 수는 </a:t>
            </a:r>
            <a:r>
              <a:rPr lang="en-US" altLang="ko-KR" dirty="0"/>
              <a:t>8</a:t>
            </a:r>
            <a:r>
              <a:rPr lang="ko-KR" altLang="en-US" dirty="0"/>
              <a:t>만 </a:t>
            </a:r>
            <a:r>
              <a:rPr lang="en-US" altLang="ko-KR" dirty="0"/>
              <a:t>5</a:t>
            </a:r>
            <a:r>
              <a:rPr lang="ko-KR" altLang="en-US" dirty="0"/>
              <a:t>천 개 이상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4735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기독교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1549</a:t>
            </a:r>
            <a:r>
              <a:rPr lang="ko-KR" altLang="en-US" dirty="0"/>
              <a:t>년 예수회의 성</a:t>
            </a:r>
            <a:r>
              <a:rPr lang="en-US" altLang="ko-KR" dirty="0"/>
              <a:t>(</a:t>
            </a:r>
            <a:r>
              <a:rPr lang="ko-KR" altLang="en-US" dirty="0"/>
              <a:t>聖</a:t>
            </a:r>
            <a:r>
              <a:rPr lang="en-US" altLang="ko-KR" dirty="0"/>
              <a:t>)</a:t>
            </a:r>
            <a:r>
              <a:rPr lang="ko-KR" altLang="en-US" dirty="0" err="1"/>
              <a:t>프란시스</a:t>
            </a:r>
            <a:r>
              <a:rPr lang="ko-KR" altLang="en-US" dirty="0"/>
              <a:t> 자비엘 </a:t>
            </a:r>
            <a:r>
              <a:rPr lang="ko-KR" altLang="en-US" dirty="0" smtClean="0"/>
              <a:t>선교사에 의하여 설파</a:t>
            </a:r>
            <a:endParaRPr lang="ko-KR" altLang="en-US" dirty="0"/>
          </a:p>
          <a:p>
            <a:r>
              <a:rPr lang="ko-KR" altLang="en-US" dirty="0" err="1" smtClean="0"/>
              <a:t>쇼군은</a:t>
            </a:r>
            <a:r>
              <a:rPr lang="ko-KR" altLang="en-US" dirty="0" smtClean="0"/>
              <a:t> 기독교는 정치적 위협을 가하는 존재라 규정하여 탄압하여 </a:t>
            </a:r>
            <a:r>
              <a:rPr lang="en-US" altLang="ko-KR" dirty="0" smtClean="0"/>
              <a:t>1638</a:t>
            </a:r>
            <a:r>
              <a:rPr lang="ko-KR" altLang="en-US" dirty="0"/>
              <a:t>년 완전히 근절</a:t>
            </a:r>
          </a:p>
          <a:p>
            <a:r>
              <a:rPr lang="en-US" altLang="ko-KR" dirty="0"/>
              <a:t>1873</a:t>
            </a:r>
            <a:r>
              <a:rPr lang="ko-KR" altLang="en-US" dirty="0"/>
              <a:t>년에 기독교금령을 풀어 신앙의 자유를 인정</a:t>
            </a:r>
          </a:p>
          <a:p>
            <a:r>
              <a:rPr lang="ko-KR" altLang="en-US" dirty="0"/>
              <a:t>신교도</a:t>
            </a:r>
            <a:r>
              <a:rPr lang="en-US" altLang="ko-KR" dirty="0"/>
              <a:t>(</a:t>
            </a:r>
            <a:r>
              <a:rPr lang="ko-KR" altLang="en-US" dirty="0"/>
              <a:t>개신교</a:t>
            </a:r>
            <a:r>
              <a:rPr lang="en-US" altLang="ko-KR" dirty="0"/>
              <a:t>)</a:t>
            </a:r>
            <a:r>
              <a:rPr lang="ko-KR" altLang="en-US" dirty="0"/>
              <a:t>와 구교도</a:t>
            </a:r>
            <a:r>
              <a:rPr lang="en-US" altLang="ko-KR" dirty="0"/>
              <a:t>(</a:t>
            </a:r>
            <a:r>
              <a:rPr lang="ko-KR" altLang="en-US" dirty="0"/>
              <a:t>카톨릭교</a:t>
            </a:r>
            <a:r>
              <a:rPr lang="en-US" altLang="ko-KR" dirty="0"/>
              <a:t>)</a:t>
            </a:r>
            <a:r>
              <a:rPr lang="ko-KR" altLang="en-US" dirty="0"/>
              <a:t>를 합쳐도 전 인구의 </a:t>
            </a:r>
            <a:r>
              <a:rPr lang="en-US" altLang="ko-KR" dirty="0"/>
              <a:t>1%</a:t>
            </a:r>
            <a:r>
              <a:rPr lang="ko-KR" altLang="en-US" dirty="0" smtClean="0"/>
              <a:t>이하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0845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신흥종교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사후가 아니고 현세적인 가치로 신앙 내지 비법을 통하여 건강</a:t>
            </a:r>
            <a:r>
              <a:rPr lang="en-US" altLang="ko-KR" dirty="0"/>
              <a:t>, </a:t>
            </a:r>
            <a:r>
              <a:rPr lang="ko-KR" altLang="en-US" dirty="0"/>
              <a:t>번영</a:t>
            </a:r>
            <a:r>
              <a:rPr lang="en-US" altLang="ko-KR" dirty="0"/>
              <a:t>, </a:t>
            </a:r>
            <a:r>
              <a:rPr lang="ko-KR" altLang="en-US" dirty="0"/>
              <a:t>자기개선</a:t>
            </a:r>
            <a:r>
              <a:rPr lang="en-US" altLang="ko-KR" dirty="0"/>
              <a:t>, </a:t>
            </a:r>
            <a:r>
              <a:rPr lang="ko-KR" altLang="en-US" dirty="0"/>
              <a:t>행복 등의 달성 가능성을 설파</a:t>
            </a:r>
          </a:p>
          <a:p>
            <a:r>
              <a:rPr lang="ko-KR" altLang="en-US" dirty="0"/>
              <a:t>새로운 종교적 논리와 높은 카리스마를 지닌 종교 지도자가 등장하면서 다양한 종파의 신흥종교가 </a:t>
            </a:r>
            <a:r>
              <a:rPr lang="ko-KR" altLang="en-US" dirty="0" smtClean="0"/>
              <a:t>번창</a:t>
            </a:r>
            <a:endParaRPr lang="en-US" altLang="ko-KR" dirty="0" smtClean="0"/>
          </a:p>
          <a:p>
            <a:r>
              <a:rPr lang="ko-KR" altLang="en-US" dirty="0" err="1" smtClean="0"/>
              <a:t>덴리교</a:t>
            </a:r>
            <a:r>
              <a:rPr lang="en-US" altLang="ko-KR" dirty="0"/>
              <a:t>(</a:t>
            </a:r>
            <a:r>
              <a:rPr lang="ko-KR" altLang="en-US" dirty="0" err="1"/>
              <a:t>天理教</a:t>
            </a:r>
            <a:r>
              <a:rPr lang="en-US" altLang="ko-KR" dirty="0" smtClean="0"/>
              <a:t>),</a:t>
            </a:r>
            <a:r>
              <a:rPr lang="ko-KR" altLang="en-US" dirty="0" smtClean="0"/>
              <a:t> </a:t>
            </a:r>
            <a:r>
              <a:rPr lang="ko-KR" altLang="en-US" dirty="0" err="1"/>
              <a:t>소카각카이</a:t>
            </a:r>
            <a:r>
              <a:rPr lang="en-US" altLang="ko-KR" dirty="0"/>
              <a:t>(</a:t>
            </a:r>
            <a:r>
              <a:rPr lang="ko-KR" altLang="en-US" dirty="0" smtClean="0"/>
              <a:t>創価学会</a:t>
            </a:r>
            <a:r>
              <a:rPr lang="en-US" altLang="ko-KR" dirty="0" smtClean="0"/>
              <a:t>),</a:t>
            </a:r>
            <a:r>
              <a:rPr lang="ko-KR" altLang="en-US" dirty="0" smtClean="0"/>
              <a:t> </a:t>
            </a:r>
            <a:r>
              <a:rPr lang="ko-KR" altLang="en-US" dirty="0" err="1"/>
              <a:t>세이초노이에</a:t>
            </a:r>
            <a:r>
              <a:rPr lang="en-US" altLang="ko-KR" dirty="0"/>
              <a:t>(</a:t>
            </a:r>
            <a:r>
              <a:rPr lang="ko-KR" altLang="en-US" dirty="0" smtClean="0"/>
              <a:t>生長の家</a:t>
            </a:r>
            <a:r>
              <a:rPr lang="en-US" altLang="ko-KR" dirty="0" smtClean="0"/>
              <a:t>)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9288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</a:rPr>
              <a:t>일본의 전통 문화</a:t>
            </a:r>
            <a:endParaRPr lang="ko-KR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51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일정한 양식에 따라 손님에게 차를 대접하는 행위</a:t>
            </a:r>
          </a:p>
          <a:p>
            <a:r>
              <a:rPr lang="ko-KR" altLang="en-US" dirty="0"/>
              <a:t>바탕에 깔린 정신</a:t>
            </a:r>
            <a:r>
              <a:rPr lang="en-US" altLang="ko-KR" dirty="0"/>
              <a:t>, </a:t>
            </a:r>
            <a:r>
              <a:rPr lang="ko-KR" altLang="en-US" dirty="0" err="1"/>
              <a:t>다도구에</a:t>
            </a:r>
            <a:r>
              <a:rPr lang="ko-KR" altLang="en-US" dirty="0"/>
              <a:t> 나타난 미의식 등</a:t>
            </a:r>
            <a:r>
              <a:rPr lang="en-US" altLang="ko-KR" dirty="0"/>
              <a:t>, </a:t>
            </a:r>
            <a:r>
              <a:rPr lang="ko-KR" altLang="en-US" dirty="0"/>
              <a:t>정신적인 측면이 강조되는 전통문화</a:t>
            </a:r>
          </a:p>
          <a:p>
            <a:r>
              <a:rPr lang="ko-KR" altLang="en-US" dirty="0"/>
              <a:t>다도의 </a:t>
            </a:r>
            <a:r>
              <a:rPr lang="ko-KR" altLang="en-US" dirty="0" smtClean="0"/>
              <a:t>정신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화</a:t>
            </a:r>
            <a:r>
              <a:rPr lang="en-US" altLang="ko-KR" dirty="0"/>
              <a:t>·</a:t>
            </a:r>
            <a:r>
              <a:rPr lang="ko-KR" altLang="en-US" dirty="0"/>
              <a:t>경</a:t>
            </a:r>
            <a:r>
              <a:rPr lang="en-US" altLang="ko-KR" dirty="0"/>
              <a:t>·</a:t>
            </a:r>
            <a:r>
              <a:rPr lang="ko-KR" altLang="en-US" dirty="0"/>
              <a:t>청</a:t>
            </a:r>
            <a:r>
              <a:rPr lang="en-US" altLang="ko-KR" dirty="0"/>
              <a:t>·</a:t>
            </a:r>
            <a:r>
              <a:rPr lang="ko-KR" altLang="en-US" dirty="0"/>
              <a:t>적</a:t>
            </a:r>
            <a:r>
              <a:rPr lang="en-US" altLang="ko-KR" dirty="0"/>
              <a:t>(</a:t>
            </a:r>
            <a:r>
              <a:rPr lang="ko-KR" altLang="en-US" dirty="0"/>
              <a:t>和</a:t>
            </a:r>
            <a:r>
              <a:rPr lang="en-US" altLang="ko-KR" dirty="0"/>
              <a:t>·</a:t>
            </a:r>
            <a:r>
              <a:rPr lang="ko-KR" altLang="en-US" dirty="0"/>
              <a:t>敬</a:t>
            </a:r>
            <a:r>
              <a:rPr lang="en-US" altLang="ko-KR" dirty="0"/>
              <a:t>·</a:t>
            </a:r>
            <a:r>
              <a:rPr lang="ko-KR" altLang="en-US" dirty="0"/>
              <a:t>淸</a:t>
            </a:r>
            <a:r>
              <a:rPr lang="en-US" altLang="ko-KR" dirty="0"/>
              <a:t>·</a:t>
            </a:r>
            <a:r>
              <a:rPr lang="ko-KR" altLang="en-US" dirty="0"/>
              <a:t>寂</a:t>
            </a:r>
            <a:r>
              <a:rPr lang="en-US" altLang="ko-KR" dirty="0"/>
              <a:t>)</a:t>
            </a:r>
            <a:endParaRPr lang="ko-KR" altLang="en-US" dirty="0"/>
          </a:p>
          <a:p>
            <a:r>
              <a:rPr lang="ko-KR" altLang="en-US" dirty="0"/>
              <a:t>누구나 평등하고 겸손한 자격으로 만나야 한다는 상징적인 의미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77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마쯔리</a:t>
            </a:r>
            <a:r>
              <a:rPr lang="en-US" altLang="ko-KR" dirty="0"/>
              <a:t>(</a:t>
            </a:r>
            <a:r>
              <a:rPr lang="ko-KR" altLang="en-US" dirty="0"/>
              <a:t>祭</a:t>
            </a:r>
            <a:r>
              <a:rPr lang="ja-JP" altLang="en-US" dirty="0"/>
              <a:t>り</a:t>
            </a:r>
            <a:r>
              <a:rPr lang="en-US" altLang="ja-JP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농사의 풍작과 마을의 안녕을 기원하는 고대부터 내려오는 제례</a:t>
            </a:r>
          </a:p>
          <a:p>
            <a:r>
              <a:rPr lang="ko-KR" altLang="en-US" dirty="0"/>
              <a:t>신을 맞이하고 극진히 대접하여 건강과 행복을 보장받고자 하는 최종적인 목적</a:t>
            </a:r>
          </a:p>
          <a:p>
            <a:r>
              <a:rPr lang="ko-KR" altLang="en-US" dirty="0" smtClean="0"/>
              <a:t>도쿄의 </a:t>
            </a:r>
            <a:r>
              <a:rPr lang="ko-KR" altLang="en-US" dirty="0" err="1" smtClean="0"/>
              <a:t>간다마쯔리</a:t>
            </a:r>
            <a:r>
              <a:rPr lang="en-US" altLang="ko-KR" dirty="0"/>
              <a:t>(</a:t>
            </a:r>
            <a:r>
              <a:rPr lang="ko-KR" altLang="en-US" dirty="0" err="1"/>
              <a:t>神田祭</a:t>
            </a:r>
            <a:r>
              <a:rPr lang="en-US" altLang="ko-KR" dirty="0"/>
              <a:t>), </a:t>
            </a:r>
            <a:r>
              <a:rPr lang="ko-KR" altLang="en-US" dirty="0" err="1"/>
              <a:t>교토의</a:t>
            </a:r>
            <a:r>
              <a:rPr lang="ko-KR" altLang="en-US" dirty="0"/>
              <a:t> </a:t>
            </a:r>
            <a:r>
              <a:rPr lang="ko-KR" altLang="en-US" dirty="0" err="1" smtClean="0"/>
              <a:t>기온마쯔리</a:t>
            </a:r>
            <a:r>
              <a:rPr lang="en-US" altLang="ko-KR" dirty="0"/>
              <a:t>(</a:t>
            </a:r>
            <a:r>
              <a:rPr lang="ko-KR" altLang="en-US" dirty="0"/>
              <a:t>祇園祭</a:t>
            </a:r>
            <a:r>
              <a:rPr lang="en-US" altLang="ko-KR" dirty="0"/>
              <a:t>), </a:t>
            </a:r>
            <a:r>
              <a:rPr lang="ko-KR" altLang="en-US" dirty="0"/>
              <a:t>오사카의 </a:t>
            </a:r>
            <a:r>
              <a:rPr lang="ko-KR" altLang="en-US" dirty="0" err="1"/>
              <a:t>덴진마쓰리</a:t>
            </a:r>
            <a:r>
              <a:rPr lang="en-US" altLang="ko-KR" dirty="0"/>
              <a:t>(</a:t>
            </a:r>
            <a:r>
              <a:rPr lang="ko-KR" altLang="en-US" dirty="0"/>
              <a:t>天神祭</a:t>
            </a:r>
            <a:r>
              <a:rPr lang="en-US" altLang="ko-KR" dirty="0"/>
              <a:t>)</a:t>
            </a:r>
            <a:r>
              <a:rPr lang="ko-KR" altLang="en-US" dirty="0"/>
              <a:t>는 일본의 </a:t>
            </a:r>
            <a:r>
              <a:rPr lang="en-US" altLang="ko-KR" dirty="0"/>
              <a:t>3</a:t>
            </a:r>
            <a:r>
              <a:rPr lang="ko-KR" altLang="en-US" dirty="0"/>
              <a:t>대 </a:t>
            </a:r>
            <a:r>
              <a:rPr lang="ko-KR" altLang="en-US" dirty="0" err="1" smtClean="0"/>
              <a:t>마쯔리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119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게이샤</a:t>
            </a:r>
            <a:r>
              <a:rPr lang="en-US" altLang="ko-KR" dirty="0"/>
              <a:t>(</a:t>
            </a:r>
            <a:r>
              <a:rPr lang="ko-KR" altLang="en-US" dirty="0"/>
              <a:t>藝者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전통무용과 음악으로 연회에서 흥을 돋우는 것을 직업으로 하는 여성</a:t>
            </a:r>
          </a:p>
          <a:p>
            <a:r>
              <a:rPr lang="ko-KR" altLang="en-US" dirty="0" err="1"/>
              <a:t>가가이에</a:t>
            </a:r>
            <a:r>
              <a:rPr lang="ko-KR" altLang="en-US" dirty="0"/>
              <a:t> 있는 학교를 다니면서 일본무용</a:t>
            </a:r>
            <a:r>
              <a:rPr lang="en-US" altLang="ko-KR" dirty="0"/>
              <a:t>, </a:t>
            </a:r>
            <a:r>
              <a:rPr lang="ko-KR" altLang="en-US" dirty="0" err="1"/>
              <a:t>샤미센</a:t>
            </a:r>
            <a:r>
              <a:rPr lang="en-US" altLang="ko-KR" dirty="0"/>
              <a:t>(</a:t>
            </a:r>
            <a:r>
              <a:rPr lang="ko-KR" altLang="en-US" dirty="0" err="1"/>
              <a:t>三味線</a:t>
            </a:r>
            <a:r>
              <a:rPr lang="en-US" altLang="ko-KR" dirty="0"/>
              <a:t>), </a:t>
            </a:r>
            <a:r>
              <a:rPr lang="ko-KR" altLang="en-US" dirty="0"/>
              <a:t>북</a:t>
            </a:r>
            <a:r>
              <a:rPr lang="en-US" altLang="ko-KR" dirty="0"/>
              <a:t>, </a:t>
            </a:r>
            <a:r>
              <a:rPr lang="ko-KR" altLang="en-US" dirty="0"/>
              <a:t>피리</a:t>
            </a:r>
            <a:r>
              <a:rPr lang="en-US" altLang="ko-KR" dirty="0"/>
              <a:t>, </a:t>
            </a:r>
            <a:r>
              <a:rPr lang="ko-KR" altLang="en-US" dirty="0"/>
              <a:t>다도 등 여러 일본전통예능을 몸에 </a:t>
            </a:r>
            <a:r>
              <a:rPr lang="ko-KR" altLang="en-US" dirty="0" smtClean="0"/>
              <a:t>익힘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봄</a:t>
            </a:r>
            <a:r>
              <a:rPr lang="en-US" altLang="ko-KR" dirty="0"/>
              <a:t>, </a:t>
            </a:r>
            <a:r>
              <a:rPr lang="ko-KR" altLang="en-US" dirty="0"/>
              <a:t>가을의 정기공연을 시작으로 다양한 예능공연</a:t>
            </a:r>
          </a:p>
          <a:p>
            <a:pPr marL="0" indent="0">
              <a:buNone/>
            </a:pP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7266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가부키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음악</a:t>
            </a:r>
            <a:r>
              <a:rPr lang="en-US" altLang="ko-KR" dirty="0"/>
              <a:t>(</a:t>
            </a:r>
            <a:r>
              <a:rPr lang="ko-KR" altLang="en-US" dirty="0"/>
              <a:t>歌</a:t>
            </a:r>
            <a:r>
              <a:rPr lang="en-US" altLang="ko-KR" dirty="0"/>
              <a:t>)·</a:t>
            </a:r>
            <a:r>
              <a:rPr lang="ko-KR" altLang="en-US" dirty="0"/>
              <a:t>무용</a:t>
            </a:r>
            <a:r>
              <a:rPr lang="en-US" altLang="ko-KR" dirty="0"/>
              <a:t>(</a:t>
            </a:r>
            <a:r>
              <a:rPr lang="ko-KR" altLang="en-US" dirty="0"/>
              <a:t>舞</a:t>
            </a:r>
            <a:r>
              <a:rPr lang="en-US" altLang="ko-KR" dirty="0"/>
              <a:t>)·</a:t>
            </a:r>
            <a:r>
              <a:rPr lang="ko-KR" altLang="en-US" dirty="0"/>
              <a:t>연기</a:t>
            </a:r>
            <a:r>
              <a:rPr lang="en-US" altLang="ko-KR" dirty="0"/>
              <a:t>(</a:t>
            </a:r>
            <a:r>
              <a:rPr lang="ko-KR" altLang="en-US" dirty="0"/>
              <a:t>伎</a:t>
            </a:r>
            <a:r>
              <a:rPr lang="en-US" altLang="ko-KR" dirty="0"/>
              <a:t>)</a:t>
            </a:r>
            <a:r>
              <a:rPr lang="ko-KR" altLang="en-US" dirty="0"/>
              <a:t>가 어우러지는 종합예술</a:t>
            </a:r>
          </a:p>
          <a:p>
            <a:r>
              <a:rPr lang="en-US" altLang="ko-KR" dirty="0" err="1"/>
              <a:t>현재는</a:t>
            </a:r>
            <a:r>
              <a:rPr lang="en-US" altLang="ko-KR" dirty="0"/>
              <a:t> </a:t>
            </a:r>
            <a:r>
              <a:rPr lang="en-US" altLang="ko-KR" dirty="0" smtClean="0"/>
              <a:t>성</a:t>
            </a:r>
            <a:r>
              <a:rPr lang="ko-KR" altLang="en-US" dirty="0" smtClean="0"/>
              <a:t>인</a:t>
            </a:r>
            <a:r>
              <a:rPr lang="en-US" altLang="ko-KR" dirty="0" err="1" smtClean="0"/>
              <a:t>남자</a:t>
            </a:r>
            <a:r>
              <a:rPr lang="en-US" altLang="ko-KR" dirty="0" smtClean="0"/>
              <a:t> 들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의</a:t>
            </a:r>
            <a:r>
              <a:rPr lang="ko-KR" altLang="en-US" dirty="0" smtClean="0"/>
              <a:t>하</a:t>
            </a:r>
            <a:r>
              <a:rPr lang="ko-KR" altLang="en-US" dirty="0"/>
              <a:t>여</a:t>
            </a:r>
            <a:r>
              <a:rPr lang="en-US" altLang="ko-KR" dirty="0" smtClean="0"/>
              <a:t> </a:t>
            </a:r>
            <a:r>
              <a:rPr lang="ko-KR" altLang="en-US" dirty="0" smtClean="0"/>
              <a:t>운</a:t>
            </a:r>
            <a:r>
              <a:rPr lang="ko-KR" altLang="en-US" dirty="0"/>
              <a:t>영</a:t>
            </a:r>
            <a:endParaRPr lang="en-US" altLang="ko-KR" dirty="0"/>
          </a:p>
          <a:p>
            <a:r>
              <a:rPr lang="ko-KR" altLang="en-US" dirty="0"/>
              <a:t>빠른 스토리전개와 회전무대 등의 화려한 무대장치</a:t>
            </a:r>
            <a:r>
              <a:rPr lang="en-US" altLang="ko-KR" dirty="0"/>
              <a:t>, </a:t>
            </a:r>
            <a:r>
              <a:rPr lang="ko-KR" altLang="en-US" dirty="0"/>
              <a:t>구어체의 대사</a:t>
            </a:r>
            <a:r>
              <a:rPr lang="en-US" altLang="ko-KR" dirty="0"/>
              <a:t>, </a:t>
            </a:r>
            <a:r>
              <a:rPr lang="ko-KR" altLang="en-US" dirty="0"/>
              <a:t>여러 장르의 음악 등으로 많은 볼거리를 제공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0545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467544" y="428957"/>
            <a:ext cx="8208912" cy="5976664"/>
            <a:chOff x="467544" y="404664"/>
            <a:chExt cx="8208912" cy="597666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직사각형 6"/>
            <p:cNvSpPr/>
            <p:nvPr/>
          </p:nvSpPr>
          <p:spPr>
            <a:xfrm>
              <a:off x="467544" y="404664"/>
              <a:ext cx="8208912" cy="597666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115616" y="908720"/>
              <a:ext cx="6984776" cy="504056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" name="직사각형 4"/>
          <p:cNvSpPr/>
          <p:nvPr/>
        </p:nvSpPr>
        <p:spPr>
          <a:xfrm>
            <a:off x="1841600" y="2459504"/>
            <a:ext cx="526297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ko-KR" altLang="en-US" sz="5400" dirty="0">
                <a:solidFill>
                  <a:schemeClr val="accent2">
                    <a:lumMod val="75000"/>
                  </a:schemeClr>
                </a:solidFill>
                <a:latin typeface="궁서" pitchFamily="18" charset="-127"/>
                <a:ea typeface="궁서" pitchFamily="18" charset="-127"/>
              </a:rPr>
              <a:t>제 </a:t>
            </a:r>
            <a:r>
              <a:rPr lang="en-US" altLang="ko-KR" sz="5400" dirty="0">
                <a:solidFill>
                  <a:schemeClr val="accent2">
                    <a:lumMod val="75000"/>
                  </a:schemeClr>
                </a:solidFill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5400" dirty="0" smtClean="0">
                <a:solidFill>
                  <a:schemeClr val="accent2">
                    <a:lumMod val="75000"/>
                  </a:schemeClr>
                </a:solidFill>
                <a:latin typeface="궁서" pitchFamily="18" charset="-127"/>
                <a:ea typeface="궁서" pitchFamily="18" charset="-127"/>
              </a:rPr>
              <a:t>장</a:t>
            </a:r>
            <a:endParaRPr lang="en-US" altLang="ko-KR" sz="5400" dirty="0" smtClean="0">
              <a:solidFill>
                <a:schemeClr val="accent2">
                  <a:lumMod val="75000"/>
                </a:schemeClr>
              </a:solidFill>
              <a:latin typeface="궁서" pitchFamily="18" charset="-127"/>
              <a:ea typeface="궁서" pitchFamily="18" charset="-127"/>
            </a:endParaRPr>
          </a:p>
          <a:p>
            <a:pPr algn="ctr" fontAlgn="base"/>
            <a:r>
              <a:rPr lang="ko-KR" altLang="en-US" sz="5400" dirty="0" smtClean="0">
                <a:solidFill>
                  <a:schemeClr val="accent2">
                    <a:lumMod val="75000"/>
                  </a:schemeClr>
                </a:solidFill>
                <a:latin typeface="궁서" pitchFamily="18" charset="-127"/>
                <a:ea typeface="궁서" pitchFamily="18" charset="-127"/>
              </a:rPr>
              <a:t>일본의 </a:t>
            </a:r>
            <a:r>
              <a:rPr lang="ko-KR" altLang="en-US" sz="5400" dirty="0">
                <a:solidFill>
                  <a:schemeClr val="accent2">
                    <a:lumMod val="75000"/>
                  </a:schemeClr>
                </a:solidFill>
                <a:latin typeface="궁서" pitchFamily="18" charset="-127"/>
                <a:ea typeface="궁서" pitchFamily="18" charset="-127"/>
              </a:rPr>
              <a:t>대중문화</a:t>
            </a:r>
          </a:p>
        </p:txBody>
      </p:sp>
    </p:spTree>
    <p:extLst>
      <p:ext uri="{BB962C8B-B14F-4D97-AF65-F5344CB8AC3E}">
        <p14:creationId xmlns:p14="http://schemas.microsoft.com/office/powerpoint/2010/main" val="169937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467544" y="428957"/>
            <a:ext cx="8208912" cy="5976664"/>
            <a:chOff x="467544" y="404664"/>
            <a:chExt cx="8208912" cy="5976664"/>
          </a:xfrm>
        </p:grpSpPr>
        <p:sp>
          <p:nvSpPr>
            <p:cNvPr id="4" name="직사각형 3"/>
            <p:cNvSpPr/>
            <p:nvPr/>
          </p:nvSpPr>
          <p:spPr>
            <a:xfrm>
              <a:off x="467544" y="404664"/>
              <a:ext cx="8208912" cy="59766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115616" y="908720"/>
              <a:ext cx="6984776" cy="50405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7" name="직사각형 6"/>
          <p:cNvSpPr/>
          <p:nvPr/>
        </p:nvSpPr>
        <p:spPr>
          <a:xfrm>
            <a:off x="1439652" y="2420888"/>
            <a:ext cx="63367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4400" dirty="0">
                <a:solidFill>
                  <a:schemeClr val="accent2">
                    <a:lumMod val="75000"/>
                  </a:schemeClr>
                </a:solidFill>
                <a:latin typeface="궁서체" pitchFamily="17" charset="-127"/>
                <a:ea typeface="궁서체" pitchFamily="17" charset="-127"/>
              </a:rPr>
              <a:t>제 </a:t>
            </a:r>
            <a:r>
              <a:rPr lang="en-US" altLang="ko-KR" sz="4400" dirty="0" smtClean="0">
                <a:solidFill>
                  <a:schemeClr val="accent2">
                    <a:lumMod val="75000"/>
                  </a:schemeClr>
                </a:solidFill>
                <a:latin typeface="궁서체" pitchFamily="17" charset="-127"/>
                <a:ea typeface="궁서체" pitchFamily="17" charset="-127"/>
              </a:rPr>
              <a:t>1</a:t>
            </a:r>
            <a:r>
              <a:rPr lang="ko-KR" altLang="en-US" sz="4400" dirty="0" smtClean="0">
                <a:solidFill>
                  <a:schemeClr val="accent2">
                    <a:lumMod val="75000"/>
                  </a:schemeClr>
                </a:solidFill>
                <a:latin typeface="궁서체" pitchFamily="17" charset="-127"/>
                <a:ea typeface="궁서체" pitchFamily="17" charset="-127"/>
              </a:rPr>
              <a:t>장</a:t>
            </a:r>
            <a:endParaRPr lang="en-US" altLang="ko-KR" sz="4400" dirty="0" smtClean="0">
              <a:solidFill>
                <a:schemeClr val="accent2">
                  <a:lumMod val="75000"/>
                </a:schemeClr>
              </a:solidFill>
              <a:latin typeface="궁서체" pitchFamily="17" charset="-127"/>
              <a:ea typeface="궁서체" pitchFamily="17" charset="-127"/>
            </a:endParaRPr>
          </a:p>
          <a:p>
            <a:pPr algn="ctr" fontAlgn="base"/>
            <a:r>
              <a:rPr lang="ko-KR" altLang="en-US" sz="4400" dirty="0" smtClean="0">
                <a:solidFill>
                  <a:schemeClr val="accent2">
                    <a:lumMod val="75000"/>
                  </a:schemeClr>
                </a:solidFill>
                <a:latin typeface="궁서" pitchFamily="18" charset="-127"/>
                <a:ea typeface="궁서" pitchFamily="18" charset="-127"/>
              </a:rPr>
              <a:t>일본문화의 발생환경</a:t>
            </a:r>
            <a:endParaRPr lang="ko-KR" altLang="en-US" sz="4400" dirty="0">
              <a:solidFill>
                <a:schemeClr val="accent2">
                  <a:lumMod val="75000"/>
                </a:schemeClr>
              </a:solidFill>
              <a:latin typeface="궁서" pitchFamily="18" charset="-127"/>
              <a:ea typeface="궁서" pitchFamily="18" charset="-127"/>
            </a:endParaRPr>
          </a:p>
          <a:p>
            <a:pPr fontAlgn="base"/>
            <a:endParaRPr lang="ko-KR" altLang="en-US" sz="4400" dirty="0">
              <a:solidFill>
                <a:schemeClr val="accent2">
                  <a:lumMod val="75000"/>
                </a:schemeClr>
              </a:solidFill>
              <a:latin typeface="궁서체" pitchFamily="17" charset="-127"/>
              <a:ea typeface="궁서체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028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일본의 대중문화의 </a:t>
            </a:r>
            <a:r>
              <a:rPr lang="ko-KR" altLang="en-US" b="1" dirty="0" smtClean="0"/>
              <a:t>형성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일본인의 </a:t>
            </a:r>
            <a:r>
              <a:rPr lang="ko-KR" altLang="en-US" dirty="0"/>
              <a:t>전통적인 정서 바탕에 서양의 문화가 </a:t>
            </a:r>
            <a:r>
              <a:rPr lang="ko-KR" altLang="en-US" dirty="0" err="1" smtClean="0"/>
              <a:t>접목되서</a:t>
            </a:r>
            <a:r>
              <a:rPr lang="ko-KR" altLang="en-US" dirty="0" smtClean="0"/>
              <a:t> 형성 </a:t>
            </a: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동양에서는 </a:t>
            </a:r>
            <a:r>
              <a:rPr lang="ko-KR" altLang="en-US" dirty="0"/>
              <a:t>서구적이며 </a:t>
            </a:r>
            <a:r>
              <a:rPr lang="ko-KR" altLang="en-US" dirty="0" smtClean="0"/>
              <a:t>세련됨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서구에서는 </a:t>
            </a:r>
            <a:r>
              <a:rPr lang="ko-KR" altLang="en-US" dirty="0"/>
              <a:t>동양의 신비함을 품고 있으면서도 자신들의 문화와 큰 이질감이 존재 하지 </a:t>
            </a:r>
            <a:r>
              <a:rPr lang="ko-KR" altLang="en-US" dirty="0" smtClean="0"/>
              <a:t>않음 </a:t>
            </a:r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ko-KR" altLang="en-US" dirty="0" smtClean="0"/>
              <a:t> </a:t>
            </a:r>
            <a:r>
              <a:rPr lang="ko-KR" altLang="en-US" dirty="0"/>
              <a:t>서구에서 접하기 좋은 </a:t>
            </a:r>
            <a:r>
              <a:rPr lang="ko-KR" altLang="en-US" dirty="0" smtClean="0"/>
              <a:t>상태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7741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한국의 일본문화개방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1998</a:t>
            </a:r>
            <a:r>
              <a:rPr lang="ko-KR" altLang="en-US" dirty="0"/>
              <a:t>년 </a:t>
            </a:r>
            <a:r>
              <a:rPr lang="en-US" altLang="ko-KR" dirty="0"/>
              <a:t>10</a:t>
            </a:r>
            <a:r>
              <a:rPr lang="ko-KR" altLang="en-US" dirty="0"/>
              <a:t>월 당시 김대중 대통령이 일본을 방문해 개방 방침을 천명</a:t>
            </a:r>
          </a:p>
          <a:p>
            <a:r>
              <a:rPr lang="en-US" altLang="ko-KR" dirty="0"/>
              <a:t>1998</a:t>
            </a:r>
            <a:r>
              <a:rPr lang="ko-KR" altLang="en-US" dirty="0"/>
              <a:t>년 </a:t>
            </a:r>
            <a:r>
              <a:rPr lang="en-US" altLang="ko-KR" dirty="0"/>
              <a:t>10</a:t>
            </a:r>
            <a:r>
              <a:rPr lang="ko-KR" altLang="en-US" dirty="0"/>
              <a:t>월</a:t>
            </a:r>
            <a:r>
              <a:rPr lang="en-US" altLang="ko-KR" dirty="0"/>
              <a:t>, 1999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</a:t>
            </a:r>
            <a:r>
              <a:rPr lang="en-US" altLang="ko-KR" dirty="0"/>
              <a:t>, 2000</a:t>
            </a:r>
            <a:r>
              <a:rPr lang="ko-KR" altLang="en-US" dirty="0"/>
              <a:t>년 </a:t>
            </a:r>
            <a:r>
              <a:rPr lang="en-US" altLang="ko-KR" dirty="0"/>
              <a:t>6</a:t>
            </a:r>
            <a:r>
              <a:rPr lang="ko-KR" altLang="en-US" dirty="0"/>
              <a:t>월 등 세 차례에 걸쳐 단계적으로 진행</a:t>
            </a:r>
          </a:p>
          <a:p>
            <a:r>
              <a:rPr lang="en-US" altLang="ko-KR" dirty="0"/>
              <a:t>2001</a:t>
            </a:r>
            <a:r>
              <a:rPr lang="ko-KR" altLang="en-US" dirty="0"/>
              <a:t>년 </a:t>
            </a:r>
            <a:r>
              <a:rPr lang="en-US" altLang="ko-KR" dirty="0"/>
              <a:t>7</a:t>
            </a:r>
            <a:r>
              <a:rPr lang="ko-KR" altLang="en-US" dirty="0"/>
              <a:t>월 일본의 역사교과서 왜곡시정 거부에 대한 대응조치로 개방 일정이 중단</a:t>
            </a:r>
          </a:p>
          <a:p>
            <a:r>
              <a:rPr lang="en-US" altLang="ko-KR" dirty="0"/>
              <a:t>2003년에 </a:t>
            </a:r>
            <a:r>
              <a:rPr lang="en-US" altLang="ko-KR" dirty="0" err="1"/>
              <a:t>일본</a:t>
            </a:r>
            <a:r>
              <a:rPr lang="en-US" altLang="ko-KR" dirty="0"/>
              <a:t> </a:t>
            </a:r>
            <a:r>
              <a:rPr lang="en-US" altLang="ko-KR" dirty="0" err="1"/>
              <a:t>문화</a:t>
            </a:r>
            <a:r>
              <a:rPr lang="en-US" altLang="ko-KR" dirty="0"/>
              <a:t> </a:t>
            </a:r>
            <a:r>
              <a:rPr lang="en-US" altLang="ko-KR" dirty="0" err="1"/>
              <a:t>개방에</a:t>
            </a:r>
            <a:r>
              <a:rPr lang="en-US" altLang="ko-KR" dirty="0"/>
              <a:t> </a:t>
            </a:r>
            <a:r>
              <a:rPr lang="en-US" altLang="ko-KR" dirty="0" err="1"/>
              <a:t>대한</a:t>
            </a:r>
            <a:r>
              <a:rPr lang="en-US" altLang="ko-KR" dirty="0"/>
              <a:t> </a:t>
            </a:r>
            <a:r>
              <a:rPr lang="en-US" altLang="ko-KR" dirty="0" err="1"/>
              <a:t>논의가</a:t>
            </a:r>
            <a:r>
              <a:rPr lang="en-US" altLang="ko-KR" dirty="0"/>
              <a:t> </a:t>
            </a:r>
            <a:r>
              <a:rPr lang="en-US" altLang="ko-KR" dirty="0" err="1"/>
              <a:t>다시</a:t>
            </a:r>
            <a:r>
              <a:rPr lang="en-US" altLang="ko-KR" dirty="0"/>
              <a:t> </a:t>
            </a:r>
            <a:r>
              <a:rPr lang="en-US" altLang="ko-KR" dirty="0" err="1"/>
              <a:t>이루어져</a:t>
            </a:r>
            <a:r>
              <a:rPr lang="en-US" altLang="ko-KR" dirty="0"/>
              <a:t> 2004년부터 </a:t>
            </a:r>
            <a:r>
              <a:rPr lang="en-US" altLang="ko-KR" dirty="0" err="1"/>
              <a:t>영화</a:t>
            </a:r>
            <a:r>
              <a:rPr lang="en-US" altLang="ko-KR" dirty="0"/>
              <a:t>, </a:t>
            </a:r>
            <a:r>
              <a:rPr lang="en-US" altLang="ko-KR" dirty="0" err="1"/>
              <a:t>음반</a:t>
            </a:r>
            <a:r>
              <a:rPr lang="en-US" altLang="ko-KR" dirty="0"/>
              <a:t>, </a:t>
            </a:r>
            <a:r>
              <a:rPr lang="en-US" altLang="ko-KR" dirty="0" err="1"/>
              <a:t>게임</a:t>
            </a:r>
            <a:r>
              <a:rPr lang="en-US" altLang="ko-KR" dirty="0"/>
              <a:t> </a:t>
            </a:r>
            <a:r>
              <a:rPr lang="en-US" altLang="ko-KR" dirty="0" err="1"/>
              <a:t>부문이</a:t>
            </a:r>
            <a:r>
              <a:rPr lang="en-US" altLang="ko-KR" dirty="0"/>
              <a:t> </a:t>
            </a:r>
            <a:r>
              <a:rPr lang="en-US" altLang="ko-KR" dirty="0" err="1"/>
              <a:t>전면</a:t>
            </a:r>
            <a:r>
              <a:rPr lang="en-US" altLang="ko-KR" dirty="0"/>
              <a:t> </a:t>
            </a:r>
            <a:r>
              <a:rPr lang="en-US" altLang="ko-KR" dirty="0" err="1"/>
              <a:t>개방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2393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5400" dirty="0">
                <a:solidFill>
                  <a:schemeClr val="bg2">
                    <a:lumMod val="25000"/>
                  </a:schemeClr>
                </a:solidFill>
                <a:latin typeface="궁서" pitchFamily="18" charset="-127"/>
                <a:ea typeface="궁서" pitchFamily="18" charset="-127"/>
              </a:rPr>
              <a:t>일본의 </a:t>
            </a:r>
            <a:r>
              <a:rPr lang="ko-KR" altLang="en-US" sz="5400" dirty="0" smtClean="0">
                <a:solidFill>
                  <a:schemeClr val="bg2">
                    <a:lumMod val="25000"/>
                  </a:schemeClr>
                </a:solidFill>
                <a:latin typeface="궁서" pitchFamily="18" charset="-127"/>
                <a:ea typeface="궁서" pitchFamily="18" charset="-127"/>
              </a:rPr>
              <a:t>대중문화</a:t>
            </a:r>
            <a:endParaRPr lang="ko-KR" altLang="en-US" sz="5400" dirty="0">
              <a:solidFill>
                <a:schemeClr val="bg2">
                  <a:lumMod val="25000"/>
                </a:schemeClr>
              </a:solidFill>
              <a:latin typeface="궁서" pitchFamily="18" charset="-127"/>
              <a:ea typeface="궁서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6230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일본의 </a:t>
            </a:r>
            <a:r>
              <a:rPr lang="ko-KR" altLang="en-US" b="1" dirty="0" smtClean="0"/>
              <a:t>애니메이션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세계에서 애니메이션 산업이 가장 강력한 </a:t>
            </a:r>
            <a:r>
              <a:rPr lang="ko-KR" altLang="en-US" dirty="0" smtClean="0"/>
              <a:t>나라</a:t>
            </a:r>
            <a:r>
              <a:rPr lang="en-US" altLang="ko-KR" dirty="0" smtClean="0"/>
              <a:t>(</a:t>
            </a:r>
            <a:r>
              <a:rPr lang="ko-KR" altLang="en-US" dirty="0"/>
              <a:t>세계시장 </a:t>
            </a:r>
            <a:r>
              <a:rPr lang="ko-KR" altLang="en-US" dirty="0" smtClean="0"/>
              <a:t>점유율 </a:t>
            </a:r>
            <a:r>
              <a:rPr lang="en-US" altLang="ko-KR" dirty="0"/>
              <a:t>70</a:t>
            </a:r>
            <a:r>
              <a:rPr lang="en-US" altLang="ko-KR" dirty="0" smtClean="0"/>
              <a:t>%)</a:t>
            </a:r>
            <a:endParaRPr lang="ko-KR" altLang="en-US" dirty="0"/>
          </a:p>
          <a:p>
            <a:r>
              <a:rPr lang="ko-KR" altLang="en-US" dirty="0" err="1"/>
              <a:t>오타쿠라</a:t>
            </a:r>
            <a:r>
              <a:rPr lang="ko-KR" altLang="en-US" dirty="0"/>
              <a:t> 불리는 부류의 </a:t>
            </a:r>
            <a:r>
              <a:rPr lang="ko-KR" altLang="en-US" dirty="0" smtClean="0"/>
              <a:t>수요층이 존재</a:t>
            </a:r>
            <a:endParaRPr lang="en-US" altLang="ko-KR" dirty="0" smtClean="0"/>
          </a:p>
          <a:p>
            <a:r>
              <a:rPr lang="ko-KR" altLang="en-US" dirty="0"/>
              <a:t>일본 애니메이션을 보면서 외국인들은 간접적으로 일본의 문화를 간접적으로 경험</a:t>
            </a:r>
          </a:p>
          <a:p>
            <a:r>
              <a:rPr lang="ko-KR" altLang="en-US" dirty="0"/>
              <a:t>일본어를 배우는 외국인의 상당수가 일본의 애니메이션을 접하며 일본의 문화에 매료된 사람들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6334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err="1" smtClean="0"/>
              <a:t>일본의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소설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ko-KR" altLang="en-US" dirty="0" err="1" smtClean="0"/>
              <a:t>학대국이라</a:t>
            </a:r>
            <a:r>
              <a:rPr lang="ko-KR" altLang="en-US" dirty="0" smtClean="0"/>
              <a:t> </a:t>
            </a:r>
            <a:r>
              <a:rPr lang="ko-KR" altLang="en-US" dirty="0" err="1"/>
              <a:t>칭할정도로</a:t>
            </a:r>
            <a:r>
              <a:rPr lang="ko-KR" altLang="en-US" dirty="0"/>
              <a:t> 도서시장이 발달</a:t>
            </a:r>
          </a:p>
          <a:p>
            <a:r>
              <a:rPr lang="ko-KR" altLang="en-US" dirty="0"/>
              <a:t>다양한 장르의 발달을 야기 </a:t>
            </a:r>
          </a:p>
          <a:p>
            <a:r>
              <a:rPr lang="ko-KR" altLang="en-US" dirty="0"/>
              <a:t>현재까지 두 명의 </a:t>
            </a:r>
            <a:r>
              <a:rPr lang="ko-KR" altLang="en-US" dirty="0" err="1"/>
              <a:t>노벨문학상</a:t>
            </a:r>
            <a:r>
              <a:rPr lang="ko-KR" altLang="en-US" dirty="0"/>
              <a:t> 수상자를 배출</a:t>
            </a:r>
          </a:p>
          <a:p>
            <a:r>
              <a:rPr lang="ko-KR" altLang="en-US" dirty="0"/>
              <a:t>일본의 대표적 작가 </a:t>
            </a:r>
            <a:r>
              <a:rPr lang="ko-KR" altLang="en-US" dirty="0" err="1"/>
              <a:t>무라카미</a:t>
            </a:r>
            <a:r>
              <a:rPr lang="ko-KR" altLang="en-US" dirty="0"/>
              <a:t> </a:t>
            </a:r>
            <a:r>
              <a:rPr lang="ko-KR" altLang="en-US" dirty="0" err="1"/>
              <a:t>하루키는</a:t>
            </a:r>
            <a:r>
              <a:rPr lang="ko-KR" altLang="en-US" dirty="0"/>
              <a:t> </a:t>
            </a:r>
            <a:r>
              <a:rPr lang="en-US" altLang="ko-KR" dirty="0"/>
              <a:t>1980</a:t>
            </a:r>
            <a:r>
              <a:rPr lang="ko-KR" altLang="en-US" dirty="0"/>
              <a:t>년대 중반 이후 등장한 문화적 우상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871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일본의 영화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소수의 영화광이 보는 예술영화</a:t>
            </a:r>
            <a:r>
              <a:rPr lang="en-US" altLang="ko-KR" dirty="0"/>
              <a:t>, </a:t>
            </a:r>
            <a:r>
              <a:rPr lang="ko-KR" altLang="en-US" dirty="0"/>
              <a:t>마니아들이 보는 장르영화에 중점</a:t>
            </a:r>
          </a:p>
          <a:p>
            <a:r>
              <a:rPr lang="ko-KR" altLang="en-US" dirty="0"/>
              <a:t>영화를 제작하는 데에 걸리는 시간은 </a:t>
            </a:r>
            <a:r>
              <a:rPr lang="ko-KR" altLang="en-US" dirty="0" err="1"/>
              <a:t>한달을</a:t>
            </a:r>
            <a:r>
              <a:rPr lang="ko-KR" altLang="en-US" dirty="0"/>
              <a:t> 넘기지 </a:t>
            </a:r>
            <a:r>
              <a:rPr lang="ko-KR" altLang="en-US" dirty="0" smtClean="0"/>
              <a:t>않음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영화의 </a:t>
            </a:r>
            <a:r>
              <a:rPr lang="ko-KR" altLang="en-US" dirty="0" err="1" smtClean="0"/>
              <a:t>접근성</a:t>
            </a:r>
            <a:r>
              <a:rPr lang="ko-KR" altLang="en-US" dirty="0" smtClean="0"/>
              <a:t> 용이</a:t>
            </a:r>
            <a:endParaRPr lang="en-US" altLang="ko-KR" dirty="0" smtClean="0"/>
          </a:p>
          <a:p>
            <a:r>
              <a:rPr lang="ko-KR" altLang="en-US" dirty="0" smtClean="0"/>
              <a:t>일본에서 </a:t>
            </a:r>
            <a:r>
              <a:rPr lang="ko-KR" altLang="en-US" dirty="0"/>
              <a:t>매년 </a:t>
            </a:r>
            <a:r>
              <a:rPr lang="en-US" altLang="ko-KR" dirty="0"/>
              <a:t>300</a:t>
            </a:r>
            <a:r>
              <a:rPr lang="ko-KR" altLang="en-US" dirty="0"/>
              <a:t>편의 영화가 </a:t>
            </a:r>
            <a:r>
              <a:rPr lang="ko-KR" altLang="en-US" dirty="0" smtClean="0"/>
              <a:t>만들어 짐</a:t>
            </a:r>
            <a:endParaRPr lang="en-US" altLang="ko-KR" dirty="0" smtClean="0"/>
          </a:p>
          <a:p>
            <a:r>
              <a:rPr lang="ko-KR" altLang="en-US" dirty="0"/>
              <a:t>자신의 분야에서 정상에 오르면 천하제일 이라는 일본인의 의식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0400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일본의 음악</a:t>
            </a:r>
            <a:r>
              <a:rPr lang="en-US" altLang="ko-KR" b="1" dirty="0"/>
              <a:t>(JPOP)</a:t>
            </a:r>
            <a:r>
              <a:rPr lang="ko-KR" altLang="en-US" b="1" dirty="0" smtClean="0"/>
              <a:t>문화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한국에 비해 다양한 장르의 가수들을 쉽게 접할 수 있다</a:t>
            </a:r>
          </a:p>
          <a:p>
            <a:r>
              <a:rPr lang="ko-KR" altLang="en-US" dirty="0"/>
              <a:t>일본은 </a:t>
            </a:r>
            <a:r>
              <a:rPr lang="ko-KR" altLang="en-US" dirty="0" err="1"/>
              <a:t>아이돌과</a:t>
            </a:r>
            <a:r>
              <a:rPr lang="ko-KR" altLang="en-US" dirty="0"/>
              <a:t> 아티스트의 경계를 분명히 나누고 </a:t>
            </a:r>
            <a:r>
              <a:rPr lang="ko-KR" altLang="en-US" dirty="0" smtClean="0"/>
              <a:t>있음</a:t>
            </a:r>
            <a:endParaRPr lang="en-US" altLang="ko-KR" dirty="0"/>
          </a:p>
          <a:p>
            <a:r>
              <a:rPr lang="ko-KR" altLang="en-US" dirty="0" smtClean="0"/>
              <a:t>가요에만 치우쳐 지지 않고 </a:t>
            </a:r>
            <a:r>
              <a:rPr lang="ko-KR" altLang="en-US" dirty="0" err="1" smtClean="0"/>
              <a:t>엔카나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에니메이션의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수록곡</a:t>
            </a:r>
            <a:r>
              <a:rPr lang="ko-KR" altLang="en-US" dirty="0" smtClean="0"/>
              <a:t> 등도 두루 사랑 받고 있다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535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242088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6600" dirty="0" smtClean="0"/>
              <a:t>끝마치며</a:t>
            </a:r>
            <a:r>
              <a:rPr lang="en-US" altLang="ko-KR" sz="6600" dirty="0" smtClean="0"/>
              <a:t>..</a:t>
            </a:r>
            <a:endParaRPr lang="ko-KR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049151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참고자료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ko-KR" altLang="en-US" dirty="0" smtClean="0"/>
              <a:t>인터넷 출처 및 교재</a:t>
            </a:r>
            <a:endParaRPr lang="en-US" altLang="ko-KR" dirty="0" smtClean="0"/>
          </a:p>
          <a:p>
            <a:r>
              <a:rPr lang="ko-KR" altLang="en-US" dirty="0" smtClean="0"/>
              <a:t>학교 도서관에서 참고자료 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86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고립성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일본은 대륙의 동단에 위치하고 있어서 다른 나라에 비하여 고립</a:t>
            </a:r>
          </a:p>
          <a:p>
            <a:r>
              <a:rPr lang="ko-KR" altLang="en-US" dirty="0"/>
              <a:t>외국세력의 위협에 대항하여 쇄국정책을 실시</a:t>
            </a:r>
          </a:p>
          <a:p>
            <a:r>
              <a:rPr lang="ko-KR" altLang="en-US" dirty="0" smtClean="0"/>
              <a:t>지리적인 </a:t>
            </a:r>
            <a:r>
              <a:rPr lang="ko-KR" altLang="en-US" dirty="0"/>
              <a:t>여건으로 인한 고립화</a:t>
            </a:r>
          </a:p>
          <a:p>
            <a:r>
              <a:rPr lang="ko-KR" altLang="en-US" dirty="0" err="1"/>
              <a:t>우치와</a:t>
            </a:r>
            <a:r>
              <a:rPr lang="ko-KR" altLang="en-US" dirty="0"/>
              <a:t> </a:t>
            </a:r>
            <a:r>
              <a:rPr lang="ko-KR" altLang="en-US" dirty="0" err="1"/>
              <a:t>소토의</a:t>
            </a:r>
            <a:r>
              <a:rPr lang="ko-KR" altLang="en-US" dirty="0"/>
              <a:t> 이분법적인 세계관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일본은 </a:t>
            </a:r>
            <a:r>
              <a:rPr lang="ko-KR" altLang="en-US" dirty="0" smtClean="0"/>
              <a:t>강한 자의식 보유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588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자연관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태풍</a:t>
            </a:r>
            <a:r>
              <a:rPr lang="en-US" altLang="ko-KR" dirty="0"/>
              <a:t>, </a:t>
            </a:r>
            <a:r>
              <a:rPr lang="ko-KR" altLang="en-US" dirty="0"/>
              <a:t>지진</a:t>
            </a:r>
            <a:r>
              <a:rPr lang="en-US" altLang="ko-KR" dirty="0"/>
              <a:t>, </a:t>
            </a:r>
            <a:r>
              <a:rPr lang="ko-KR" altLang="en-US" dirty="0"/>
              <a:t>화산 등의 재난이 </a:t>
            </a:r>
            <a:r>
              <a:rPr lang="ko-KR" altLang="en-US" dirty="0" smtClean="0"/>
              <a:t>많음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건축 양식에 영향</a:t>
            </a:r>
            <a:endParaRPr lang="ko-KR" altLang="en-US" dirty="0"/>
          </a:p>
          <a:p>
            <a:r>
              <a:rPr lang="ko-KR" altLang="en-US" dirty="0" err="1"/>
              <a:t>온대습윤한</a:t>
            </a:r>
            <a:r>
              <a:rPr lang="ko-KR" altLang="en-US" dirty="0"/>
              <a:t> 기후의 영향으로 </a:t>
            </a:r>
            <a:r>
              <a:rPr lang="en-US" altLang="ko-KR" dirty="0"/>
              <a:t>4</a:t>
            </a:r>
            <a:r>
              <a:rPr lang="ko-KR" altLang="en-US" dirty="0"/>
              <a:t>계절이 </a:t>
            </a:r>
            <a:r>
              <a:rPr lang="ko-KR" altLang="en-US" dirty="0" smtClean="0"/>
              <a:t>뚜렷함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의복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생활 등에 영향</a:t>
            </a:r>
            <a:endParaRPr lang="en-US" altLang="ko-KR" dirty="0" smtClean="0"/>
          </a:p>
          <a:p>
            <a:r>
              <a:rPr lang="ko-KR" altLang="en-US" dirty="0"/>
              <a:t>일본인의 자연관은 불교의 </a:t>
            </a:r>
            <a:r>
              <a:rPr lang="ko-KR" altLang="en-US" dirty="0" err="1"/>
              <a:t>무상감에</a:t>
            </a:r>
            <a:r>
              <a:rPr lang="ko-KR" altLang="en-US" dirty="0"/>
              <a:t> 의하여 더더욱 증폭</a:t>
            </a:r>
          </a:p>
          <a:p>
            <a:r>
              <a:rPr lang="ko-KR" altLang="en-US" dirty="0"/>
              <a:t>공동체 내에 화합을 존중하는 일본의 전통적 </a:t>
            </a:r>
            <a:r>
              <a:rPr lang="ko-KR" altLang="en-US" dirty="0" smtClean="0"/>
              <a:t>가치관 형성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491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외래문명의 도입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철제 농기구와 벼농사를 짓는 </a:t>
            </a:r>
            <a:r>
              <a:rPr lang="ko-KR" altLang="en-US" dirty="0" err="1"/>
              <a:t>야요이</a:t>
            </a:r>
            <a:r>
              <a:rPr lang="ko-KR" altLang="en-US" dirty="0"/>
              <a:t> 문화가 도래</a:t>
            </a:r>
          </a:p>
          <a:p>
            <a:r>
              <a:rPr lang="ko-KR" altLang="en-US" dirty="0"/>
              <a:t>여</a:t>
            </a:r>
            <a:r>
              <a:rPr lang="en-US" altLang="ko-KR" dirty="0"/>
              <a:t>. </a:t>
            </a:r>
            <a:r>
              <a:rPr lang="ko-KR" altLang="en-US" dirty="0" err="1"/>
              <a:t>몽</a:t>
            </a:r>
            <a:r>
              <a:rPr lang="ko-KR" altLang="en-US" dirty="0"/>
              <a:t> 연합군의 침략으로 일본은 외세에 대한 대비</a:t>
            </a:r>
          </a:p>
          <a:p>
            <a:r>
              <a:rPr lang="ko-KR" altLang="en-US" dirty="0" err="1"/>
              <a:t>포르투칼인의</a:t>
            </a:r>
            <a:r>
              <a:rPr lang="ko-KR" altLang="en-US" dirty="0"/>
              <a:t> </a:t>
            </a:r>
            <a:r>
              <a:rPr lang="ko-KR" altLang="en-US" dirty="0" smtClean="0"/>
              <a:t>방문으로 서양의 무기 반입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열도 통일의 기반 </a:t>
            </a:r>
            <a:endParaRPr lang="en-US" altLang="ko-KR" dirty="0" smtClean="0"/>
          </a:p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차 세계대전에 참여하고 </a:t>
            </a:r>
            <a:r>
              <a:rPr lang="ko-KR" altLang="en-US" dirty="0" smtClean="0"/>
              <a:t>패퇴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유럽화에서 </a:t>
            </a:r>
            <a:r>
              <a:rPr lang="ko-KR" altLang="en-US" dirty="0"/>
              <a:t>미국화로 노선을 </a:t>
            </a:r>
            <a:r>
              <a:rPr lang="ko-KR" altLang="en-US" dirty="0" smtClean="0"/>
              <a:t>변경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870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생활동공체와</a:t>
            </a:r>
            <a:r>
              <a:rPr lang="ko-KR" altLang="en-US" dirty="0" smtClean="0"/>
              <a:t> 집단주의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지리적 여건으로 인하여 부족 간의 교류가 원활하지 못해 각자 고립되고 분산 된 </a:t>
            </a:r>
            <a:r>
              <a:rPr lang="ko-KR" altLang="en-US" dirty="0" smtClean="0"/>
              <a:t>채 생활</a:t>
            </a:r>
            <a:endParaRPr lang="en-US" altLang="ko-KR" dirty="0" smtClean="0"/>
          </a:p>
          <a:p>
            <a:r>
              <a:rPr lang="ko-KR" altLang="en-US" dirty="0"/>
              <a:t>이에라 불리는 단체로 이루어진 </a:t>
            </a:r>
            <a:r>
              <a:rPr lang="ko-KR" altLang="en-US" dirty="0" err="1"/>
              <a:t>무라의</a:t>
            </a:r>
            <a:r>
              <a:rPr lang="ko-KR" altLang="en-US" dirty="0"/>
              <a:t> 공동체 생활을 중심으로 하는 인간관계를 형성</a:t>
            </a:r>
          </a:p>
          <a:p>
            <a:r>
              <a:rPr lang="ko-KR" altLang="en-US" dirty="0"/>
              <a:t>개인보다 공동체적인 행동이 중시 되었고 상하관계적인 집단으로 유지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499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무사도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무사계급이 근 </a:t>
            </a:r>
            <a:r>
              <a:rPr lang="en-US" altLang="ko-KR" dirty="0"/>
              <a:t>700</a:t>
            </a:r>
            <a:r>
              <a:rPr lang="ko-KR" altLang="en-US" dirty="0"/>
              <a:t>년간 국가를 통치하며 집권</a:t>
            </a:r>
          </a:p>
          <a:p>
            <a:r>
              <a:rPr lang="ko-KR" altLang="en-US" dirty="0"/>
              <a:t>불교</a:t>
            </a:r>
            <a:r>
              <a:rPr lang="en-US" altLang="ko-KR" dirty="0"/>
              <a:t>, </a:t>
            </a:r>
            <a:r>
              <a:rPr lang="ko-KR" altLang="en-US" dirty="0"/>
              <a:t>유교 등으로부터 영향을 받아 도덕적 규범이자 권리에 대한 의무</a:t>
            </a:r>
          </a:p>
          <a:p>
            <a:r>
              <a:rPr lang="ko-KR" altLang="en-US" dirty="0"/>
              <a:t>하층계급에게도 영향을 끼치게 되어 무사도가 일본인의 정신적 근간</a:t>
            </a:r>
          </a:p>
          <a:p>
            <a:r>
              <a:rPr lang="ko-KR" altLang="en-US" dirty="0" err="1"/>
              <a:t>하라키리</a:t>
            </a:r>
            <a:r>
              <a:rPr lang="en-US" altLang="ko-KR" dirty="0"/>
              <a:t>(</a:t>
            </a:r>
            <a:r>
              <a:rPr lang="ko-KR" altLang="en-US" dirty="0"/>
              <a:t>할복</a:t>
            </a:r>
            <a:r>
              <a:rPr lang="en-US" altLang="ko-KR" dirty="0"/>
              <a:t>)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20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467544" y="464961"/>
            <a:ext cx="8208912" cy="5976664"/>
            <a:chOff x="467544" y="404664"/>
            <a:chExt cx="8208912" cy="597666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직사각형 6"/>
            <p:cNvSpPr/>
            <p:nvPr/>
          </p:nvSpPr>
          <p:spPr>
            <a:xfrm>
              <a:off x="467544" y="404664"/>
              <a:ext cx="8208912" cy="597666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115616" y="908720"/>
              <a:ext cx="6984776" cy="504056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331640" y="2442608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4800" dirty="0">
                <a:solidFill>
                  <a:schemeClr val="accent2">
                    <a:lumMod val="75000"/>
                  </a:schemeClr>
                </a:solidFill>
                <a:latin typeface="궁서" pitchFamily="18" charset="-127"/>
                <a:ea typeface="궁서" pitchFamily="18" charset="-127"/>
              </a:rPr>
              <a:t>제 </a:t>
            </a:r>
            <a:r>
              <a:rPr lang="en-US" altLang="ko-KR" sz="4800" dirty="0">
                <a:solidFill>
                  <a:schemeClr val="accent2">
                    <a:lumMod val="75000"/>
                  </a:schemeClr>
                </a:solidFill>
                <a:latin typeface="궁서" pitchFamily="18" charset="-127"/>
                <a:ea typeface="궁서" pitchFamily="18" charset="-127"/>
              </a:rPr>
              <a:t>2</a:t>
            </a:r>
            <a:r>
              <a:rPr lang="ko-KR" altLang="en-US" sz="4800" dirty="0" smtClean="0">
                <a:solidFill>
                  <a:schemeClr val="accent2">
                    <a:lumMod val="75000"/>
                  </a:schemeClr>
                </a:solidFill>
                <a:latin typeface="궁서" pitchFamily="18" charset="-127"/>
                <a:ea typeface="궁서" pitchFamily="18" charset="-127"/>
              </a:rPr>
              <a:t>장</a:t>
            </a:r>
            <a:endParaRPr lang="en-US" altLang="ko-KR" sz="4800" dirty="0" smtClean="0">
              <a:solidFill>
                <a:schemeClr val="accent2">
                  <a:lumMod val="75000"/>
                </a:schemeClr>
              </a:solidFill>
              <a:latin typeface="궁서" pitchFamily="18" charset="-127"/>
              <a:ea typeface="궁서" pitchFamily="18" charset="-127"/>
            </a:endParaRPr>
          </a:p>
          <a:p>
            <a:pPr algn="ctr" fontAlgn="base"/>
            <a:r>
              <a:rPr lang="ko-KR" altLang="en-US" sz="4800" dirty="0" smtClean="0">
                <a:solidFill>
                  <a:schemeClr val="accent2">
                    <a:lumMod val="75000"/>
                  </a:schemeClr>
                </a:solidFill>
                <a:latin typeface="궁서" pitchFamily="18" charset="-127"/>
                <a:ea typeface="궁서" pitchFamily="18" charset="-127"/>
              </a:rPr>
              <a:t>일본의 </a:t>
            </a:r>
            <a:r>
              <a:rPr lang="ko-KR" altLang="en-US" sz="4800" dirty="0">
                <a:solidFill>
                  <a:schemeClr val="accent2">
                    <a:lumMod val="75000"/>
                  </a:schemeClr>
                </a:solidFill>
                <a:latin typeface="궁서" pitchFamily="18" charset="-127"/>
                <a:ea typeface="궁서" pitchFamily="18" charset="-127"/>
              </a:rPr>
              <a:t>전통문화</a:t>
            </a:r>
          </a:p>
        </p:txBody>
      </p:sp>
    </p:spTree>
    <p:extLst>
      <p:ext uri="{BB962C8B-B14F-4D97-AF65-F5344CB8AC3E}">
        <p14:creationId xmlns:p14="http://schemas.microsoft.com/office/powerpoint/2010/main" val="271796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</a:rPr>
              <a:t>일본의 종교 문화</a:t>
            </a:r>
            <a:endParaRPr lang="ko-KR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784</Words>
  <Application>Microsoft Office PowerPoint</Application>
  <PresentationFormat>화면 슬라이드 쇼(4:3)</PresentationFormat>
  <Paragraphs>109</Paragraphs>
  <Slides>28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Office 테마</vt:lpstr>
      <vt:lpstr>일본의 문화(전통, 대중)</vt:lpstr>
      <vt:lpstr>PowerPoint 프레젠테이션</vt:lpstr>
      <vt:lpstr>고립성</vt:lpstr>
      <vt:lpstr>자연관</vt:lpstr>
      <vt:lpstr>외래문명의 도입</vt:lpstr>
      <vt:lpstr>생활동공체와 집단주의</vt:lpstr>
      <vt:lpstr>무사도</vt:lpstr>
      <vt:lpstr>PowerPoint 프레젠테이션</vt:lpstr>
      <vt:lpstr>일본의 종교 문화</vt:lpstr>
      <vt:lpstr>불교</vt:lpstr>
      <vt:lpstr>신도</vt:lpstr>
      <vt:lpstr>기독교</vt:lpstr>
      <vt:lpstr>신흥종교</vt:lpstr>
      <vt:lpstr>일본의 전통 문화</vt:lpstr>
      <vt:lpstr>다도</vt:lpstr>
      <vt:lpstr>마쯔리(祭り)</vt:lpstr>
      <vt:lpstr>게이샤(藝者)</vt:lpstr>
      <vt:lpstr>가부키</vt:lpstr>
      <vt:lpstr>PowerPoint 프레젠테이션</vt:lpstr>
      <vt:lpstr>일본의 대중문화의 형성</vt:lpstr>
      <vt:lpstr>한국의 일본문화개방</vt:lpstr>
      <vt:lpstr>일본의 대중문화</vt:lpstr>
      <vt:lpstr>일본의 애니메이션</vt:lpstr>
      <vt:lpstr>일본의 소설</vt:lpstr>
      <vt:lpstr>일본의 영화</vt:lpstr>
      <vt:lpstr>일본의 음악(JPOP)문화</vt:lpstr>
      <vt:lpstr>끝마치며..</vt:lpstr>
      <vt:lpstr>참고자료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문화(전통, 대중)</dc:title>
  <dc:creator>Windows</dc:creator>
  <cp:lastModifiedBy>Windows</cp:lastModifiedBy>
  <cp:revision>8</cp:revision>
  <dcterms:created xsi:type="dcterms:W3CDTF">2013-03-27T12:56:49Z</dcterms:created>
  <dcterms:modified xsi:type="dcterms:W3CDTF">2013-03-27T14:14:25Z</dcterms:modified>
</cp:coreProperties>
</file>