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72" r:id="rId1"/>
  </p:sldMasterIdLst>
  <p:notesMasterIdLst>
    <p:notesMasterId r:id="rId24"/>
  </p:notesMasterIdLst>
  <p:handoutMasterIdLst>
    <p:handoutMasterId r:id="rId25"/>
  </p:handoutMasterIdLst>
  <p:sldIdLst>
    <p:sldId id="455" r:id="rId2"/>
    <p:sldId id="444" r:id="rId3"/>
    <p:sldId id="301" r:id="rId4"/>
    <p:sldId id="425" r:id="rId5"/>
    <p:sldId id="424" r:id="rId6"/>
    <p:sldId id="445" r:id="rId7"/>
    <p:sldId id="460" r:id="rId8"/>
    <p:sldId id="447" r:id="rId9"/>
    <p:sldId id="411" r:id="rId10"/>
    <p:sldId id="422" r:id="rId11"/>
    <p:sldId id="286" r:id="rId12"/>
    <p:sldId id="464" r:id="rId13"/>
    <p:sldId id="466" r:id="rId14"/>
    <p:sldId id="449" r:id="rId15"/>
    <p:sldId id="451" r:id="rId16"/>
    <p:sldId id="456" r:id="rId17"/>
    <p:sldId id="453" r:id="rId18"/>
    <p:sldId id="454" r:id="rId19"/>
    <p:sldId id="457" r:id="rId20"/>
    <p:sldId id="461" r:id="rId21"/>
    <p:sldId id="442" r:id="rId22"/>
    <p:sldId id="465" r:id="rId23"/>
  </p:sldIdLst>
  <p:sldSz cx="9144000" cy="6858000" type="screen4x3"/>
  <p:notesSz cx="6797675" cy="9926638"/>
  <p:embeddedFontLst>
    <p:embeddedFont>
      <p:font typeface="다음_SemiBold" panose="020B0600000101010101" charset="-127"/>
      <p:regular r:id="rId26"/>
    </p:embeddedFont>
    <p:embeddedFont>
      <p:font typeface="함초롬바탕" panose="02030504000101010101" pitchFamily="18" charset="-127"/>
      <p:regular r:id="rId27"/>
      <p:bold r:id="rId28"/>
    </p:embeddedFont>
    <p:embeddedFont>
      <p:font typeface="맑은 고딕" panose="020B0503020000020004" pitchFamily="50" charset="-127"/>
      <p:regular r:id="rId29"/>
      <p:bold r:id="rId30"/>
    </p:embeddedFont>
    <p:embeddedFont>
      <p:font typeface="HY견고딕" panose="02030600000101010101" pitchFamily="18" charset="-127"/>
      <p:regular r:id="rId31"/>
    </p:embeddedFont>
    <p:embeddedFont>
      <p:font typeface="나눔고딕" panose="020D0604000000000000" pitchFamily="50" charset="-127"/>
      <p:regular r:id="rId32"/>
      <p:bold r:id="rId33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D887"/>
    <a:srgbClr val="0000FF"/>
    <a:srgbClr val="9966FF"/>
    <a:srgbClr val="00FF00"/>
    <a:srgbClr val="008000"/>
    <a:srgbClr val="CCFF33"/>
    <a:srgbClr val="FD7955"/>
    <a:srgbClr val="000066"/>
    <a:srgbClr val="FF0000"/>
    <a:srgbClr val="FFA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테마 스타일 2 - 강조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테마 스타일 2 - 강조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테마 스타일 1 - 강조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8603FDC-E32A-4AB5-989C-0864C3EAD2B8}" styleName="테마 스타일 2 - 강조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테마 스타일 2 - 강조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63" autoAdjust="0"/>
    <p:restoredTop sz="94940" autoAdjust="0"/>
  </p:normalViewPr>
  <p:slideViewPr>
    <p:cSldViewPr>
      <p:cViewPr>
        <p:scale>
          <a:sx n="100" d="100"/>
          <a:sy n="100" d="100"/>
        </p:scale>
        <p:origin x="-1051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900"/>
    </p:cViewPr>
  </p:sorterViewPr>
  <p:notesViewPr>
    <p:cSldViewPr>
      <p:cViewPr varScale="1">
        <p:scale>
          <a:sx n="61" d="100"/>
          <a:sy n="61" d="100"/>
        </p:scale>
        <p:origin x="-3366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2C1088-7411-4C05-8A7F-FC37DC399110}" type="doc">
      <dgm:prSet loTypeId="urn:microsoft.com/office/officeart/2005/8/layout/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74BDC189-D977-493A-90DA-F2FAC8B5AA5F}">
      <dgm:prSet phldrT="[텍스트]"/>
      <dgm:spPr/>
      <dgm:t>
        <a:bodyPr/>
        <a:lstStyle/>
        <a:p>
          <a:pPr latinLnBrk="1"/>
          <a:r>
            <a:rPr lang="ko-KR" altLang="en-US" b="1" dirty="0" smtClean="0">
              <a:latin typeface="맑은 고딕" pitchFamily="50" charset="-127"/>
              <a:ea typeface="맑은 고딕" pitchFamily="50" charset="-127"/>
            </a:rPr>
            <a:t>인력수급 </a:t>
          </a:r>
          <a:r>
            <a:rPr lang="en-US" altLang="ko-KR" b="1" dirty="0" smtClean="0">
              <a:latin typeface="맑은 고딕" pitchFamily="50" charset="-127"/>
              <a:ea typeface="맑은 고딕" pitchFamily="50" charset="-127"/>
            </a:rPr>
            <a:t>Mismatch</a:t>
          </a:r>
          <a:endParaRPr lang="ko-KR" altLang="en-US" b="1" dirty="0">
            <a:latin typeface="맑은 고딕" pitchFamily="50" charset="-127"/>
            <a:ea typeface="맑은 고딕" pitchFamily="50" charset="-127"/>
          </a:endParaRPr>
        </a:p>
      </dgm:t>
    </dgm:pt>
    <dgm:pt modelId="{C6413C85-6737-4D66-AFEE-A1E71F17964D}" type="parTrans" cxnId="{8E65CC5D-7646-4274-9C93-884BE80C2026}">
      <dgm:prSet/>
      <dgm:spPr/>
      <dgm:t>
        <a:bodyPr/>
        <a:lstStyle/>
        <a:p>
          <a:pPr latinLnBrk="1"/>
          <a:endParaRPr lang="ko-KR" altLang="en-US"/>
        </a:p>
      </dgm:t>
    </dgm:pt>
    <dgm:pt modelId="{A1B8EB35-74E3-4E5F-92E1-C0DCE322C3F0}" type="sibTrans" cxnId="{8E65CC5D-7646-4274-9C93-884BE80C2026}">
      <dgm:prSet/>
      <dgm:spPr/>
      <dgm:t>
        <a:bodyPr/>
        <a:lstStyle/>
        <a:p>
          <a:pPr latinLnBrk="1"/>
          <a:endParaRPr lang="ko-KR" altLang="en-US"/>
        </a:p>
      </dgm:t>
    </dgm:pt>
    <dgm:pt modelId="{F0E4161D-EC93-405A-A8BD-995339589FEC}">
      <dgm:prSet phldrT="[텍스트]"/>
      <dgm:spPr/>
      <dgm:t>
        <a:bodyPr/>
        <a:lstStyle/>
        <a:p>
          <a:pPr latinLnBrk="1"/>
          <a:r>
            <a:rPr lang="ko-KR" altLang="en-US" b="1" dirty="0" smtClean="0">
              <a:latin typeface="맑은 고딕" pitchFamily="50" charset="-127"/>
              <a:ea typeface="맑은 고딕" pitchFamily="50" charset="-127"/>
            </a:rPr>
            <a:t>청년실업의 사회 문제화</a:t>
          </a:r>
          <a:endParaRPr lang="ko-KR" altLang="en-US" b="1" dirty="0">
            <a:latin typeface="맑은 고딕" pitchFamily="50" charset="-127"/>
            <a:ea typeface="맑은 고딕" pitchFamily="50" charset="-127"/>
          </a:endParaRPr>
        </a:p>
      </dgm:t>
    </dgm:pt>
    <dgm:pt modelId="{B96C4491-2E20-402E-8774-72222B2C1D6C}" type="parTrans" cxnId="{01FF710F-D885-4422-844E-EBCCC31B6661}">
      <dgm:prSet/>
      <dgm:spPr/>
      <dgm:t>
        <a:bodyPr/>
        <a:lstStyle/>
        <a:p>
          <a:pPr latinLnBrk="1"/>
          <a:endParaRPr lang="ko-KR" altLang="en-US"/>
        </a:p>
      </dgm:t>
    </dgm:pt>
    <dgm:pt modelId="{82B6BD5E-483E-4D31-A117-1E22F256C0B4}" type="sibTrans" cxnId="{01FF710F-D885-4422-844E-EBCCC31B6661}">
      <dgm:prSet/>
      <dgm:spPr/>
      <dgm:t>
        <a:bodyPr/>
        <a:lstStyle/>
        <a:p>
          <a:pPr latinLnBrk="1"/>
          <a:endParaRPr lang="ko-KR" altLang="en-US"/>
        </a:p>
      </dgm:t>
    </dgm:pt>
    <dgm:pt modelId="{57BCFDC3-7611-42BA-B91B-E1B23E26F9AD}">
      <dgm:prSet phldrT="[텍스트]"/>
      <dgm:spPr/>
      <dgm:t>
        <a:bodyPr/>
        <a:lstStyle/>
        <a:p>
          <a:pPr latinLnBrk="1"/>
          <a:r>
            <a:rPr lang="ko-KR" altLang="en-US" b="1" dirty="0" smtClean="0">
              <a:latin typeface="맑은 고딕" pitchFamily="50" charset="-127"/>
              <a:ea typeface="맑은 고딕" pitchFamily="50" charset="-127"/>
            </a:rPr>
            <a:t>진로선택의 어려움</a:t>
          </a:r>
          <a:endParaRPr lang="ko-KR" altLang="en-US" b="1" dirty="0">
            <a:latin typeface="맑은 고딕" pitchFamily="50" charset="-127"/>
            <a:ea typeface="맑은 고딕" pitchFamily="50" charset="-127"/>
          </a:endParaRPr>
        </a:p>
      </dgm:t>
    </dgm:pt>
    <dgm:pt modelId="{953371A8-7415-45FD-8CFA-70A8A5B79B25}" type="parTrans" cxnId="{7B929C5E-A606-4A93-8CBA-E7EB2C57DF58}">
      <dgm:prSet/>
      <dgm:spPr/>
      <dgm:t>
        <a:bodyPr/>
        <a:lstStyle/>
        <a:p>
          <a:pPr latinLnBrk="1"/>
          <a:endParaRPr lang="ko-KR" altLang="en-US"/>
        </a:p>
      </dgm:t>
    </dgm:pt>
    <dgm:pt modelId="{5A97650D-6C80-4B9F-9646-04C0762F56C1}" type="sibTrans" cxnId="{7B929C5E-A606-4A93-8CBA-E7EB2C57DF58}">
      <dgm:prSet/>
      <dgm:spPr/>
      <dgm:t>
        <a:bodyPr/>
        <a:lstStyle/>
        <a:p>
          <a:pPr latinLnBrk="1"/>
          <a:endParaRPr lang="ko-KR" altLang="en-US"/>
        </a:p>
      </dgm:t>
    </dgm:pt>
    <dgm:pt modelId="{9FBCD433-BBEB-4B79-8DFB-4A4BC9272CB6}">
      <dgm:prSet/>
      <dgm:spPr/>
      <dgm:t>
        <a:bodyPr/>
        <a:lstStyle/>
        <a:p>
          <a:pPr latinLnBrk="1"/>
          <a:r>
            <a:rPr kumimoji="0" lang="ko-KR" altLang="en-US" b="1" dirty="0" smtClean="0">
              <a:latin typeface="맑은 고딕" pitchFamily="50" charset="-127"/>
              <a:ea typeface="맑은 고딕" pitchFamily="50" charset="-127"/>
            </a:rPr>
            <a:t>국내 대학교육의 양적인 측면은 세계 최고수준이지만</a:t>
          </a:r>
          <a:r>
            <a:rPr kumimoji="0" lang="en-US" altLang="ko-KR" b="1" dirty="0" smtClean="0">
              <a:latin typeface="맑은 고딕" pitchFamily="50" charset="-127"/>
              <a:ea typeface="맑은 고딕" pitchFamily="50" charset="-127"/>
            </a:rPr>
            <a:t> </a:t>
          </a:r>
          <a:r>
            <a:rPr kumimoji="0" lang="ko-KR" altLang="en-US" b="1" dirty="0" smtClean="0">
              <a:latin typeface="맑은 고딕" pitchFamily="50" charset="-127"/>
              <a:ea typeface="맑은 고딕" pitchFamily="50" charset="-127"/>
            </a:rPr>
            <a:t>질적인 측면에서 </a:t>
          </a:r>
          <a:r>
            <a:rPr kumimoji="0" lang="ko-KR" altLang="en-US" b="1" dirty="0" smtClean="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rPr>
            <a:t>산업현장과 괴리된 인력 양성</a:t>
          </a:r>
          <a:endParaRPr lang="ko-KR" altLang="en-US" b="1" dirty="0">
            <a:solidFill>
              <a:srgbClr val="0000FF"/>
            </a:solidFill>
            <a:latin typeface="맑은 고딕" pitchFamily="50" charset="-127"/>
            <a:ea typeface="맑은 고딕" pitchFamily="50" charset="-127"/>
          </a:endParaRPr>
        </a:p>
      </dgm:t>
    </dgm:pt>
    <dgm:pt modelId="{E83EE436-58F8-4DAD-9BA6-194197A0605E}" type="parTrans" cxnId="{D931F58D-2B0C-466F-8B18-C89DF7DE15E8}">
      <dgm:prSet/>
      <dgm:spPr/>
      <dgm:t>
        <a:bodyPr/>
        <a:lstStyle/>
        <a:p>
          <a:pPr latinLnBrk="1"/>
          <a:endParaRPr lang="ko-KR" altLang="en-US"/>
        </a:p>
      </dgm:t>
    </dgm:pt>
    <dgm:pt modelId="{AFC2442D-9C36-433D-A565-33EDF44FA5AA}" type="sibTrans" cxnId="{D931F58D-2B0C-466F-8B18-C89DF7DE15E8}">
      <dgm:prSet/>
      <dgm:spPr/>
      <dgm:t>
        <a:bodyPr/>
        <a:lstStyle/>
        <a:p>
          <a:pPr latinLnBrk="1"/>
          <a:endParaRPr lang="ko-KR" altLang="en-US"/>
        </a:p>
      </dgm:t>
    </dgm:pt>
    <dgm:pt modelId="{6C928D1D-B267-4614-8320-1B12D00CCB0E}">
      <dgm:prSet/>
      <dgm:spPr/>
      <dgm:t>
        <a:bodyPr/>
        <a:lstStyle/>
        <a:p>
          <a:pPr latinLnBrk="1"/>
          <a:r>
            <a:rPr kumimoji="0" lang="ko-KR" altLang="en-US" b="1" dirty="0" smtClean="0">
              <a:latin typeface="맑은 고딕" pitchFamily="50" charset="-127"/>
              <a:ea typeface="맑은 고딕" pitchFamily="50" charset="-127"/>
            </a:rPr>
            <a:t>산업체 </a:t>
          </a:r>
          <a:r>
            <a:rPr kumimoji="0" lang="ko-KR" altLang="en-US" b="1" dirty="0" smtClean="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rPr>
            <a:t>수요반영 미흡 및 현장경험 부족 </a:t>
          </a:r>
          <a:r>
            <a:rPr kumimoji="0" lang="ko-KR" altLang="en-US" b="1" dirty="0" smtClean="0">
              <a:latin typeface="맑은 고딕" pitchFamily="50" charset="-127"/>
              <a:ea typeface="맑은 고딕" pitchFamily="50" charset="-127"/>
            </a:rPr>
            <a:t>등으로 “</a:t>
          </a:r>
          <a:r>
            <a:rPr kumimoji="0" lang="ko-KR" altLang="en-US" b="1" dirty="0" smtClean="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rPr>
            <a:t>대학졸업</a:t>
          </a:r>
          <a:r>
            <a:rPr kumimoji="0" lang="en-US" altLang="ko-KR" b="1" dirty="0" smtClean="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rPr>
            <a:t>=</a:t>
          </a:r>
          <a:r>
            <a:rPr kumimoji="0" lang="ko-KR" altLang="en-US" b="1" dirty="0" smtClean="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rPr>
            <a:t>청년실업자 양산</a:t>
          </a:r>
          <a:r>
            <a:rPr kumimoji="0" lang="ko-KR" altLang="en-US" b="1" dirty="0" smtClean="0">
              <a:latin typeface="맑은 고딕" pitchFamily="50" charset="-127"/>
              <a:ea typeface="맑은 고딕" pitchFamily="50" charset="-127"/>
            </a:rPr>
            <a:t>”이라는 부정적 등식 초래</a:t>
          </a:r>
          <a:endParaRPr lang="ko-KR" altLang="en-US" b="1" dirty="0">
            <a:latin typeface="맑은 고딕" pitchFamily="50" charset="-127"/>
            <a:ea typeface="맑은 고딕" pitchFamily="50" charset="-127"/>
          </a:endParaRPr>
        </a:p>
      </dgm:t>
    </dgm:pt>
    <dgm:pt modelId="{0223B36F-E1B4-4CF6-BA9B-26D837CE2C5E}" type="parTrans" cxnId="{B73E8EDA-55E7-4BDC-94BE-86667EE5FA2B}">
      <dgm:prSet/>
      <dgm:spPr/>
      <dgm:t>
        <a:bodyPr/>
        <a:lstStyle/>
        <a:p>
          <a:pPr latinLnBrk="1"/>
          <a:endParaRPr lang="ko-KR" altLang="en-US"/>
        </a:p>
      </dgm:t>
    </dgm:pt>
    <dgm:pt modelId="{A3AF6342-A01A-4812-9409-1F07BDCB0803}" type="sibTrans" cxnId="{B73E8EDA-55E7-4BDC-94BE-86667EE5FA2B}">
      <dgm:prSet/>
      <dgm:spPr/>
      <dgm:t>
        <a:bodyPr/>
        <a:lstStyle/>
        <a:p>
          <a:pPr latinLnBrk="1"/>
          <a:endParaRPr lang="ko-KR" altLang="en-US"/>
        </a:p>
      </dgm:t>
    </dgm:pt>
    <dgm:pt modelId="{02D9F07B-4F1B-4CA8-B4C3-F41DAD31305D}">
      <dgm:prSet/>
      <dgm:spPr/>
      <dgm:t>
        <a:bodyPr/>
        <a:lstStyle/>
        <a:p>
          <a:pPr latinLnBrk="1"/>
          <a:r>
            <a:rPr kumimoji="0" lang="ko-KR" altLang="en-US" b="1" dirty="0" smtClean="0">
              <a:latin typeface="맑은 고딕" pitchFamily="50" charset="-127"/>
              <a:ea typeface="맑은 고딕" pitchFamily="50" charset="-127"/>
            </a:rPr>
            <a:t>최근 학생들의 </a:t>
          </a:r>
          <a:r>
            <a:rPr kumimoji="0" lang="ko-KR" altLang="en-US" b="1" dirty="0" smtClean="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rPr>
            <a:t>산업현장에 대한 이해 및 경험부족</a:t>
          </a:r>
          <a:r>
            <a:rPr kumimoji="0" lang="ko-KR" altLang="en-US" b="1" dirty="0" smtClean="0">
              <a:latin typeface="맑은 고딕" pitchFamily="50" charset="-127"/>
              <a:ea typeface="맑은 고딕" pitchFamily="50" charset="-127"/>
            </a:rPr>
            <a:t>으로 진로 설정 어려움</a:t>
          </a:r>
          <a:endParaRPr lang="ko-KR" altLang="en-US" b="1" dirty="0">
            <a:latin typeface="맑은 고딕" pitchFamily="50" charset="-127"/>
            <a:ea typeface="맑은 고딕" pitchFamily="50" charset="-127"/>
          </a:endParaRPr>
        </a:p>
      </dgm:t>
    </dgm:pt>
    <dgm:pt modelId="{465B3C08-E4F6-40F2-BA06-6F0DBE5BF2AA}" type="parTrans" cxnId="{E3C5B901-D604-40B9-9817-1EFEF93A9850}">
      <dgm:prSet/>
      <dgm:spPr/>
      <dgm:t>
        <a:bodyPr/>
        <a:lstStyle/>
        <a:p>
          <a:pPr latinLnBrk="1"/>
          <a:endParaRPr lang="ko-KR" altLang="en-US"/>
        </a:p>
      </dgm:t>
    </dgm:pt>
    <dgm:pt modelId="{679E235E-599A-4F0F-9E99-83C607CDC8B4}" type="sibTrans" cxnId="{E3C5B901-D604-40B9-9817-1EFEF93A9850}">
      <dgm:prSet/>
      <dgm:spPr/>
      <dgm:t>
        <a:bodyPr/>
        <a:lstStyle/>
        <a:p>
          <a:pPr latinLnBrk="1"/>
          <a:endParaRPr lang="ko-KR" altLang="en-US"/>
        </a:p>
      </dgm:t>
    </dgm:pt>
    <dgm:pt modelId="{52F64BE3-7CCA-438C-8113-FD90ADFDCBE1}" type="pres">
      <dgm:prSet presAssocID="{8D2C1088-7411-4C05-8A7F-FC37DC39911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F18A55C-FC68-4995-A77C-2774BF746314}" type="pres">
      <dgm:prSet presAssocID="{74BDC189-D977-493A-90DA-F2FAC8B5AA5F}" presName="parentLin" presStyleCnt="0"/>
      <dgm:spPr/>
      <dgm:t>
        <a:bodyPr/>
        <a:lstStyle/>
        <a:p>
          <a:pPr latinLnBrk="1"/>
          <a:endParaRPr lang="ko-KR" altLang="en-US"/>
        </a:p>
      </dgm:t>
    </dgm:pt>
    <dgm:pt modelId="{AF5ADF5D-594A-4D18-9A37-3D62555D564B}" type="pres">
      <dgm:prSet presAssocID="{74BDC189-D977-493A-90DA-F2FAC8B5AA5F}" presName="parentLeftMargin" presStyleLbl="node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6C0BEB21-8E26-4084-8F08-A77D3A7579CC}" type="pres">
      <dgm:prSet presAssocID="{74BDC189-D977-493A-90DA-F2FAC8B5AA5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04D4687-088D-4DF2-8CEB-4F4C97BD29FA}" type="pres">
      <dgm:prSet presAssocID="{74BDC189-D977-493A-90DA-F2FAC8B5AA5F}" presName="negativeSpace" presStyleCnt="0"/>
      <dgm:spPr/>
      <dgm:t>
        <a:bodyPr/>
        <a:lstStyle/>
        <a:p>
          <a:pPr latinLnBrk="1"/>
          <a:endParaRPr lang="ko-KR" altLang="en-US"/>
        </a:p>
      </dgm:t>
    </dgm:pt>
    <dgm:pt modelId="{1DF74DCF-3A9F-4930-B918-D7C543BE17A3}" type="pres">
      <dgm:prSet presAssocID="{74BDC189-D977-493A-90DA-F2FAC8B5AA5F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A695F3A-F3C2-435A-A9E3-2A7A1078C0B7}" type="pres">
      <dgm:prSet presAssocID="{A1B8EB35-74E3-4E5F-92E1-C0DCE322C3F0}" presName="spaceBetweenRectangles" presStyleCnt="0"/>
      <dgm:spPr/>
      <dgm:t>
        <a:bodyPr/>
        <a:lstStyle/>
        <a:p>
          <a:pPr latinLnBrk="1"/>
          <a:endParaRPr lang="ko-KR" altLang="en-US"/>
        </a:p>
      </dgm:t>
    </dgm:pt>
    <dgm:pt modelId="{57CF8FB0-1BDA-47B6-9923-AEF5CB8228FB}" type="pres">
      <dgm:prSet presAssocID="{F0E4161D-EC93-405A-A8BD-995339589FEC}" presName="parentLin" presStyleCnt="0"/>
      <dgm:spPr/>
      <dgm:t>
        <a:bodyPr/>
        <a:lstStyle/>
        <a:p>
          <a:pPr latinLnBrk="1"/>
          <a:endParaRPr lang="ko-KR" altLang="en-US"/>
        </a:p>
      </dgm:t>
    </dgm:pt>
    <dgm:pt modelId="{0939F76C-8E80-4337-ACEC-7952B4DBEF2C}" type="pres">
      <dgm:prSet presAssocID="{F0E4161D-EC93-405A-A8BD-995339589FEC}" presName="parentLeftMargin" presStyleLbl="node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22B9E2D4-2AEC-4764-AAC6-145FFB2563DD}" type="pres">
      <dgm:prSet presAssocID="{F0E4161D-EC93-405A-A8BD-995339589FE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FFD7046-6A7E-4009-85DD-3FB286E6E8EE}" type="pres">
      <dgm:prSet presAssocID="{F0E4161D-EC93-405A-A8BD-995339589FEC}" presName="negativeSpace" presStyleCnt="0"/>
      <dgm:spPr/>
      <dgm:t>
        <a:bodyPr/>
        <a:lstStyle/>
        <a:p>
          <a:pPr latinLnBrk="1"/>
          <a:endParaRPr lang="ko-KR" altLang="en-US"/>
        </a:p>
      </dgm:t>
    </dgm:pt>
    <dgm:pt modelId="{8B5FBA8E-E22A-4050-8098-683E35D3F545}" type="pres">
      <dgm:prSet presAssocID="{F0E4161D-EC93-405A-A8BD-995339589FEC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E77FDFA-3AA8-42E4-8ED9-66C166544F6F}" type="pres">
      <dgm:prSet presAssocID="{82B6BD5E-483E-4D31-A117-1E22F256C0B4}" presName="spaceBetweenRectangles" presStyleCnt="0"/>
      <dgm:spPr/>
      <dgm:t>
        <a:bodyPr/>
        <a:lstStyle/>
        <a:p>
          <a:pPr latinLnBrk="1"/>
          <a:endParaRPr lang="ko-KR" altLang="en-US"/>
        </a:p>
      </dgm:t>
    </dgm:pt>
    <dgm:pt modelId="{54A008A5-EF8C-4338-8EA7-88B7408DC59C}" type="pres">
      <dgm:prSet presAssocID="{57BCFDC3-7611-42BA-B91B-E1B23E26F9AD}" presName="parentLin" presStyleCnt="0"/>
      <dgm:spPr/>
      <dgm:t>
        <a:bodyPr/>
        <a:lstStyle/>
        <a:p>
          <a:pPr latinLnBrk="1"/>
          <a:endParaRPr lang="ko-KR" altLang="en-US"/>
        </a:p>
      </dgm:t>
    </dgm:pt>
    <dgm:pt modelId="{011595D2-A7A3-4B4D-B287-8227A64988E3}" type="pres">
      <dgm:prSet presAssocID="{57BCFDC3-7611-42BA-B91B-E1B23E26F9AD}" presName="parentLeftMargin" presStyleLbl="node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D1174069-8E41-4D20-A23E-1A2D2669E9DC}" type="pres">
      <dgm:prSet presAssocID="{57BCFDC3-7611-42BA-B91B-E1B23E26F9A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1E5766F-3630-426C-BCB6-B2F57F504CD6}" type="pres">
      <dgm:prSet presAssocID="{57BCFDC3-7611-42BA-B91B-E1B23E26F9AD}" presName="negativeSpace" presStyleCnt="0"/>
      <dgm:spPr/>
      <dgm:t>
        <a:bodyPr/>
        <a:lstStyle/>
        <a:p>
          <a:pPr latinLnBrk="1"/>
          <a:endParaRPr lang="ko-KR" altLang="en-US"/>
        </a:p>
      </dgm:t>
    </dgm:pt>
    <dgm:pt modelId="{98C70973-70A9-48DF-A62C-3445B17351B7}" type="pres">
      <dgm:prSet presAssocID="{57BCFDC3-7611-42BA-B91B-E1B23E26F9AD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7B929C5E-A606-4A93-8CBA-E7EB2C57DF58}" srcId="{8D2C1088-7411-4C05-8A7F-FC37DC399110}" destId="{57BCFDC3-7611-42BA-B91B-E1B23E26F9AD}" srcOrd="2" destOrd="0" parTransId="{953371A8-7415-45FD-8CFA-70A8A5B79B25}" sibTransId="{5A97650D-6C80-4B9F-9646-04C0762F56C1}"/>
    <dgm:cxn modelId="{4C550815-D8C7-4B31-9ED1-532CFAD8DD6F}" type="presOf" srcId="{74BDC189-D977-493A-90DA-F2FAC8B5AA5F}" destId="{6C0BEB21-8E26-4084-8F08-A77D3A7579CC}" srcOrd="1" destOrd="0" presId="urn:microsoft.com/office/officeart/2005/8/layout/list1"/>
    <dgm:cxn modelId="{D931F58D-2B0C-466F-8B18-C89DF7DE15E8}" srcId="{74BDC189-D977-493A-90DA-F2FAC8B5AA5F}" destId="{9FBCD433-BBEB-4B79-8DFB-4A4BC9272CB6}" srcOrd="0" destOrd="0" parTransId="{E83EE436-58F8-4DAD-9BA6-194197A0605E}" sibTransId="{AFC2442D-9C36-433D-A565-33EDF44FA5AA}"/>
    <dgm:cxn modelId="{49D8D0F7-BE18-4410-B8BB-94AF2FBA6657}" type="presOf" srcId="{57BCFDC3-7611-42BA-B91B-E1B23E26F9AD}" destId="{011595D2-A7A3-4B4D-B287-8227A64988E3}" srcOrd="0" destOrd="0" presId="urn:microsoft.com/office/officeart/2005/8/layout/list1"/>
    <dgm:cxn modelId="{A3362751-BF87-4E9C-88C9-606484213C91}" type="presOf" srcId="{6C928D1D-B267-4614-8320-1B12D00CCB0E}" destId="{8B5FBA8E-E22A-4050-8098-683E35D3F545}" srcOrd="0" destOrd="0" presId="urn:microsoft.com/office/officeart/2005/8/layout/list1"/>
    <dgm:cxn modelId="{50E256A4-CFB8-4537-AD1B-F41CD0EE13C6}" type="presOf" srcId="{57BCFDC3-7611-42BA-B91B-E1B23E26F9AD}" destId="{D1174069-8E41-4D20-A23E-1A2D2669E9DC}" srcOrd="1" destOrd="0" presId="urn:microsoft.com/office/officeart/2005/8/layout/list1"/>
    <dgm:cxn modelId="{01FF710F-D885-4422-844E-EBCCC31B6661}" srcId="{8D2C1088-7411-4C05-8A7F-FC37DC399110}" destId="{F0E4161D-EC93-405A-A8BD-995339589FEC}" srcOrd="1" destOrd="0" parTransId="{B96C4491-2E20-402E-8774-72222B2C1D6C}" sibTransId="{82B6BD5E-483E-4D31-A117-1E22F256C0B4}"/>
    <dgm:cxn modelId="{8501D73D-2ACD-4326-91EF-17D94181C1E3}" type="presOf" srcId="{F0E4161D-EC93-405A-A8BD-995339589FEC}" destId="{0939F76C-8E80-4337-ACEC-7952B4DBEF2C}" srcOrd="0" destOrd="0" presId="urn:microsoft.com/office/officeart/2005/8/layout/list1"/>
    <dgm:cxn modelId="{E3C5B901-D604-40B9-9817-1EFEF93A9850}" srcId="{57BCFDC3-7611-42BA-B91B-E1B23E26F9AD}" destId="{02D9F07B-4F1B-4CA8-B4C3-F41DAD31305D}" srcOrd="0" destOrd="0" parTransId="{465B3C08-E4F6-40F2-BA06-6F0DBE5BF2AA}" sibTransId="{679E235E-599A-4F0F-9E99-83C607CDC8B4}"/>
    <dgm:cxn modelId="{8E65CC5D-7646-4274-9C93-884BE80C2026}" srcId="{8D2C1088-7411-4C05-8A7F-FC37DC399110}" destId="{74BDC189-D977-493A-90DA-F2FAC8B5AA5F}" srcOrd="0" destOrd="0" parTransId="{C6413C85-6737-4D66-AFEE-A1E71F17964D}" sibTransId="{A1B8EB35-74E3-4E5F-92E1-C0DCE322C3F0}"/>
    <dgm:cxn modelId="{34B867B2-C68F-489B-9183-0321E35020A6}" type="presOf" srcId="{74BDC189-D977-493A-90DA-F2FAC8B5AA5F}" destId="{AF5ADF5D-594A-4D18-9A37-3D62555D564B}" srcOrd="0" destOrd="0" presId="urn:microsoft.com/office/officeart/2005/8/layout/list1"/>
    <dgm:cxn modelId="{22C32314-66BE-4705-BF19-E121D12C97B9}" type="presOf" srcId="{02D9F07B-4F1B-4CA8-B4C3-F41DAD31305D}" destId="{98C70973-70A9-48DF-A62C-3445B17351B7}" srcOrd="0" destOrd="0" presId="urn:microsoft.com/office/officeart/2005/8/layout/list1"/>
    <dgm:cxn modelId="{B73E8EDA-55E7-4BDC-94BE-86667EE5FA2B}" srcId="{F0E4161D-EC93-405A-A8BD-995339589FEC}" destId="{6C928D1D-B267-4614-8320-1B12D00CCB0E}" srcOrd="0" destOrd="0" parTransId="{0223B36F-E1B4-4CF6-BA9B-26D837CE2C5E}" sibTransId="{A3AF6342-A01A-4812-9409-1F07BDCB0803}"/>
    <dgm:cxn modelId="{B526A30A-D1DC-425E-ABC5-8F806BE83996}" type="presOf" srcId="{F0E4161D-EC93-405A-A8BD-995339589FEC}" destId="{22B9E2D4-2AEC-4764-AAC6-145FFB2563DD}" srcOrd="1" destOrd="0" presId="urn:microsoft.com/office/officeart/2005/8/layout/list1"/>
    <dgm:cxn modelId="{1D42CC1F-7F24-4119-9478-641FF43A1D0D}" type="presOf" srcId="{8D2C1088-7411-4C05-8A7F-FC37DC399110}" destId="{52F64BE3-7CCA-438C-8113-FD90ADFDCBE1}" srcOrd="0" destOrd="0" presId="urn:microsoft.com/office/officeart/2005/8/layout/list1"/>
    <dgm:cxn modelId="{95FB559C-905D-440B-BC5A-81FB50B72C34}" type="presOf" srcId="{9FBCD433-BBEB-4B79-8DFB-4A4BC9272CB6}" destId="{1DF74DCF-3A9F-4930-B918-D7C543BE17A3}" srcOrd="0" destOrd="0" presId="urn:microsoft.com/office/officeart/2005/8/layout/list1"/>
    <dgm:cxn modelId="{56E6762B-4482-4EDA-A96B-0CDE6C45B2CF}" type="presParOf" srcId="{52F64BE3-7CCA-438C-8113-FD90ADFDCBE1}" destId="{AF18A55C-FC68-4995-A77C-2774BF746314}" srcOrd="0" destOrd="0" presId="urn:microsoft.com/office/officeart/2005/8/layout/list1"/>
    <dgm:cxn modelId="{51CCE490-1CCB-43B2-B82C-3282F181196A}" type="presParOf" srcId="{AF18A55C-FC68-4995-A77C-2774BF746314}" destId="{AF5ADF5D-594A-4D18-9A37-3D62555D564B}" srcOrd="0" destOrd="0" presId="urn:microsoft.com/office/officeart/2005/8/layout/list1"/>
    <dgm:cxn modelId="{D9B43D56-D069-42CD-AB5B-47B56E43FE5C}" type="presParOf" srcId="{AF18A55C-FC68-4995-A77C-2774BF746314}" destId="{6C0BEB21-8E26-4084-8F08-A77D3A7579CC}" srcOrd="1" destOrd="0" presId="urn:microsoft.com/office/officeart/2005/8/layout/list1"/>
    <dgm:cxn modelId="{D15E84F5-7178-4CF6-8CC3-6F8EF9DFE4AA}" type="presParOf" srcId="{52F64BE3-7CCA-438C-8113-FD90ADFDCBE1}" destId="{004D4687-088D-4DF2-8CEB-4F4C97BD29FA}" srcOrd="1" destOrd="0" presId="urn:microsoft.com/office/officeart/2005/8/layout/list1"/>
    <dgm:cxn modelId="{2F2EE737-13EB-4932-8626-FD282A4ED08A}" type="presParOf" srcId="{52F64BE3-7CCA-438C-8113-FD90ADFDCBE1}" destId="{1DF74DCF-3A9F-4930-B918-D7C543BE17A3}" srcOrd="2" destOrd="0" presId="urn:microsoft.com/office/officeart/2005/8/layout/list1"/>
    <dgm:cxn modelId="{FE33CEA8-54E5-49AE-97B7-0793A68AE585}" type="presParOf" srcId="{52F64BE3-7CCA-438C-8113-FD90ADFDCBE1}" destId="{0A695F3A-F3C2-435A-A9E3-2A7A1078C0B7}" srcOrd="3" destOrd="0" presId="urn:microsoft.com/office/officeart/2005/8/layout/list1"/>
    <dgm:cxn modelId="{C137680D-27F6-4EAA-8DCD-E4C6D859C20D}" type="presParOf" srcId="{52F64BE3-7CCA-438C-8113-FD90ADFDCBE1}" destId="{57CF8FB0-1BDA-47B6-9923-AEF5CB8228FB}" srcOrd="4" destOrd="0" presId="urn:microsoft.com/office/officeart/2005/8/layout/list1"/>
    <dgm:cxn modelId="{C3BBB5D0-5D0A-4CBF-AA9B-36EE09379251}" type="presParOf" srcId="{57CF8FB0-1BDA-47B6-9923-AEF5CB8228FB}" destId="{0939F76C-8E80-4337-ACEC-7952B4DBEF2C}" srcOrd="0" destOrd="0" presId="urn:microsoft.com/office/officeart/2005/8/layout/list1"/>
    <dgm:cxn modelId="{EB4B0A6B-8669-4606-9854-745F15305D2D}" type="presParOf" srcId="{57CF8FB0-1BDA-47B6-9923-AEF5CB8228FB}" destId="{22B9E2D4-2AEC-4764-AAC6-145FFB2563DD}" srcOrd="1" destOrd="0" presId="urn:microsoft.com/office/officeart/2005/8/layout/list1"/>
    <dgm:cxn modelId="{4E9F83F9-D1EC-4A78-86DD-174D2414090A}" type="presParOf" srcId="{52F64BE3-7CCA-438C-8113-FD90ADFDCBE1}" destId="{BFFD7046-6A7E-4009-85DD-3FB286E6E8EE}" srcOrd="5" destOrd="0" presId="urn:microsoft.com/office/officeart/2005/8/layout/list1"/>
    <dgm:cxn modelId="{588BDE2D-F6FE-4C02-A946-2AA26B3F04DA}" type="presParOf" srcId="{52F64BE3-7CCA-438C-8113-FD90ADFDCBE1}" destId="{8B5FBA8E-E22A-4050-8098-683E35D3F545}" srcOrd="6" destOrd="0" presId="urn:microsoft.com/office/officeart/2005/8/layout/list1"/>
    <dgm:cxn modelId="{ED3152FB-5446-458F-B66E-CAA4FBEC12F5}" type="presParOf" srcId="{52F64BE3-7CCA-438C-8113-FD90ADFDCBE1}" destId="{FE77FDFA-3AA8-42E4-8ED9-66C166544F6F}" srcOrd="7" destOrd="0" presId="urn:microsoft.com/office/officeart/2005/8/layout/list1"/>
    <dgm:cxn modelId="{89897E98-9260-482B-86B3-FB4E55BDAFCD}" type="presParOf" srcId="{52F64BE3-7CCA-438C-8113-FD90ADFDCBE1}" destId="{54A008A5-EF8C-4338-8EA7-88B7408DC59C}" srcOrd="8" destOrd="0" presId="urn:microsoft.com/office/officeart/2005/8/layout/list1"/>
    <dgm:cxn modelId="{49A747AF-3329-4FFA-ABA4-35296F6B8F5B}" type="presParOf" srcId="{54A008A5-EF8C-4338-8EA7-88B7408DC59C}" destId="{011595D2-A7A3-4B4D-B287-8227A64988E3}" srcOrd="0" destOrd="0" presId="urn:microsoft.com/office/officeart/2005/8/layout/list1"/>
    <dgm:cxn modelId="{152D50C0-0E82-488B-8480-E399C6748CDB}" type="presParOf" srcId="{54A008A5-EF8C-4338-8EA7-88B7408DC59C}" destId="{D1174069-8E41-4D20-A23E-1A2D2669E9DC}" srcOrd="1" destOrd="0" presId="urn:microsoft.com/office/officeart/2005/8/layout/list1"/>
    <dgm:cxn modelId="{D228345F-3042-44E3-A1B7-58660CF87D5A}" type="presParOf" srcId="{52F64BE3-7CCA-438C-8113-FD90ADFDCBE1}" destId="{41E5766F-3630-426C-BCB6-B2F57F504CD6}" srcOrd="9" destOrd="0" presId="urn:microsoft.com/office/officeart/2005/8/layout/list1"/>
    <dgm:cxn modelId="{09C61145-264A-4B37-B102-8F6132D4DA6C}" type="presParOf" srcId="{52F64BE3-7CCA-438C-8113-FD90ADFDCBE1}" destId="{98C70973-70A9-48DF-A62C-3445B17351B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A5C508-68B5-4360-8150-12D7806A8BC9}" type="doc">
      <dgm:prSet loTypeId="urn:microsoft.com/office/officeart/2005/8/layout/arrow2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C6B0DED9-AEF8-466B-BBB0-36A16043FF4F}">
      <dgm:prSet phldrT="[텍스트]" custT="1"/>
      <dgm:spPr/>
      <dgm:t>
        <a:bodyPr/>
        <a:lstStyle/>
        <a:p>
          <a:pPr latinLnBrk="1"/>
          <a:endParaRPr kumimoji="0" lang="en-US" altLang="ko-KR" sz="16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다음_SemiBold" pitchFamily="2" charset="-127"/>
            <a:ea typeface="다음_SemiBold" pitchFamily="2" charset="-127"/>
          </a:endParaRPr>
        </a:p>
      </dgm:t>
    </dgm:pt>
    <dgm:pt modelId="{51BB624C-B37D-471C-B962-C14B5653A8BB}" type="sibTrans" cxnId="{F1383C8F-234F-4DC8-9AC4-37FB3AB14FF4}">
      <dgm:prSet/>
      <dgm:spPr/>
      <dgm:t>
        <a:bodyPr/>
        <a:lstStyle/>
        <a:p>
          <a:pPr latinLnBrk="1"/>
          <a:endParaRPr lang="ko-KR" altLang="en-US"/>
        </a:p>
      </dgm:t>
    </dgm:pt>
    <dgm:pt modelId="{A02175CE-12E3-4238-ADBF-E50CC7CE1D00}" type="parTrans" cxnId="{F1383C8F-234F-4DC8-9AC4-37FB3AB14FF4}">
      <dgm:prSet/>
      <dgm:spPr/>
      <dgm:t>
        <a:bodyPr/>
        <a:lstStyle/>
        <a:p>
          <a:pPr latinLnBrk="1"/>
          <a:endParaRPr lang="ko-KR" altLang="en-US"/>
        </a:p>
      </dgm:t>
    </dgm:pt>
    <dgm:pt modelId="{4D761C14-6F39-418E-8AB4-891591A67D36}">
      <dgm:prSet phldrT="[텍스트]" custT="1"/>
      <dgm:spPr/>
      <dgm:t>
        <a:bodyPr/>
        <a:lstStyle/>
        <a:p>
          <a:pPr latinLnBrk="1"/>
          <a:endParaRPr lang="ko-KR" altLang="en-US" sz="1600" dirty="0"/>
        </a:p>
      </dgm:t>
    </dgm:pt>
    <dgm:pt modelId="{218090E8-EA19-4054-91CE-438C9C81840E}" type="sibTrans" cxnId="{82BB0A99-FE59-4B3F-B606-60FF5B2E425C}">
      <dgm:prSet/>
      <dgm:spPr/>
      <dgm:t>
        <a:bodyPr/>
        <a:lstStyle/>
        <a:p>
          <a:pPr latinLnBrk="1"/>
          <a:endParaRPr lang="ko-KR" altLang="en-US"/>
        </a:p>
      </dgm:t>
    </dgm:pt>
    <dgm:pt modelId="{ED7E95C3-7216-428A-9B3F-2F9007AB6E39}" type="parTrans" cxnId="{82BB0A99-FE59-4B3F-B606-60FF5B2E425C}">
      <dgm:prSet/>
      <dgm:spPr/>
      <dgm:t>
        <a:bodyPr/>
        <a:lstStyle/>
        <a:p>
          <a:pPr latinLnBrk="1"/>
          <a:endParaRPr lang="ko-KR" altLang="en-US"/>
        </a:p>
      </dgm:t>
    </dgm:pt>
    <dgm:pt modelId="{6C51C3EA-9EB3-4E8F-AF30-D75D2B2DA571}">
      <dgm:prSet phldrT="[텍스트]" custT="1"/>
      <dgm:spPr/>
      <dgm:t>
        <a:bodyPr/>
        <a:lstStyle/>
        <a:p>
          <a:pPr latinLnBrk="1"/>
          <a:endParaRPr kumimoji="0" lang="en-US" altLang="ko-KR" sz="1600" dirty="0" smtClean="0">
            <a:effectLst>
              <a:outerShdw blurRad="38100" dist="38100" dir="2700000" algn="tl">
                <a:srgbClr val="C0C0C0"/>
              </a:outerShdw>
            </a:effectLst>
            <a:latin typeface="다음_SemiBold" pitchFamily="2" charset="-127"/>
            <a:ea typeface="다음_SemiBold" pitchFamily="2" charset="-127"/>
          </a:endParaRPr>
        </a:p>
      </dgm:t>
    </dgm:pt>
    <dgm:pt modelId="{73F85208-EA95-42D3-B9EB-6D6359E9A545}" type="sibTrans" cxnId="{334D1FD0-3B63-4A46-9798-BB0E5447D6C5}">
      <dgm:prSet/>
      <dgm:spPr/>
      <dgm:t>
        <a:bodyPr/>
        <a:lstStyle/>
        <a:p>
          <a:pPr latinLnBrk="1"/>
          <a:endParaRPr lang="ko-KR" altLang="en-US"/>
        </a:p>
      </dgm:t>
    </dgm:pt>
    <dgm:pt modelId="{72265C40-E6F5-4BD6-A382-A078755E74AA}" type="parTrans" cxnId="{334D1FD0-3B63-4A46-9798-BB0E5447D6C5}">
      <dgm:prSet/>
      <dgm:spPr/>
      <dgm:t>
        <a:bodyPr/>
        <a:lstStyle/>
        <a:p>
          <a:pPr latinLnBrk="1"/>
          <a:endParaRPr lang="ko-KR" altLang="en-US"/>
        </a:p>
      </dgm:t>
    </dgm:pt>
    <dgm:pt modelId="{C8462509-99F6-452D-9883-2705E592182F}" type="pres">
      <dgm:prSet presAssocID="{78A5C508-68B5-4360-8150-12D7806A8BC9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B8DDECA-7FBA-40DE-8427-1D1E8A823547}" type="pres">
      <dgm:prSet presAssocID="{78A5C508-68B5-4360-8150-12D7806A8BC9}" presName="arrow" presStyleLbl="bgShp" presStyleIdx="0" presStyleCnt="1" custScaleX="68759" custLinFactNeighborX="-23451"/>
      <dgm:spPr/>
      <dgm:t>
        <a:bodyPr/>
        <a:lstStyle/>
        <a:p>
          <a:pPr latinLnBrk="1"/>
          <a:endParaRPr lang="ko-KR" altLang="en-US"/>
        </a:p>
      </dgm:t>
    </dgm:pt>
    <dgm:pt modelId="{A421CCB7-AF56-4103-865E-DC32527CF01E}" type="pres">
      <dgm:prSet presAssocID="{78A5C508-68B5-4360-8150-12D7806A8BC9}" presName="arrowDiagram3" presStyleCnt="0"/>
      <dgm:spPr/>
    </dgm:pt>
    <dgm:pt modelId="{EBB6D8FA-318B-4174-AE74-992FAFD7B467}" type="pres">
      <dgm:prSet presAssocID="{C6B0DED9-AEF8-466B-BBB0-36A16043FF4F}" presName="bullet3a" presStyleLbl="node1" presStyleIdx="0" presStyleCnt="3" custLinFactX="-228718" custLinFactY="61136" custLinFactNeighborX="-300000" custLinFactNeighborY="100000"/>
      <dgm:spPr/>
    </dgm:pt>
    <dgm:pt modelId="{10902AD8-AB2A-459B-AF44-73D31AA321E1}" type="pres">
      <dgm:prSet presAssocID="{C6B0DED9-AEF8-466B-BBB0-36A16043FF4F}" presName="textBox3a" presStyleLbl="revTx" presStyleIdx="0" presStyleCnt="3" custScaleX="298787" custScaleY="68724" custLinFactX="5297" custLinFactNeighborX="100000" custLinFactNeighborY="-6509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D902113-18FE-4ABF-8C41-279649E379C7}" type="pres">
      <dgm:prSet presAssocID="{4D761C14-6F39-418E-8AB4-891591A67D36}" presName="bullet3b" presStyleLbl="node1" presStyleIdx="1" presStyleCnt="3" custLinFactX="-250199" custLinFactY="57108" custLinFactNeighborX="-300000" custLinFactNeighborY="100000"/>
      <dgm:spPr/>
    </dgm:pt>
    <dgm:pt modelId="{20D6F223-85B7-4999-BDA8-2E89977EC171}" type="pres">
      <dgm:prSet presAssocID="{4D761C14-6F39-418E-8AB4-891591A67D36}" presName="textBox3b" presStyleLbl="revTx" presStyleIdx="1" presStyleCnt="3" custScaleX="201147" custScaleY="33440" custLinFactX="-230" custLinFactNeighborX="-100000" custLinFactNeighborY="2735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2D02D4A-9111-4777-99E2-998BF0BFAC6E}" type="pres">
      <dgm:prSet presAssocID="{6C51C3EA-9EB3-4E8F-AF30-D75D2B2DA571}" presName="bullet3c" presStyleLbl="node1" presStyleIdx="2" presStyleCnt="3" custLinFactX="-200000" custLinFactNeighborX="-243524" custLinFactNeighborY="-188"/>
      <dgm:spPr/>
    </dgm:pt>
    <dgm:pt modelId="{7A4BC901-FF42-40DC-B0C0-80B1B9162215}" type="pres">
      <dgm:prSet presAssocID="{6C51C3EA-9EB3-4E8F-AF30-D75D2B2DA571}" presName="textBox3c" presStyleLbl="revTx" presStyleIdx="2" presStyleCnt="3" custScaleX="295564" custScaleY="37168" custLinFactNeighborX="-11251" custLinFactNeighborY="-3665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334D1FD0-3B63-4A46-9798-BB0E5447D6C5}" srcId="{78A5C508-68B5-4360-8150-12D7806A8BC9}" destId="{6C51C3EA-9EB3-4E8F-AF30-D75D2B2DA571}" srcOrd="2" destOrd="0" parTransId="{72265C40-E6F5-4BD6-A382-A078755E74AA}" sibTransId="{73F85208-EA95-42D3-B9EB-6D6359E9A545}"/>
    <dgm:cxn modelId="{7B640EE4-F91E-45F3-AE9D-4571921B9DFE}" type="presOf" srcId="{4D761C14-6F39-418E-8AB4-891591A67D36}" destId="{20D6F223-85B7-4999-BDA8-2E89977EC171}" srcOrd="0" destOrd="0" presId="urn:microsoft.com/office/officeart/2005/8/layout/arrow2"/>
    <dgm:cxn modelId="{82BB0A99-FE59-4B3F-B606-60FF5B2E425C}" srcId="{78A5C508-68B5-4360-8150-12D7806A8BC9}" destId="{4D761C14-6F39-418E-8AB4-891591A67D36}" srcOrd="1" destOrd="0" parTransId="{ED7E95C3-7216-428A-9B3F-2F9007AB6E39}" sibTransId="{218090E8-EA19-4054-91CE-438C9C81840E}"/>
    <dgm:cxn modelId="{1F4947F3-1368-4FF6-98B2-072751A9FF8A}" type="presOf" srcId="{6C51C3EA-9EB3-4E8F-AF30-D75D2B2DA571}" destId="{7A4BC901-FF42-40DC-B0C0-80B1B9162215}" srcOrd="0" destOrd="0" presId="urn:microsoft.com/office/officeart/2005/8/layout/arrow2"/>
    <dgm:cxn modelId="{C786BAF2-8597-47B0-82A2-55AD0657CE25}" type="presOf" srcId="{78A5C508-68B5-4360-8150-12D7806A8BC9}" destId="{C8462509-99F6-452D-9883-2705E592182F}" srcOrd="0" destOrd="0" presId="urn:microsoft.com/office/officeart/2005/8/layout/arrow2"/>
    <dgm:cxn modelId="{F1383C8F-234F-4DC8-9AC4-37FB3AB14FF4}" srcId="{78A5C508-68B5-4360-8150-12D7806A8BC9}" destId="{C6B0DED9-AEF8-466B-BBB0-36A16043FF4F}" srcOrd="0" destOrd="0" parTransId="{A02175CE-12E3-4238-ADBF-E50CC7CE1D00}" sibTransId="{51BB624C-B37D-471C-B962-C14B5653A8BB}"/>
    <dgm:cxn modelId="{6D0E1324-F4FF-4249-9B73-7C9D1B43EF3D}" type="presOf" srcId="{C6B0DED9-AEF8-466B-BBB0-36A16043FF4F}" destId="{10902AD8-AB2A-459B-AF44-73D31AA321E1}" srcOrd="0" destOrd="0" presId="urn:microsoft.com/office/officeart/2005/8/layout/arrow2"/>
    <dgm:cxn modelId="{62D55DA5-4AD0-44C9-82BF-D8BF27DB9744}" type="presParOf" srcId="{C8462509-99F6-452D-9883-2705E592182F}" destId="{9B8DDECA-7FBA-40DE-8427-1D1E8A823547}" srcOrd="0" destOrd="0" presId="urn:microsoft.com/office/officeart/2005/8/layout/arrow2"/>
    <dgm:cxn modelId="{E8CA5107-27D0-4FE3-BF6F-4628E169B12C}" type="presParOf" srcId="{C8462509-99F6-452D-9883-2705E592182F}" destId="{A421CCB7-AF56-4103-865E-DC32527CF01E}" srcOrd="1" destOrd="0" presId="urn:microsoft.com/office/officeart/2005/8/layout/arrow2"/>
    <dgm:cxn modelId="{C4D3409E-521A-4A2D-839A-676BD8F6C49D}" type="presParOf" srcId="{A421CCB7-AF56-4103-865E-DC32527CF01E}" destId="{EBB6D8FA-318B-4174-AE74-992FAFD7B467}" srcOrd="0" destOrd="0" presId="urn:microsoft.com/office/officeart/2005/8/layout/arrow2"/>
    <dgm:cxn modelId="{7DCD39F0-8E28-44A5-8C2F-AF2561E30C28}" type="presParOf" srcId="{A421CCB7-AF56-4103-865E-DC32527CF01E}" destId="{10902AD8-AB2A-459B-AF44-73D31AA321E1}" srcOrd="1" destOrd="0" presId="urn:microsoft.com/office/officeart/2005/8/layout/arrow2"/>
    <dgm:cxn modelId="{28035AA4-795D-4D4A-964A-47CFCBF40B2A}" type="presParOf" srcId="{A421CCB7-AF56-4103-865E-DC32527CF01E}" destId="{8D902113-18FE-4ABF-8C41-279649E379C7}" srcOrd="2" destOrd="0" presId="urn:microsoft.com/office/officeart/2005/8/layout/arrow2"/>
    <dgm:cxn modelId="{E43DDA12-AEE3-4C45-BF17-7E2B7FDDEDE7}" type="presParOf" srcId="{A421CCB7-AF56-4103-865E-DC32527CF01E}" destId="{20D6F223-85B7-4999-BDA8-2E89977EC171}" srcOrd="3" destOrd="0" presId="urn:microsoft.com/office/officeart/2005/8/layout/arrow2"/>
    <dgm:cxn modelId="{9D3CFF4C-74F2-4719-AD55-12D45F8CD14A}" type="presParOf" srcId="{A421CCB7-AF56-4103-865E-DC32527CF01E}" destId="{82D02D4A-9111-4777-99E2-998BF0BFAC6E}" srcOrd="4" destOrd="0" presId="urn:microsoft.com/office/officeart/2005/8/layout/arrow2"/>
    <dgm:cxn modelId="{29C6B7B5-2943-45C0-8DC7-5F3D48CB6FA0}" type="presParOf" srcId="{A421CCB7-AF56-4103-865E-DC32527CF01E}" destId="{7A4BC901-FF42-40DC-B0C0-80B1B9162215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641CF74-CD9E-4A1B-828C-76DDCB133F41}" type="doc">
      <dgm:prSet loTypeId="urn:microsoft.com/office/officeart/2005/8/layout/default#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2458F785-3E5B-4426-A533-C2C8E7BB3965}">
      <dgm:prSet phldrT="[텍스트]" custT="1"/>
      <dgm:spPr/>
      <dgm:t>
        <a:bodyPr/>
        <a:lstStyle/>
        <a:p>
          <a:pPr latinLnBrk="1"/>
          <a:r>
            <a:rPr kumimoji="0" lang="ko-KR" alt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rPr>
            <a:t>기업</a:t>
          </a:r>
          <a:r>
            <a:rPr kumimoji="0" lang="en-US" altLang="ko-KR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rPr>
            <a:t>/</a:t>
          </a:r>
          <a:r>
            <a:rPr kumimoji="0" lang="ko-KR" alt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rPr>
            <a:t>학생</a:t>
          </a:r>
          <a:r>
            <a:rPr kumimoji="0" lang="en-US" altLang="ko-KR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rPr>
            <a:t>/</a:t>
          </a:r>
          <a:r>
            <a:rPr kumimoji="0" lang="ko-KR" alt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rPr>
            <a:t>대학 모두 </a:t>
          </a:r>
          <a:r>
            <a:rPr kumimoji="0" lang="en-US" altLang="ko-KR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rPr>
            <a:t>win-win</a:t>
          </a:r>
          <a:r>
            <a:rPr kumimoji="0" lang="ko-KR" alt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rPr>
            <a:t>하는 산학연계 교육모델 필요</a:t>
          </a:r>
          <a:endParaRPr kumimoji="0" lang="ko-KR" alt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itchFamily="50" charset="-127"/>
            <a:ea typeface="맑은 고딕" pitchFamily="50" charset="-127"/>
          </a:endParaRPr>
        </a:p>
      </dgm:t>
    </dgm:pt>
    <dgm:pt modelId="{ACC4EB81-E4B6-4799-82D6-6E6A31BF4D2E}" type="parTrans" cxnId="{72D85EA6-2448-480F-86EB-65600F426CE8}">
      <dgm:prSet/>
      <dgm:spPr/>
      <dgm:t>
        <a:bodyPr/>
        <a:lstStyle/>
        <a:p>
          <a:pPr latinLnBrk="1"/>
          <a:endParaRPr lang="ko-KR" altLang="en-US"/>
        </a:p>
      </dgm:t>
    </dgm:pt>
    <dgm:pt modelId="{2C16ADAD-1353-42E0-9ECB-4ADB4CA01031}" type="sibTrans" cxnId="{72D85EA6-2448-480F-86EB-65600F426CE8}">
      <dgm:prSet/>
      <dgm:spPr/>
      <dgm:t>
        <a:bodyPr/>
        <a:lstStyle/>
        <a:p>
          <a:pPr latinLnBrk="1"/>
          <a:endParaRPr lang="ko-KR" altLang="en-US"/>
        </a:p>
      </dgm:t>
    </dgm:pt>
    <dgm:pt modelId="{193C4C1C-5431-408A-AA49-959B74DC98C4}" type="pres">
      <dgm:prSet presAssocID="{C641CF74-CD9E-4A1B-828C-76DDCB133F4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E48502B-90B8-4842-91ED-D5739070F93D}" type="pres">
      <dgm:prSet presAssocID="{2458F785-3E5B-4426-A533-C2C8E7BB3965}" presName="node" presStyleLbl="node1" presStyleIdx="0" presStyleCnt="1" custScaleX="120775" custScaleY="77791" custLinFactNeighborX="-1040" custLinFactNeighborY="1502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B85E5D83-D49A-482E-B093-0F0290D00D62}" type="presOf" srcId="{2458F785-3E5B-4426-A533-C2C8E7BB3965}" destId="{8E48502B-90B8-4842-91ED-D5739070F93D}" srcOrd="0" destOrd="0" presId="urn:microsoft.com/office/officeart/2005/8/layout/default#1"/>
    <dgm:cxn modelId="{72D85EA6-2448-480F-86EB-65600F426CE8}" srcId="{C641CF74-CD9E-4A1B-828C-76DDCB133F41}" destId="{2458F785-3E5B-4426-A533-C2C8E7BB3965}" srcOrd="0" destOrd="0" parTransId="{ACC4EB81-E4B6-4799-82D6-6E6A31BF4D2E}" sibTransId="{2C16ADAD-1353-42E0-9ECB-4ADB4CA01031}"/>
    <dgm:cxn modelId="{11ED959C-4FCB-44E2-9556-C745BB27F987}" type="presOf" srcId="{C641CF74-CD9E-4A1B-828C-76DDCB133F41}" destId="{193C4C1C-5431-408A-AA49-959B74DC98C4}" srcOrd="0" destOrd="0" presId="urn:microsoft.com/office/officeart/2005/8/layout/default#1"/>
    <dgm:cxn modelId="{6AD41840-A1AB-4595-9F9F-8ABEC9AF0280}" type="presParOf" srcId="{193C4C1C-5431-408A-AA49-959B74DC98C4}" destId="{8E48502B-90B8-4842-91ED-D5739070F93D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F74DCF-3A9F-4930-B918-D7C543BE17A3}">
      <dsp:nvSpPr>
        <dsp:cNvPr id="0" name=""/>
        <dsp:cNvSpPr/>
      </dsp:nvSpPr>
      <dsp:spPr>
        <a:xfrm>
          <a:off x="0" y="316487"/>
          <a:ext cx="6096000" cy="1015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3117" tIns="312420" rIns="473117" bIns="106680" numCol="1" spcCol="1270" anchor="t" anchorCtr="0">
          <a:noAutofit/>
        </a:bodyPr>
        <a:lstStyle/>
        <a:p>
          <a:pPr marL="114300" lvl="1" indent="-114300" algn="l" defTabSz="6667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ko-KR" altLang="en-US" sz="1500" b="1" kern="1200" dirty="0" smtClean="0">
              <a:latin typeface="맑은 고딕" pitchFamily="50" charset="-127"/>
              <a:ea typeface="맑은 고딕" pitchFamily="50" charset="-127"/>
            </a:rPr>
            <a:t>국내 대학교육의 양적인 측면은 세계 최고수준이지만</a:t>
          </a:r>
          <a:r>
            <a:rPr kumimoji="0" lang="en-US" altLang="ko-KR" sz="1500" b="1" kern="1200" dirty="0" smtClean="0">
              <a:latin typeface="맑은 고딕" pitchFamily="50" charset="-127"/>
              <a:ea typeface="맑은 고딕" pitchFamily="50" charset="-127"/>
            </a:rPr>
            <a:t> </a:t>
          </a:r>
          <a:r>
            <a:rPr kumimoji="0" lang="ko-KR" altLang="en-US" sz="1500" b="1" kern="1200" dirty="0" smtClean="0">
              <a:latin typeface="맑은 고딕" pitchFamily="50" charset="-127"/>
              <a:ea typeface="맑은 고딕" pitchFamily="50" charset="-127"/>
            </a:rPr>
            <a:t>질적인 측면에서 </a:t>
          </a:r>
          <a:r>
            <a:rPr kumimoji="0" lang="ko-KR" altLang="en-US" sz="1500" b="1" kern="1200" dirty="0" smtClean="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rPr>
            <a:t>산업현장과 괴리된 인력 양성</a:t>
          </a:r>
          <a:endParaRPr lang="ko-KR" altLang="en-US" sz="1500" b="1" kern="1200" dirty="0">
            <a:solidFill>
              <a:srgbClr val="0000FF"/>
            </a:solidFill>
            <a:latin typeface="맑은 고딕" pitchFamily="50" charset="-127"/>
            <a:ea typeface="맑은 고딕" pitchFamily="50" charset="-127"/>
          </a:endParaRPr>
        </a:p>
      </dsp:txBody>
      <dsp:txXfrm>
        <a:off x="0" y="316487"/>
        <a:ext cx="6096000" cy="1015875"/>
      </dsp:txXfrm>
    </dsp:sp>
    <dsp:sp modelId="{6C0BEB21-8E26-4084-8F08-A77D3A7579CC}">
      <dsp:nvSpPr>
        <dsp:cNvPr id="0" name=""/>
        <dsp:cNvSpPr/>
      </dsp:nvSpPr>
      <dsp:spPr>
        <a:xfrm>
          <a:off x="304800" y="95087"/>
          <a:ext cx="4267200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500" b="1" kern="1200" dirty="0" smtClean="0">
              <a:latin typeface="맑은 고딕" pitchFamily="50" charset="-127"/>
              <a:ea typeface="맑은 고딕" pitchFamily="50" charset="-127"/>
            </a:rPr>
            <a:t>인력수급 </a:t>
          </a:r>
          <a:r>
            <a:rPr lang="en-US" altLang="ko-KR" sz="1500" b="1" kern="1200" dirty="0" smtClean="0">
              <a:latin typeface="맑은 고딕" pitchFamily="50" charset="-127"/>
              <a:ea typeface="맑은 고딕" pitchFamily="50" charset="-127"/>
            </a:rPr>
            <a:t>Mismatch</a:t>
          </a:r>
          <a:endParaRPr lang="ko-KR" altLang="en-US" sz="1500" b="1" kern="1200" dirty="0">
            <a:latin typeface="맑은 고딕" pitchFamily="50" charset="-127"/>
            <a:ea typeface="맑은 고딕" pitchFamily="50" charset="-127"/>
          </a:endParaRPr>
        </a:p>
      </dsp:txBody>
      <dsp:txXfrm>
        <a:off x="326416" y="116703"/>
        <a:ext cx="4223968" cy="399568"/>
      </dsp:txXfrm>
    </dsp:sp>
    <dsp:sp modelId="{8B5FBA8E-E22A-4050-8098-683E35D3F545}">
      <dsp:nvSpPr>
        <dsp:cNvPr id="0" name=""/>
        <dsp:cNvSpPr/>
      </dsp:nvSpPr>
      <dsp:spPr>
        <a:xfrm>
          <a:off x="0" y="1634762"/>
          <a:ext cx="6096000" cy="1015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3117" tIns="312420" rIns="473117" bIns="106680" numCol="1" spcCol="1270" anchor="t" anchorCtr="0">
          <a:noAutofit/>
        </a:bodyPr>
        <a:lstStyle/>
        <a:p>
          <a:pPr marL="114300" lvl="1" indent="-114300" algn="l" defTabSz="6667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ko-KR" altLang="en-US" sz="1500" b="1" kern="1200" dirty="0" smtClean="0">
              <a:latin typeface="맑은 고딕" pitchFamily="50" charset="-127"/>
              <a:ea typeface="맑은 고딕" pitchFamily="50" charset="-127"/>
            </a:rPr>
            <a:t>산업체 </a:t>
          </a:r>
          <a:r>
            <a:rPr kumimoji="0" lang="ko-KR" altLang="en-US" sz="1500" b="1" kern="1200" dirty="0" smtClean="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rPr>
            <a:t>수요반영 미흡 및 현장경험 부족 </a:t>
          </a:r>
          <a:r>
            <a:rPr kumimoji="0" lang="ko-KR" altLang="en-US" sz="1500" b="1" kern="1200" dirty="0" smtClean="0">
              <a:latin typeface="맑은 고딕" pitchFamily="50" charset="-127"/>
              <a:ea typeface="맑은 고딕" pitchFamily="50" charset="-127"/>
            </a:rPr>
            <a:t>등으로 “</a:t>
          </a:r>
          <a:r>
            <a:rPr kumimoji="0" lang="ko-KR" altLang="en-US" sz="1500" b="1" kern="1200" dirty="0" smtClean="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rPr>
            <a:t>대학졸업</a:t>
          </a:r>
          <a:r>
            <a:rPr kumimoji="0" lang="en-US" altLang="ko-KR" sz="1500" b="1" kern="1200" dirty="0" smtClean="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rPr>
            <a:t>=</a:t>
          </a:r>
          <a:r>
            <a:rPr kumimoji="0" lang="ko-KR" altLang="en-US" sz="1500" b="1" kern="1200" dirty="0" smtClean="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rPr>
            <a:t>청년실업자 양산</a:t>
          </a:r>
          <a:r>
            <a:rPr kumimoji="0" lang="ko-KR" altLang="en-US" sz="1500" b="1" kern="1200" dirty="0" smtClean="0">
              <a:latin typeface="맑은 고딕" pitchFamily="50" charset="-127"/>
              <a:ea typeface="맑은 고딕" pitchFamily="50" charset="-127"/>
            </a:rPr>
            <a:t>”이라는 부정적 등식 초래</a:t>
          </a:r>
          <a:endParaRPr lang="ko-KR" altLang="en-US" sz="1500" b="1" kern="1200" dirty="0">
            <a:latin typeface="맑은 고딕" pitchFamily="50" charset="-127"/>
            <a:ea typeface="맑은 고딕" pitchFamily="50" charset="-127"/>
          </a:endParaRPr>
        </a:p>
      </dsp:txBody>
      <dsp:txXfrm>
        <a:off x="0" y="1634762"/>
        <a:ext cx="6096000" cy="1015875"/>
      </dsp:txXfrm>
    </dsp:sp>
    <dsp:sp modelId="{22B9E2D4-2AEC-4764-AAC6-145FFB2563DD}">
      <dsp:nvSpPr>
        <dsp:cNvPr id="0" name=""/>
        <dsp:cNvSpPr/>
      </dsp:nvSpPr>
      <dsp:spPr>
        <a:xfrm>
          <a:off x="304800" y="1413362"/>
          <a:ext cx="4267200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500" b="1" kern="1200" dirty="0" smtClean="0">
              <a:latin typeface="맑은 고딕" pitchFamily="50" charset="-127"/>
              <a:ea typeface="맑은 고딕" pitchFamily="50" charset="-127"/>
            </a:rPr>
            <a:t>청년실업의 사회 문제화</a:t>
          </a:r>
          <a:endParaRPr lang="ko-KR" altLang="en-US" sz="1500" b="1" kern="1200" dirty="0">
            <a:latin typeface="맑은 고딕" pitchFamily="50" charset="-127"/>
            <a:ea typeface="맑은 고딕" pitchFamily="50" charset="-127"/>
          </a:endParaRPr>
        </a:p>
      </dsp:txBody>
      <dsp:txXfrm>
        <a:off x="326416" y="1434978"/>
        <a:ext cx="4223968" cy="399568"/>
      </dsp:txXfrm>
    </dsp:sp>
    <dsp:sp modelId="{98C70973-70A9-48DF-A62C-3445B17351B7}">
      <dsp:nvSpPr>
        <dsp:cNvPr id="0" name=""/>
        <dsp:cNvSpPr/>
      </dsp:nvSpPr>
      <dsp:spPr>
        <a:xfrm>
          <a:off x="0" y="2953037"/>
          <a:ext cx="6096000" cy="1015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3117" tIns="312420" rIns="473117" bIns="106680" numCol="1" spcCol="1270" anchor="t" anchorCtr="0">
          <a:noAutofit/>
        </a:bodyPr>
        <a:lstStyle/>
        <a:p>
          <a:pPr marL="114300" lvl="1" indent="-114300" algn="l" defTabSz="6667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ko-KR" altLang="en-US" sz="1500" b="1" kern="1200" dirty="0" smtClean="0">
              <a:latin typeface="맑은 고딕" pitchFamily="50" charset="-127"/>
              <a:ea typeface="맑은 고딕" pitchFamily="50" charset="-127"/>
            </a:rPr>
            <a:t>최근 학생들의 </a:t>
          </a:r>
          <a:r>
            <a:rPr kumimoji="0" lang="ko-KR" altLang="en-US" sz="1500" b="1" kern="1200" dirty="0" smtClean="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rPr>
            <a:t>산업현장에 대한 이해 및 경험부족</a:t>
          </a:r>
          <a:r>
            <a:rPr kumimoji="0" lang="ko-KR" altLang="en-US" sz="1500" b="1" kern="1200" dirty="0" smtClean="0">
              <a:latin typeface="맑은 고딕" pitchFamily="50" charset="-127"/>
              <a:ea typeface="맑은 고딕" pitchFamily="50" charset="-127"/>
            </a:rPr>
            <a:t>으로 진로 설정 어려움</a:t>
          </a:r>
          <a:endParaRPr lang="ko-KR" altLang="en-US" sz="1500" b="1" kern="1200" dirty="0">
            <a:latin typeface="맑은 고딕" pitchFamily="50" charset="-127"/>
            <a:ea typeface="맑은 고딕" pitchFamily="50" charset="-127"/>
          </a:endParaRPr>
        </a:p>
      </dsp:txBody>
      <dsp:txXfrm>
        <a:off x="0" y="2953037"/>
        <a:ext cx="6096000" cy="1015875"/>
      </dsp:txXfrm>
    </dsp:sp>
    <dsp:sp modelId="{D1174069-8E41-4D20-A23E-1A2D2669E9DC}">
      <dsp:nvSpPr>
        <dsp:cNvPr id="0" name=""/>
        <dsp:cNvSpPr/>
      </dsp:nvSpPr>
      <dsp:spPr>
        <a:xfrm>
          <a:off x="304800" y="2731637"/>
          <a:ext cx="4267200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500" b="1" kern="1200" dirty="0" smtClean="0">
              <a:latin typeface="맑은 고딕" pitchFamily="50" charset="-127"/>
              <a:ea typeface="맑은 고딕" pitchFamily="50" charset="-127"/>
            </a:rPr>
            <a:t>진로선택의 어려움</a:t>
          </a:r>
          <a:endParaRPr lang="ko-KR" altLang="en-US" sz="1500" b="1" kern="1200" dirty="0">
            <a:latin typeface="맑은 고딕" pitchFamily="50" charset="-127"/>
            <a:ea typeface="맑은 고딕" pitchFamily="50" charset="-127"/>
          </a:endParaRPr>
        </a:p>
      </dsp:txBody>
      <dsp:txXfrm>
        <a:off x="326416" y="2753253"/>
        <a:ext cx="4223968" cy="3995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8DDECA-7FBA-40DE-8427-1D1E8A823547}">
      <dsp:nvSpPr>
        <dsp:cNvPr id="0" name=""/>
        <dsp:cNvSpPr/>
      </dsp:nvSpPr>
      <dsp:spPr>
        <a:xfrm>
          <a:off x="0" y="0"/>
          <a:ext cx="5089197" cy="4625938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BB6D8FA-318B-4174-AE74-992FAFD7B467}">
      <dsp:nvSpPr>
        <dsp:cNvPr id="0" name=""/>
        <dsp:cNvSpPr/>
      </dsp:nvSpPr>
      <dsp:spPr>
        <a:xfrm>
          <a:off x="439624" y="3502910"/>
          <a:ext cx="192439" cy="19243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0902AD8-AB2A-459B-AF44-73D31AA321E1}">
      <dsp:nvSpPr>
        <dsp:cNvPr id="0" name=""/>
        <dsp:cNvSpPr/>
      </dsp:nvSpPr>
      <dsp:spPr>
        <a:xfrm>
          <a:off x="1655112" y="2627866"/>
          <a:ext cx="5152730" cy="918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969" tIns="0" rIns="0" bIns="0" numCol="1" spcCol="1270" anchor="t" anchorCtr="0">
          <a:noAutofit/>
        </a:bodyPr>
        <a:lstStyle/>
        <a:p>
          <a:pPr lvl="0" algn="l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0" lang="en-US" altLang="ko-KR" sz="1600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다음_SemiBold" pitchFamily="2" charset="-127"/>
            <a:ea typeface="다음_SemiBold" pitchFamily="2" charset="-127"/>
          </a:endParaRPr>
        </a:p>
      </dsp:txBody>
      <dsp:txXfrm>
        <a:off x="1655112" y="2627866"/>
        <a:ext cx="5152730" cy="918768"/>
      </dsp:txXfrm>
    </dsp:sp>
    <dsp:sp modelId="{8D902113-18FE-4ABF-8C41-279649E379C7}">
      <dsp:nvSpPr>
        <dsp:cNvPr id="0" name=""/>
        <dsp:cNvSpPr/>
      </dsp:nvSpPr>
      <dsp:spPr>
        <a:xfrm>
          <a:off x="1241748" y="2482024"/>
          <a:ext cx="347870" cy="34787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0D6F223-85B7-4999-BDA8-2E89977EC171}">
      <dsp:nvSpPr>
        <dsp:cNvPr id="0" name=""/>
        <dsp:cNvSpPr/>
      </dsp:nvSpPr>
      <dsp:spPr>
        <a:xfrm>
          <a:off x="650850" y="3635389"/>
          <a:ext cx="3573095" cy="8415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329" tIns="0" rIns="0" bIns="0" numCol="1" spcCol="1270" anchor="t" anchorCtr="0">
          <a:noAutofit/>
        </a:bodyPr>
        <a:lstStyle/>
        <a:p>
          <a:pPr lvl="0" algn="l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600" kern="1200" dirty="0"/>
        </a:p>
      </dsp:txBody>
      <dsp:txXfrm>
        <a:off x="650850" y="3635389"/>
        <a:ext cx="3573095" cy="841521"/>
      </dsp:txXfrm>
    </dsp:sp>
    <dsp:sp modelId="{82D02D4A-9111-4777-99E2-998BF0BFAC6E}">
      <dsp:nvSpPr>
        <dsp:cNvPr id="0" name=""/>
        <dsp:cNvSpPr/>
      </dsp:nvSpPr>
      <dsp:spPr>
        <a:xfrm>
          <a:off x="3064759" y="1169457"/>
          <a:ext cx="481097" cy="48109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A4BC901-FF42-40DC-B0C0-80B1B9162215}">
      <dsp:nvSpPr>
        <dsp:cNvPr id="0" name=""/>
        <dsp:cNvSpPr/>
      </dsp:nvSpPr>
      <dsp:spPr>
        <a:xfrm>
          <a:off x="3502272" y="1242379"/>
          <a:ext cx="5250281" cy="1194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924" tIns="0" rIns="0" bIns="0" numCol="1" spcCol="1270" anchor="t" anchorCtr="0">
          <a:noAutofit/>
        </a:bodyPr>
        <a:lstStyle/>
        <a:p>
          <a:pPr lvl="0" algn="l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0" lang="en-US" altLang="ko-KR" sz="1600" kern="1200" dirty="0" smtClean="0">
            <a:effectLst>
              <a:outerShdw blurRad="38100" dist="38100" dir="2700000" algn="tl">
                <a:srgbClr val="C0C0C0"/>
              </a:outerShdw>
            </a:effectLst>
            <a:latin typeface="다음_SemiBold" pitchFamily="2" charset="-127"/>
            <a:ea typeface="다음_SemiBold" pitchFamily="2" charset="-127"/>
          </a:endParaRPr>
        </a:p>
      </dsp:txBody>
      <dsp:txXfrm>
        <a:off x="3502272" y="1242379"/>
        <a:ext cx="5250281" cy="11949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48502B-90B8-4842-91ED-D5739070F93D}">
      <dsp:nvSpPr>
        <dsp:cNvPr id="0" name=""/>
        <dsp:cNvSpPr/>
      </dsp:nvSpPr>
      <dsp:spPr>
        <a:xfrm>
          <a:off x="0" y="130221"/>
          <a:ext cx="3165147" cy="1223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ko-KR" alt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rPr>
            <a:t>기업</a:t>
          </a:r>
          <a:r>
            <a:rPr kumimoji="0" lang="en-US" altLang="ko-KR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rPr>
            <a:t>/</a:t>
          </a:r>
          <a:r>
            <a:rPr kumimoji="0" lang="ko-KR" alt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rPr>
            <a:t>학생</a:t>
          </a:r>
          <a:r>
            <a:rPr kumimoji="0" lang="en-US" altLang="ko-KR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rPr>
            <a:t>/</a:t>
          </a:r>
          <a:r>
            <a:rPr kumimoji="0" lang="ko-KR" alt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rPr>
            <a:t>대학 모두 </a:t>
          </a:r>
          <a:r>
            <a:rPr kumimoji="0" lang="en-US" altLang="ko-KR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rPr>
            <a:t>win-win</a:t>
          </a:r>
          <a:r>
            <a:rPr kumimoji="0" lang="ko-KR" alt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rPr>
            <a:t>하는 산학연계 교육모델 필요</a:t>
          </a:r>
          <a:endParaRPr kumimoji="0" lang="ko-KR" alt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itchFamily="50" charset="-127"/>
            <a:ea typeface="맑은 고딕" pitchFamily="50" charset="-127"/>
          </a:endParaRPr>
        </a:p>
      </dsp:txBody>
      <dsp:txXfrm>
        <a:off x="0" y="130221"/>
        <a:ext cx="3165147" cy="1223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60" cy="496332"/>
          </a:xfrm>
          <a:prstGeom prst="rect">
            <a:avLst/>
          </a:prstGeom>
        </p:spPr>
        <p:txBody>
          <a:bodyPr vert="horz" lIns="92101" tIns="46050" rIns="92101" bIns="46050" rtlCol="0"/>
          <a:lstStyle>
            <a:lvl1pPr algn="l">
              <a:defRPr sz="13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2" y="2"/>
            <a:ext cx="2945660" cy="496332"/>
          </a:xfrm>
          <a:prstGeom prst="rect">
            <a:avLst/>
          </a:prstGeom>
        </p:spPr>
        <p:txBody>
          <a:bodyPr vert="horz" lIns="92101" tIns="46050" rIns="92101" bIns="46050" rtlCol="0"/>
          <a:lstStyle>
            <a:lvl1pPr algn="r">
              <a:defRPr sz="1300"/>
            </a:lvl1pPr>
          </a:lstStyle>
          <a:p>
            <a:fld id="{59615460-C668-4764-B68E-44D641A87BB3}" type="datetimeFigureOut">
              <a:rPr lang="ko-KR" altLang="en-US" smtClean="0"/>
              <a:pPr/>
              <a:t>2016-04-19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60" cy="496332"/>
          </a:xfrm>
          <a:prstGeom prst="rect">
            <a:avLst/>
          </a:prstGeom>
        </p:spPr>
        <p:txBody>
          <a:bodyPr vert="horz" lIns="92101" tIns="46050" rIns="92101" bIns="46050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2" y="9428584"/>
            <a:ext cx="2945660" cy="496332"/>
          </a:xfrm>
          <a:prstGeom prst="rect">
            <a:avLst/>
          </a:prstGeom>
        </p:spPr>
        <p:txBody>
          <a:bodyPr vert="horz" lIns="92101" tIns="46050" rIns="92101" bIns="46050" rtlCol="0" anchor="b"/>
          <a:lstStyle>
            <a:lvl1pPr algn="r">
              <a:defRPr sz="1300"/>
            </a:lvl1pPr>
          </a:lstStyle>
          <a:p>
            <a:fld id="{0F11E302-CE31-4716-89EC-BF281E7C35F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16682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247" cy="496732"/>
          </a:xfrm>
          <a:prstGeom prst="rect">
            <a:avLst/>
          </a:prstGeom>
        </p:spPr>
        <p:txBody>
          <a:bodyPr vert="horz" lIns="92101" tIns="46050" rIns="92101" bIns="46050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828" y="0"/>
            <a:ext cx="2946245" cy="496732"/>
          </a:xfrm>
          <a:prstGeom prst="rect">
            <a:avLst/>
          </a:prstGeom>
        </p:spPr>
        <p:txBody>
          <a:bodyPr vert="horz" lIns="92101" tIns="46050" rIns="92101" bIns="46050" rtlCol="0"/>
          <a:lstStyle>
            <a:lvl1pPr algn="r">
              <a:defRPr sz="1300"/>
            </a:lvl1pPr>
          </a:lstStyle>
          <a:p>
            <a:fld id="{CFBF84F9-38E6-4C8C-A849-B9ACD9F50FF5}" type="datetimeFigureOut">
              <a:rPr lang="ko-KR" altLang="en-US" smtClean="0"/>
              <a:pPr/>
              <a:t>2016-04-19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1363"/>
            <a:ext cx="4965700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1" tIns="46050" rIns="92101" bIns="4605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288" y="4714953"/>
            <a:ext cx="5439101" cy="4467388"/>
          </a:xfrm>
          <a:prstGeom prst="rect">
            <a:avLst/>
          </a:prstGeom>
        </p:spPr>
        <p:txBody>
          <a:bodyPr vert="horz" lIns="92101" tIns="46050" rIns="92101" bIns="4605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428312"/>
            <a:ext cx="2946247" cy="496731"/>
          </a:xfrm>
          <a:prstGeom prst="rect">
            <a:avLst/>
          </a:prstGeom>
        </p:spPr>
        <p:txBody>
          <a:bodyPr vert="horz" lIns="92101" tIns="46050" rIns="92101" bIns="46050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828" y="9428312"/>
            <a:ext cx="2946245" cy="496731"/>
          </a:xfrm>
          <a:prstGeom prst="rect">
            <a:avLst/>
          </a:prstGeom>
        </p:spPr>
        <p:txBody>
          <a:bodyPr vert="horz" lIns="92101" tIns="46050" rIns="92101" bIns="46050" rtlCol="0" anchor="b"/>
          <a:lstStyle>
            <a:lvl1pPr algn="r">
              <a:defRPr sz="1300"/>
            </a:lvl1pPr>
          </a:lstStyle>
          <a:p>
            <a:fld id="{CF8C9BFE-33C8-4EC6-8FAF-C76721896EE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48505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eaLnBrk="0" latinLnBrk="0" hangingPunct="0">
              <a:lnSpc>
                <a:spcPct val="150000"/>
              </a:lnSpc>
              <a:spcBef>
                <a:spcPct val="20000"/>
              </a:spcBef>
              <a:defRPr/>
            </a:pPr>
            <a:r>
              <a:rPr lang="ko-KR" altLang="en-US" sz="19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대학교 교과과정 일부를 산업체 현장에서 장기간</a:t>
            </a:r>
            <a:r>
              <a:rPr lang="en-US" altLang="ko-KR" sz="19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(4</a:t>
            </a:r>
            <a:r>
              <a:rPr lang="ko-KR" altLang="en-US" sz="19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개월 이상</a:t>
            </a:r>
            <a:r>
              <a:rPr lang="en-US" altLang="ko-KR" sz="19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) </a:t>
            </a:r>
            <a:r>
              <a:rPr lang="ko-KR" altLang="en-US" sz="19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이수하도록 하는 </a:t>
            </a:r>
            <a:r>
              <a:rPr lang="ko-KR" altLang="en-US" sz="1900" b="1" dirty="0" err="1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기업연계형</a:t>
            </a:r>
            <a:r>
              <a:rPr lang="ko-KR" altLang="en-US" sz="1900" b="1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장기현장실습 제도</a:t>
            </a:r>
            <a:r>
              <a:rPr lang="ko-KR" altLang="en-US" sz="19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로서 </a:t>
            </a:r>
            <a:endParaRPr lang="en-US" altLang="ko-KR" sz="1900" b="1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1" eaLnBrk="0" latinLnBrk="0" hangingPunct="0">
              <a:lnSpc>
                <a:spcPct val="150000"/>
              </a:lnSpc>
              <a:spcBef>
                <a:spcPct val="20000"/>
              </a:spcBef>
              <a:defRPr/>
            </a:pPr>
            <a:r>
              <a:rPr lang="ko-KR" altLang="en-US" sz="19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기존 기업인턴</a:t>
            </a:r>
            <a:r>
              <a:rPr lang="en-US" altLang="ko-KR" sz="19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9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현장실습  등 단기현장체험 프로그램의 문제점을 개선하여 </a:t>
            </a:r>
            <a:r>
              <a:rPr lang="en-US" altLang="ko-KR" sz="1900" b="1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‘</a:t>
            </a:r>
            <a:r>
              <a:rPr lang="ko-KR" altLang="en-US" sz="1900" b="1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학교에서의 학업학기</a:t>
            </a:r>
            <a:r>
              <a:rPr lang="en-US" altLang="ko-KR" sz="1900" b="1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’</a:t>
            </a:r>
            <a:r>
              <a:rPr lang="ko-KR" altLang="en-US" sz="19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와 </a:t>
            </a:r>
            <a:r>
              <a:rPr lang="en-US" altLang="ko-KR" sz="19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19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전공과 관련된 </a:t>
            </a:r>
            <a:r>
              <a:rPr lang="en-US" altLang="ko-KR" sz="1900" b="1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‘</a:t>
            </a:r>
            <a:r>
              <a:rPr lang="ko-KR" altLang="en-US" sz="1900" b="1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산업현장 근무학기</a:t>
            </a:r>
            <a:r>
              <a:rPr lang="en-US" altLang="ko-KR" sz="1900" b="1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’</a:t>
            </a:r>
            <a:r>
              <a:rPr lang="ko-KR" altLang="en-US" sz="19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를 통합시킨  산학협력 교육모델</a:t>
            </a:r>
            <a:endParaRPr lang="en-US" altLang="ko-KR" sz="1900" b="1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C9BFE-33C8-4EC6-8FAF-C76721896EE2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1680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eaLnBrk="0" latinLnBrk="0" hangingPunct="0">
              <a:lnSpc>
                <a:spcPct val="150000"/>
              </a:lnSpc>
              <a:spcBef>
                <a:spcPct val="20000"/>
              </a:spcBef>
              <a:defRPr/>
            </a:pPr>
            <a:r>
              <a:rPr lang="ko-KR" altLang="en-US" sz="19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대학교 교과과정 일부를 산업체 현장에서 장기간</a:t>
            </a:r>
            <a:r>
              <a:rPr lang="en-US" altLang="ko-KR" sz="19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(4</a:t>
            </a:r>
            <a:r>
              <a:rPr lang="ko-KR" altLang="en-US" sz="19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개월 이상</a:t>
            </a:r>
            <a:r>
              <a:rPr lang="en-US" altLang="ko-KR" sz="19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) </a:t>
            </a:r>
            <a:r>
              <a:rPr lang="ko-KR" altLang="en-US" sz="19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이수하도록 하는 </a:t>
            </a:r>
            <a:r>
              <a:rPr lang="ko-KR" altLang="en-US" sz="1900" b="1" dirty="0" err="1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기업연계형</a:t>
            </a:r>
            <a:r>
              <a:rPr lang="ko-KR" altLang="en-US" sz="1900" b="1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장기현장실습 제도</a:t>
            </a:r>
            <a:r>
              <a:rPr lang="ko-KR" altLang="en-US" sz="19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로서 </a:t>
            </a:r>
            <a:endParaRPr lang="en-US" altLang="ko-KR" sz="1900" b="1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1" eaLnBrk="0" latinLnBrk="0" hangingPunct="0">
              <a:lnSpc>
                <a:spcPct val="150000"/>
              </a:lnSpc>
              <a:spcBef>
                <a:spcPct val="20000"/>
              </a:spcBef>
              <a:defRPr/>
            </a:pPr>
            <a:r>
              <a:rPr lang="ko-KR" altLang="en-US" sz="19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기존 기업인턴</a:t>
            </a:r>
            <a:r>
              <a:rPr lang="en-US" altLang="ko-KR" sz="19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9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현장실습  등 단기현장체험 프로그램의 문제점을 개선하여 </a:t>
            </a:r>
            <a:r>
              <a:rPr lang="en-US" altLang="ko-KR" sz="1900" b="1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‘</a:t>
            </a:r>
            <a:r>
              <a:rPr lang="ko-KR" altLang="en-US" sz="1900" b="1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학교에서의 학업학기</a:t>
            </a:r>
            <a:r>
              <a:rPr lang="en-US" altLang="ko-KR" sz="1900" b="1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’</a:t>
            </a:r>
            <a:r>
              <a:rPr lang="ko-KR" altLang="en-US" sz="19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와 </a:t>
            </a:r>
            <a:r>
              <a:rPr lang="en-US" altLang="ko-KR" sz="19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19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전공과 관련된 </a:t>
            </a:r>
            <a:r>
              <a:rPr lang="en-US" altLang="ko-KR" sz="1900" b="1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‘</a:t>
            </a:r>
            <a:r>
              <a:rPr lang="ko-KR" altLang="en-US" sz="1900" b="1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산업현장 근무학기</a:t>
            </a:r>
            <a:r>
              <a:rPr lang="en-US" altLang="ko-KR" sz="1900" b="1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’</a:t>
            </a:r>
            <a:r>
              <a:rPr lang="ko-KR" altLang="en-US" sz="19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를 통합시킨  산학협력 교육모델</a:t>
            </a:r>
            <a:endParaRPr lang="en-US" altLang="ko-KR" sz="1900" b="1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C9BFE-33C8-4EC6-8FAF-C76721896EE2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1680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eaLnBrk="0" latinLnBrk="0" hangingPunct="0">
              <a:lnSpc>
                <a:spcPct val="150000"/>
              </a:lnSpc>
              <a:spcBef>
                <a:spcPct val="20000"/>
              </a:spcBef>
              <a:defRPr/>
            </a:pPr>
            <a:r>
              <a:rPr lang="ko-KR" altLang="en-US" sz="19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대학교 교과과정 일부를 산업체 현장에서 장기간</a:t>
            </a:r>
            <a:r>
              <a:rPr lang="en-US" altLang="ko-KR" sz="19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(4</a:t>
            </a:r>
            <a:r>
              <a:rPr lang="ko-KR" altLang="en-US" sz="19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개월 이상</a:t>
            </a:r>
            <a:r>
              <a:rPr lang="en-US" altLang="ko-KR" sz="19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) </a:t>
            </a:r>
            <a:r>
              <a:rPr lang="ko-KR" altLang="en-US" sz="19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이수하도록 하는 </a:t>
            </a:r>
            <a:r>
              <a:rPr lang="ko-KR" altLang="en-US" sz="1900" b="1" dirty="0" err="1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기업연계형</a:t>
            </a:r>
            <a:r>
              <a:rPr lang="ko-KR" altLang="en-US" sz="1900" b="1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장기현장실습 제도</a:t>
            </a:r>
            <a:r>
              <a:rPr lang="ko-KR" altLang="en-US" sz="19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로서 </a:t>
            </a:r>
            <a:endParaRPr lang="en-US" altLang="ko-KR" sz="1900" b="1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1" eaLnBrk="0" latinLnBrk="0" hangingPunct="0">
              <a:lnSpc>
                <a:spcPct val="150000"/>
              </a:lnSpc>
              <a:spcBef>
                <a:spcPct val="20000"/>
              </a:spcBef>
              <a:defRPr/>
            </a:pPr>
            <a:r>
              <a:rPr lang="ko-KR" altLang="en-US" sz="19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기존 기업인턴</a:t>
            </a:r>
            <a:r>
              <a:rPr lang="en-US" altLang="ko-KR" sz="19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9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현장실습  등 단기현장체험 프로그램의 문제점을 개선하여 </a:t>
            </a:r>
            <a:r>
              <a:rPr lang="en-US" altLang="ko-KR" sz="1900" b="1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‘</a:t>
            </a:r>
            <a:r>
              <a:rPr lang="ko-KR" altLang="en-US" sz="1900" b="1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학교에서의 학업학기</a:t>
            </a:r>
            <a:r>
              <a:rPr lang="en-US" altLang="ko-KR" sz="1900" b="1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’</a:t>
            </a:r>
            <a:r>
              <a:rPr lang="ko-KR" altLang="en-US" sz="19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와 </a:t>
            </a:r>
            <a:r>
              <a:rPr lang="en-US" altLang="ko-KR" sz="19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19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전공과 관련된 </a:t>
            </a:r>
            <a:r>
              <a:rPr lang="en-US" altLang="ko-KR" sz="1900" b="1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‘</a:t>
            </a:r>
            <a:r>
              <a:rPr lang="ko-KR" altLang="en-US" sz="1900" b="1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산업현장 근무학기</a:t>
            </a:r>
            <a:r>
              <a:rPr lang="en-US" altLang="ko-KR" sz="1900" b="1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’</a:t>
            </a:r>
            <a:r>
              <a:rPr lang="ko-KR" altLang="en-US" sz="19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를 통합시킨  산학협력 교육모델</a:t>
            </a:r>
            <a:endParaRPr lang="en-US" altLang="ko-KR" sz="1900" b="1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C9BFE-33C8-4EC6-8FAF-C76721896EE2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1680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8B81E4-02EE-481D-85E0-7363CB4A7DA4}" type="datetime1">
              <a:rPr lang="ko-KR" altLang="en-US" smtClean="0">
                <a:solidFill>
                  <a:srgbClr val="DBF5F9">
                    <a:shade val="90000"/>
                  </a:srgbClr>
                </a:solidFill>
              </a:rPr>
              <a:t>2016-04-19</a:t>
            </a:fld>
            <a:endParaRPr lang="ko-KR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>
                <a:solidFill>
                  <a:srgbClr val="DBF5F9">
                    <a:shade val="90000"/>
                  </a:srgbClr>
                </a:solidFill>
              </a:rPr>
              <a:t>2/1</a:t>
            </a:r>
            <a:endParaRPr lang="ko-KR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C3927-A663-456B-9D4F-7C107847A71C}" type="slidenum">
              <a:rPr lang="ko-KR" alt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40527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0DA1D4-9481-4818-8560-8BE44A68379D}" type="datetime1">
              <a:rPr lang="ko-KR" altLang="en-US" smtClean="0">
                <a:solidFill>
                  <a:srgbClr val="04617B">
                    <a:shade val="90000"/>
                  </a:srgbClr>
                </a:solidFill>
              </a:rPr>
              <a:t>2016-04-19</a:t>
            </a:fld>
            <a:endParaRPr lang="ko-KR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>
                <a:solidFill>
                  <a:srgbClr val="04617B">
                    <a:shade val="90000"/>
                  </a:srgbClr>
                </a:solidFill>
              </a:rPr>
              <a:t>2/1</a:t>
            </a:r>
            <a:endParaRPr lang="ko-KR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CBE58A-082E-4F22-BD36-3800B3AE910F}" type="slidenum">
              <a:rPr lang="ko-KR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57947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0E5A79-4023-4620-80C8-4B256EFD93C6}" type="datetime1">
              <a:rPr lang="ko-KR" altLang="en-US" smtClean="0">
                <a:solidFill>
                  <a:srgbClr val="04617B">
                    <a:shade val="90000"/>
                  </a:srgbClr>
                </a:solidFill>
              </a:rPr>
              <a:t>2016-04-19</a:t>
            </a:fld>
            <a:endParaRPr lang="ko-KR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>
                <a:solidFill>
                  <a:srgbClr val="04617B">
                    <a:shade val="90000"/>
                  </a:srgbClr>
                </a:solidFill>
              </a:rPr>
              <a:t>2/1</a:t>
            </a:r>
            <a:endParaRPr lang="ko-KR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863AAC-FE34-450D-B2FA-656AF12B6910}" type="slidenum">
              <a:rPr lang="ko-KR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87948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70B787-DC9A-4A14-A287-F90F28ED25AE}" type="datetime1">
              <a:rPr lang="ko-KR" altLang="en-US" smtClean="0">
                <a:solidFill>
                  <a:srgbClr val="04617B">
                    <a:shade val="90000"/>
                  </a:srgbClr>
                </a:solidFill>
              </a:rPr>
              <a:t>2016-04-19</a:t>
            </a:fld>
            <a:endParaRPr lang="ko-KR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>
                <a:solidFill>
                  <a:srgbClr val="04617B">
                    <a:shade val="90000"/>
                  </a:srgbClr>
                </a:solidFill>
              </a:rPr>
              <a:t>2/1</a:t>
            </a:r>
            <a:endParaRPr lang="ko-KR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612DB7-C7F6-4F9E-8E22-F976FF3C1E25}" type="slidenum">
              <a:rPr lang="ko-KR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슬라이드 번호 개체 틀 5"/>
          <p:cNvSpPr txBox="1">
            <a:spLocks/>
          </p:cNvSpPr>
          <p:nvPr userDrawn="1"/>
        </p:nvSpPr>
        <p:spPr>
          <a:xfrm>
            <a:off x="8643938" y="0"/>
            <a:ext cx="500062" cy="285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latinLnBrk="0" hangingPunct="0">
              <a:defRPr/>
            </a:pPr>
            <a:fld id="{C1883F9B-2340-49F0-8CA6-E95147159927}" type="slidenum">
              <a:rPr kumimoji="0" lang="ko-KR" altLang="en-US" sz="2000" b="1" smtClean="0">
                <a:ea typeface="+mn-ea"/>
              </a:rPr>
              <a:pPr eaLnBrk="0" latinLnBrk="0" hangingPunct="0">
                <a:defRPr/>
              </a:pPr>
              <a:t>‹#›</a:t>
            </a:fld>
            <a:endParaRPr kumimoji="0" lang="en-US" altLang="ko-KR" sz="2000" b="1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5814698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BB314D-4B24-40E2-886C-A04F5C1B0A9B}" type="datetime1">
              <a:rPr lang="ko-KR" altLang="en-US" smtClean="0">
                <a:solidFill>
                  <a:srgbClr val="DBF5F9">
                    <a:shade val="90000"/>
                  </a:srgbClr>
                </a:solidFill>
              </a:rPr>
              <a:t>2016-04-19</a:t>
            </a:fld>
            <a:endParaRPr lang="ko-KR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>
                <a:solidFill>
                  <a:srgbClr val="DBF5F9">
                    <a:shade val="90000"/>
                  </a:srgbClr>
                </a:solidFill>
              </a:rPr>
              <a:t>2/1</a:t>
            </a:r>
            <a:endParaRPr lang="ko-KR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743AC0-BD7A-4F6D-A313-ED4F7D92CCFE}" type="slidenum">
              <a:rPr lang="ko-KR" alt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32581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341789-2C7A-4322-8E76-2B0E01856B5B}" type="datetime1">
              <a:rPr lang="ko-KR" altLang="en-US" smtClean="0">
                <a:solidFill>
                  <a:srgbClr val="04617B">
                    <a:shade val="90000"/>
                  </a:srgbClr>
                </a:solidFill>
              </a:rPr>
              <a:t>2016-04-19</a:t>
            </a:fld>
            <a:endParaRPr lang="ko-KR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>
                <a:solidFill>
                  <a:srgbClr val="04617B">
                    <a:shade val="90000"/>
                  </a:srgbClr>
                </a:solidFill>
              </a:rPr>
              <a:t>2/1</a:t>
            </a:r>
            <a:endParaRPr lang="ko-KR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88BB14-ADB4-4F2E-B9D2-37DE8B258155}" type="slidenum">
              <a:rPr lang="ko-KR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04179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1B68B5-6D3F-4393-80B2-1FAC7D704A75}" type="datetime1">
              <a:rPr lang="ko-KR" altLang="en-US" smtClean="0">
                <a:solidFill>
                  <a:srgbClr val="04617B">
                    <a:shade val="90000"/>
                  </a:srgbClr>
                </a:solidFill>
              </a:rPr>
              <a:t>2016-04-19</a:t>
            </a:fld>
            <a:endParaRPr lang="ko-KR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>
                <a:solidFill>
                  <a:srgbClr val="04617B">
                    <a:shade val="90000"/>
                  </a:srgbClr>
                </a:solidFill>
              </a:rPr>
              <a:t>2/1</a:t>
            </a:r>
            <a:endParaRPr lang="ko-KR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50AD3E-D389-4DC9-8839-C2D32236393B}" type="slidenum">
              <a:rPr lang="ko-KR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41392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38E04E-5254-4F6E-95A3-58A093DA4AF6}" type="datetime1">
              <a:rPr lang="ko-KR" altLang="en-US" smtClean="0">
                <a:solidFill>
                  <a:srgbClr val="04617B">
                    <a:shade val="90000"/>
                  </a:srgbClr>
                </a:solidFill>
              </a:rPr>
              <a:t>2016-04-19</a:t>
            </a:fld>
            <a:endParaRPr lang="ko-KR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>
                <a:solidFill>
                  <a:srgbClr val="04617B">
                    <a:shade val="90000"/>
                  </a:srgbClr>
                </a:solidFill>
              </a:rPr>
              <a:t>2/1</a:t>
            </a:r>
            <a:endParaRPr lang="ko-KR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8AA371-4327-4958-897F-3F0DD4F8A7C6}" type="slidenum">
              <a:rPr lang="ko-KR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64852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576B08-757A-4BCA-B62D-63607CDD93B4}" type="datetime1">
              <a:rPr lang="ko-KR" altLang="en-US" smtClean="0">
                <a:solidFill>
                  <a:srgbClr val="04617B">
                    <a:shade val="90000"/>
                  </a:srgbClr>
                </a:solidFill>
              </a:rPr>
              <a:t>2016-04-19</a:t>
            </a:fld>
            <a:endParaRPr lang="ko-KR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>
                <a:solidFill>
                  <a:srgbClr val="04617B">
                    <a:shade val="90000"/>
                  </a:srgbClr>
                </a:solidFill>
              </a:rPr>
              <a:t>2/1</a:t>
            </a:r>
            <a:endParaRPr lang="ko-KR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4BE7F1-5536-4F6A-9F8B-58207314D194}" type="slidenum">
              <a:rPr lang="ko-KR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86664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6FACBD-FB4C-4FE7-A8E6-3A3858561D55}" type="datetime1">
              <a:rPr lang="ko-KR" altLang="en-US" smtClean="0">
                <a:solidFill>
                  <a:srgbClr val="04617B">
                    <a:shade val="90000"/>
                  </a:srgbClr>
                </a:solidFill>
              </a:rPr>
              <a:t>2016-04-19</a:t>
            </a:fld>
            <a:endParaRPr lang="ko-KR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>
                <a:solidFill>
                  <a:srgbClr val="04617B">
                    <a:shade val="90000"/>
                  </a:srgbClr>
                </a:solidFill>
              </a:rPr>
              <a:t>2/1</a:t>
            </a:r>
            <a:endParaRPr lang="ko-KR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F4654-9E67-4B0B-8253-0FB443D878F7}" type="slidenum">
              <a:rPr lang="ko-KR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9134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1F0CE1-CB1E-4108-A050-D9BDA969502A}" type="datetime1">
              <a:rPr lang="ko-KR" altLang="en-US" smtClean="0">
                <a:solidFill>
                  <a:srgbClr val="04617B">
                    <a:shade val="90000"/>
                  </a:srgbClr>
                </a:solidFill>
              </a:rPr>
              <a:t>2016-04-19</a:t>
            </a:fld>
            <a:endParaRPr lang="ko-KR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>
                <a:solidFill>
                  <a:srgbClr val="04617B">
                    <a:shade val="90000"/>
                  </a:srgbClr>
                </a:solidFill>
              </a:rPr>
              <a:t>2/1</a:t>
            </a:r>
            <a:endParaRPr lang="ko-KR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62AE5-22D0-4EC6-9AED-F6D30078E736}" type="slidenum">
              <a:rPr lang="ko-KR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57724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ED50E1-4B42-4DB2-A44A-7015A491CD9B}" type="datetime1">
              <a:rPr lang="ko-KR" altLang="en-US" smtClean="0">
                <a:solidFill>
                  <a:srgbClr val="04617B">
                    <a:shade val="90000"/>
                  </a:srgbClr>
                </a:solidFill>
                <a:latin typeface="굴림" charset="-127"/>
                <a:ea typeface="굴림" charset="-127"/>
              </a:rPr>
              <a:t>2016-04-19</a:t>
            </a:fld>
            <a:endParaRPr lang="ko-KR" altLang="en-US">
              <a:solidFill>
                <a:srgbClr val="04617B">
                  <a:shade val="90000"/>
                </a:srgbClr>
              </a:solidFill>
              <a:latin typeface="굴림" charset="-127"/>
              <a:ea typeface="굴림" charset="-127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mtClean="0">
                <a:solidFill>
                  <a:srgbClr val="04617B">
                    <a:shade val="90000"/>
                  </a:srgbClr>
                </a:solidFill>
                <a:latin typeface="굴림" charset="-127"/>
                <a:ea typeface="굴림" charset="-127"/>
              </a:rPr>
              <a:t>2/1</a:t>
            </a:r>
            <a:endParaRPr lang="ko-KR" altLang="en-US">
              <a:solidFill>
                <a:srgbClr val="04617B">
                  <a:shade val="90000"/>
                </a:srgbClr>
              </a:solidFill>
              <a:latin typeface="굴림" charset="-127"/>
              <a:ea typeface="굴림" charset="-127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8F9C93-3B0D-4D0F-8335-14295E4F9BF4}" type="slidenum">
              <a:rPr lang="ko-KR" altLang="en-US" smtClean="0">
                <a:solidFill>
                  <a:srgbClr val="04617B">
                    <a:shade val="90000"/>
                  </a:srgbClr>
                </a:solidFill>
                <a:latin typeface="굴림" charset="-127"/>
                <a:ea typeface="굴림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ko-KR" altLang="en-US">
              <a:solidFill>
                <a:srgbClr val="04617B">
                  <a:shade val="90000"/>
                </a:srgbClr>
              </a:solidFill>
              <a:latin typeface="굴림" charset="-127"/>
              <a:ea typeface="굴림" charset="-127"/>
            </a:endParaRPr>
          </a:p>
        </p:txBody>
      </p:sp>
      <p:sp>
        <p:nvSpPr>
          <p:cNvPr id="7" name="슬라이드 번호 개체 틀 5"/>
          <p:cNvSpPr txBox="1">
            <a:spLocks/>
          </p:cNvSpPr>
          <p:nvPr userDrawn="1"/>
        </p:nvSpPr>
        <p:spPr>
          <a:xfrm>
            <a:off x="8643938" y="0"/>
            <a:ext cx="500062" cy="285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latinLnBrk="0" hangingPunct="0">
              <a:defRPr/>
            </a:pPr>
            <a:fld id="{C1883F9B-2340-49F0-8CA6-E95147159927}" type="slidenum">
              <a:rPr kumimoji="0" lang="ko-KR" altLang="en-US" sz="2000" b="1" smtClean="0">
                <a:ea typeface="+mn-ea"/>
              </a:rPr>
              <a:pPr eaLnBrk="0" latinLnBrk="0" hangingPunct="0">
                <a:defRPr/>
              </a:pPr>
              <a:t>‹#›</a:t>
            </a:fld>
            <a:endParaRPr kumimoji="0" lang="en-US" altLang="ko-KR" sz="2000" b="1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2402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ipp.daegu.ac.kr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612DB7-C7F6-4F9E-8E22-F976FF3C1E25}" type="slidenum">
              <a:rPr lang="ko-KR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</a:t>
            </a:fld>
            <a:endParaRPr lang="ko-KR" altLang="en-US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5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9144001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756" y="5793264"/>
            <a:ext cx="2413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그림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5805488"/>
            <a:ext cx="18002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1619672" y="3068960"/>
            <a:ext cx="6192688" cy="1477328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pPr>
              <a:tabLst>
                <a:tab pos="2514600" algn="l"/>
              </a:tabLst>
            </a:pPr>
            <a:r>
              <a:rPr lang="en-US" altLang="ko-KR" sz="2800" b="1" spc="-150" dirty="0" smtClean="0">
                <a:solidFill>
                  <a:srgbClr val="00469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2016</a:t>
            </a:r>
            <a:r>
              <a:rPr lang="ko-KR" altLang="en-US" sz="2800" b="1" spc="-150" dirty="0" smtClean="0">
                <a:solidFill>
                  <a:srgbClr val="00469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</a:t>
            </a:r>
            <a:endParaRPr lang="en-US" altLang="ko-KR" sz="2800" b="1" spc="-150" dirty="0" smtClean="0">
              <a:solidFill>
                <a:srgbClr val="004696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tabLst>
                <a:tab pos="2514600" algn="l"/>
              </a:tabLst>
            </a:pPr>
            <a:r>
              <a:rPr lang="en-US" altLang="ko-KR" sz="4000" b="1" spc="-150" dirty="0" smtClean="0">
                <a:solidFill>
                  <a:srgbClr val="00469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IPP</a:t>
            </a:r>
            <a:r>
              <a:rPr lang="ko-KR" altLang="en-US" sz="4000" b="1" spc="-150" dirty="0" smtClean="0">
                <a:solidFill>
                  <a:srgbClr val="00469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형</a:t>
            </a:r>
            <a:r>
              <a:rPr lang="en-US" altLang="ko-KR" sz="4000" b="1" spc="-150" dirty="0" smtClean="0">
                <a:solidFill>
                  <a:srgbClr val="00469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4000" b="1" spc="-150" dirty="0" err="1" smtClean="0">
                <a:solidFill>
                  <a:srgbClr val="00469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일학습병행</a:t>
            </a:r>
            <a:r>
              <a:rPr lang="ko-KR" altLang="en-US" sz="4000" b="1" spc="-150" dirty="0" err="1">
                <a:solidFill>
                  <a:srgbClr val="00469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제</a:t>
            </a:r>
            <a:r>
              <a:rPr lang="ko-KR" altLang="en-US" sz="4000" b="1" spc="-150" dirty="0" smtClean="0">
                <a:solidFill>
                  <a:srgbClr val="00469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설명회</a:t>
            </a:r>
            <a:endParaRPr lang="en-US" altLang="ko-KR" sz="4000" b="1" spc="-150" dirty="0" smtClean="0">
              <a:solidFill>
                <a:srgbClr val="004696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tabLst>
                <a:tab pos="2514600" algn="l"/>
              </a:tabLst>
            </a:pPr>
            <a:r>
              <a:rPr lang="en-US" altLang="ko-KR" sz="2800" b="1" spc="-150" dirty="0" smtClean="0">
                <a:solidFill>
                  <a:srgbClr val="00469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800" b="1" spc="-150" dirty="0" smtClean="0">
                <a:solidFill>
                  <a:srgbClr val="00469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장기현장실습 중심</a:t>
            </a:r>
            <a:r>
              <a:rPr lang="en-US" altLang="ko-KR" sz="2800" b="1" spc="-150" dirty="0" smtClean="0">
                <a:solidFill>
                  <a:srgbClr val="00469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2700338" y="4725144"/>
            <a:ext cx="3768110" cy="482633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tabLst>
                <a:tab pos="2514600" algn="l"/>
              </a:tabLst>
            </a:pPr>
            <a:r>
              <a:rPr lang="en-US" altLang="ko-KR" sz="2400" b="1" spc="-150" dirty="0" smtClean="0">
                <a:ea typeface="맑은 고딕" panose="020B0503020000020004" pitchFamily="50" charset="-127"/>
              </a:rPr>
              <a:t>2016. </a:t>
            </a:r>
            <a:r>
              <a:rPr lang="en-US" altLang="ko-KR" sz="2400" b="1" spc="-150" dirty="0" smtClean="0">
                <a:ea typeface="맑은 고딕" panose="020B0503020000020004" pitchFamily="50" charset="-127"/>
              </a:rPr>
              <a:t>04. 20 (</a:t>
            </a:r>
            <a:r>
              <a:rPr lang="ko-KR" altLang="en-US" sz="2400" b="1" spc="-150" dirty="0" smtClean="0">
                <a:ea typeface="맑은 고딕" panose="020B0503020000020004" pitchFamily="50" charset="-127"/>
              </a:rPr>
              <a:t>수</a:t>
            </a:r>
            <a:r>
              <a:rPr lang="en-US" altLang="ko-KR" sz="2400" b="1" spc="-150" dirty="0" smtClean="0">
                <a:ea typeface="맑은 고딕" panose="020B0503020000020004" pitchFamily="50" charset="-127"/>
              </a:rPr>
              <a:t>)</a:t>
            </a:r>
            <a:endParaRPr lang="en-US" altLang="ko-KR" sz="2400" b="1" spc="-150" dirty="0" smtClean="0"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943214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0" y="1"/>
            <a:ext cx="9144000" cy="764704"/>
            <a:chOff x="0" y="1"/>
            <a:chExt cx="9144000" cy="764704"/>
          </a:xfrm>
        </p:grpSpPr>
        <p:sp>
          <p:nvSpPr>
            <p:cNvPr id="8" name="직사각형 7"/>
            <p:cNvSpPr/>
            <p:nvPr/>
          </p:nvSpPr>
          <p:spPr>
            <a:xfrm>
              <a:off x="0" y="1"/>
              <a:ext cx="9144000" cy="76470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0" y="1"/>
              <a:ext cx="683568" cy="764704"/>
            </a:xfrm>
            <a:prstGeom prst="rect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46381" y="116632"/>
            <a:ext cx="61926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IPP </a:t>
            </a:r>
            <a:r>
              <a:rPr lang="ko-KR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참여시 장점은 </a:t>
            </a:r>
            <a:r>
              <a:rPr lang="en-US" altLang="ko-K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?</a:t>
            </a:r>
            <a:endParaRPr lang="ko-KR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graphicFrame>
        <p:nvGraphicFramePr>
          <p:cNvPr id="12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8000111"/>
              </p:ext>
            </p:extLst>
          </p:nvPr>
        </p:nvGraphicFramePr>
        <p:xfrm>
          <a:off x="611560" y="1916832"/>
          <a:ext cx="7848872" cy="460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6480720"/>
              </a:tblGrid>
              <a:tr h="31596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latin typeface="+mn-ea"/>
                          <a:ea typeface="+mn-ea"/>
                        </a:rPr>
                        <a:t>구분</a:t>
                      </a:r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latin typeface="+mn-ea"/>
                          <a:ea typeface="+mn-ea"/>
                        </a:rPr>
                        <a:t>내 용</a:t>
                      </a:r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15969">
                <a:tc rowSpan="8"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ko-KR" altLang="en-US" sz="1600" b="1" dirty="0" smtClean="0">
                          <a:latin typeface="+mn-ea"/>
                          <a:ea typeface="+mn-ea"/>
                        </a:rPr>
                        <a:t>역량강화 </a:t>
                      </a:r>
                      <a:endParaRPr lang="en-US" altLang="ko-KR" sz="1600" b="1" dirty="0" smtClean="0">
                        <a:latin typeface="+mn-ea"/>
                        <a:ea typeface="+mn-ea"/>
                      </a:endParaRP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ko-KR" altLang="en-US" sz="1600" b="1" dirty="0" smtClean="0">
                          <a:latin typeface="+mn-ea"/>
                          <a:ea typeface="+mn-ea"/>
                        </a:rPr>
                        <a:t>부문 및 혜택</a:t>
                      </a:r>
                      <a:endParaRPr lang="ko-KR" altLang="en-US" sz="16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1)</a:t>
                      </a:r>
                      <a:r>
                        <a:rPr lang="en-US" altLang="ko-KR" sz="1600" b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600" b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사전 </a:t>
                      </a: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현장경험을 통한 자신에 맞는 진로선택 용이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15969">
                <a:tc vMerge="1">
                  <a:txBody>
                    <a:bodyPr/>
                    <a:lstStyle/>
                    <a:p>
                      <a:pPr algn="l" latinLnBrk="1"/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  </a:t>
                      </a: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전공분야의 현장경험을 통하여 진로선택을</a:t>
                      </a:r>
                      <a:r>
                        <a:rPr lang="ko-KR" altLang="en-US" sz="1600" b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명확히 할 수 있음</a:t>
                      </a:r>
                      <a:r>
                        <a:rPr lang="en-US" altLang="ko-KR" sz="1600" b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.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15969">
                <a:tc vMerge="1">
                  <a:txBody>
                    <a:bodyPr/>
                    <a:lstStyle/>
                    <a:p>
                      <a:pPr algn="l" latinLnBrk="1"/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2) </a:t>
                      </a: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이론적 학습과 연계된 전공 실무능력 향상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31099">
                <a:tc vMerge="1">
                  <a:txBody>
                    <a:bodyPr/>
                    <a:lstStyle/>
                    <a:p>
                      <a:pPr algn="l" latinLnBrk="1"/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  </a:t>
                      </a: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실제 산업현장에서 사용되는 기술과 장비</a:t>
                      </a: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프로세스를 경험</a:t>
                      </a:r>
                      <a:endParaRPr lang="en-US" altLang="ko-KR" sz="1600" b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  </a:t>
                      </a: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산업현장에서의 전문 엔지니어와의 문제해결을 통한 경험학습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15969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dirty="0" smtClean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3) </a:t>
                      </a: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취업 경쟁력 향상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075793">
                <a:tc vMerge="1">
                  <a:txBody>
                    <a:bodyPr/>
                    <a:lstStyle/>
                    <a:p>
                      <a:pPr algn="l" latinLnBrk="1"/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  </a:t>
                      </a: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실무부서 근무 경험을 통해 조직 적응력</a:t>
                      </a: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</a:t>
                      </a: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600" b="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팀웍</a:t>
                      </a: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등 취업역량 습득</a:t>
                      </a:r>
                      <a:endParaRPr lang="en-US" altLang="ko-KR" sz="1600" b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 </a:t>
                      </a: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실무 경험을 통한 현장 근무경험 인정으로 </a:t>
                      </a:r>
                      <a:r>
                        <a:rPr lang="ko-KR" altLang="en-US" sz="1600" b="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취업시</a:t>
                      </a: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유리</a:t>
                      </a:r>
                      <a:endParaRPr lang="en-US" altLang="ko-KR" sz="1600" b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  </a:t>
                      </a: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주변 산업계</a:t>
                      </a: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기업</a:t>
                      </a: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600" b="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인적네트워크</a:t>
                      </a: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등 취업관련 정보 취득 용이</a:t>
                      </a:r>
                      <a:endParaRPr lang="en-US" altLang="ko-KR" sz="1600" b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15969">
                <a:tc vMerge="1">
                  <a:txBody>
                    <a:bodyPr/>
                    <a:lstStyle/>
                    <a:p>
                      <a:pPr algn="l" latinLnBrk="1"/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4) </a:t>
                      </a: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경제적 도움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45765">
                <a:tc vMerge="1">
                  <a:txBody>
                    <a:bodyPr/>
                    <a:lstStyle/>
                    <a:p>
                      <a:pPr algn="l" latinLnBrk="1"/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   -</a:t>
                      </a:r>
                      <a:r>
                        <a:rPr lang="en-US" altLang="ko-KR" sz="1600" b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IPP</a:t>
                      </a:r>
                      <a:r>
                        <a:rPr lang="ko-KR" altLang="en-US" sz="1600" b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실습수당 수령 </a:t>
                      </a:r>
                      <a:r>
                        <a:rPr lang="en-US" altLang="ko-KR" sz="1600" b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1600" b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월 </a:t>
                      </a:r>
                      <a:r>
                        <a:rPr lang="en-US" altLang="ko-KR" sz="1600" b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127</a:t>
                      </a:r>
                      <a:r>
                        <a:rPr lang="ko-KR" altLang="en-US" sz="1600" b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만원 이상</a:t>
                      </a:r>
                      <a:endParaRPr lang="en-US" altLang="ko-KR" sz="1600" b="0" baseline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latinLnBrk="1"/>
                      <a:r>
                        <a:rPr lang="en-US" altLang="ko-KR" sz="1600" b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     (</a:t>
                      </a:r>
                      <a:r>
                        <a:rPr lang="ko-KR" altLang="en-US" sz="1600" b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기업실습비 </a:t>
                      </a:r>
                      <a:r>
                        <a:rPr lang="en-US" altLang="ko-KR" sz="1600" b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87</a:t>
                      </a:r>
                      <a:r>
                        <a:rPr lang="ko-KR" altLang="en-US" sz="1600" b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만원 이상 </a:t>
                      </a:r>
                      <a:r>
                        <a:rPr lang="en-US" altLang="ko-KR" sz="1600" b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+ </a:t>
                      </a:r>
                      <a:r>
                        <a:rPr lang="ko-KR" altLang="en-US" sz="1600" b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학교지원금 </a:t>
                      </a:r>
                      <a:r>
                        <a:rPr lang="en-US" altLang="ko-KR" sz="1600" b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40</a:t>
                      </a:r>
                      <a:r>
                        <a:rPr lang="ko-KR" altLang="en-US" sz="1600" b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만원</a:t>
                      </a:r>
                      <a:r>
                        <a:rPr lang="en-US" altLang="ko-KR" sz="1600" b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직사각형 9"/>
          <p:cNvSpPr/>
          <p:nvPr/>
        </p:nvSpPr>
        <p:spPr>
          <a:xfrm>
            <a:off x="168969" y="128245"/>
            <a:ext cx="413575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tabLst>
                <a:tab pos="2514600" algn="l"/>
              </a:tabLst>
            </a:pPr>
            <a:r>
              <a:rPr lang="en-US" altLang="ko-KR" sz="3200" spc="-150" dirty="0" smtClean="0">
                <a:solidFill>
                  <a:prstClr val="black"/>
                </a:solidFill>
              </a:rPr>
              <a:t>04</a:t>
            </a:r>
            <a:endParaRPr lang="ko-KR" altLang="en-US" sz="3200" spc="-150" dirty="0">
              <a:solidFill>
                <a:prstClr val="black"/>
              </a:solidFill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4BE7F1-5536-4F6A-9F8B-58207314D194}" type="slidenum">
              <a:rPr lang="ko-KR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</a:t>
            </a:fld>
            <a:endParaRPr lang="ko-KR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552" y="908720"/>
            <a:ext cx="77768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b="1" dirty="0" smtClean="0">
                <a:latin typeface="+mn-ea"/>
              </a:rPr>
              <a:t>□ </a:t>
            </a:r>
            <a:r>
              <a:rPr lang="ko-KR" altLang="en-US" b="1" dirty="0" smtClean="0">
                <a:latin typeface="+mn-ea"/>
              </a:rPr>
              <a:t>장기현장실습 참여학생의 중점 역량강화 부문 및 참여 혜택</a:t>
            </a:r>
            <a:endParaRPr lang="en-US" altLang="ko-KR" b="1" dirty="0" smtClean="0">
              <a:latin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b="1" dirty="0">
                <a:latin typeface="+mn-ea"/>
              </a:rPr>
              <a:t> </a:t>
            </a:r>
            <a:r>
              <a:rPr lang="en-US" altLang="ko-KR" b="1" dirty="0" smtClean="0">
                <a:latin typeface="+mn-ea"/>
              </a:rPr>
              <a:t>   </a:t>
            </a:r>
            <a:r>
              <a:rPr lang="ko-KR" altLang="en-US" b="1" dirty="0" smtClean="0">
                <a:solidFill>
                  <a:srgbClr val="0000FF"/>
                </a:solidFill>
                <a:latin typeface="+mn-ea"/>
              </a:rPr>
              <a:t>단</a:t>
            </a:r>
            <a:r>
              <a:rPr lang="en-US" altLang="ko-KR" b="1" dirty="0" smtClean="0">
                <a:solidFill>
                  <a:srgbClr val="0000FF"/>
                </a:solidFill>
                <a:latin typeface="+mn-ea"/>
              </a:rPr>
              <a:t>, </a:t>
            </a:r>
            <a:r>
              <a:rPr lang="ko-KR" altLang="en-US" b="1" dirty="0">
                <a:solidFill>
                  <a:srgbClr val="0000FF"/>
                </a:solidFill>
                <a:latin typeface="+mn-ea"/>
              </a:rPr>
              <a:t>참</a:t>
            </a:r>
            <a:r>
              <a:rPr lang="ko-KR" altLang="en-US" b="1" dirty="0" smtClean="0">
                <a:solidFill>
                  <a:srgbClr val="0000FF"/>
                </a:solidFill>
                <a:latin typeface="+mn-ea"/>
              </a:rPr>
              <a:t>여학생의 일에 임하는 자세 및 부단한 노력에 따라 차이가 많음 </a:t>
            </a:r>
            <a:endParaRPr lang="en-US" altLang="ko-KR" b="1" dirty="0">
              <a:solidFill>
                <a:srgbClr val="0000FF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194478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/>
        </p:nvGrpSpPr>
        <p:grpSpPr>
          <a:xfrm>
            <a:off x="0" y="1"/>
            <a:ext cx="9144000" cy="764704"/>
            <a:chOff x="0" y="1"/>
            <a:chExt cx="9144000" cy="764704"/>
          </a:xfrm>
        </p:grpSpPr>
        <p:sp>
          <p:nvSpPr>
            <p:cNvPr id="9" name="직사각형 8"/>
            <p:cNvSpPr/>
            <p:nvPr/>
          </p:nvSpPr>
          <p:spPr>
            <a:xfrm>
              <a:off x="0" y="1"/>
              <a:ext cx="9144000" cy="76470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0" y="1"/>
              <a:ext cx="683568" cy="764704"/>
            </a:xfrm>
            <a:prstGeom prst="rect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55576" y="116632"/>
            <a:ext cx="28083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IPP </a:t>
            </a:r>
            <a:r>
              <a:rPr lang="ko-KR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신청방법은 </a:t>
            </a:r>
            <a:r>
              <a:rPr lang="en-US" altLang="ko-K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?</a:t>
            </a:r>
            <a:endParaRPr lang="ko-KR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168969" y="128245"/>
            <a:ext cx="413575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tabLst>
                <a:tab pos="2514600" algn="l"/>
              </a:tabLst>
            </a:pPr>
            <a:r>
              <a:rPr lang="en-US" altLang="ko-KR" sz="3200" spc="-150" dirty="0" smtClean="0">
                <a:solidFill>
                  <a:prstClr val="black"/>
                </a:solidFill>
              </a:rPr>
              <a:t>05</a:t>
            </a:r>
            <a:endParaRPr lang="ko-KR" altLang="en-US" sz="3200" spc="-150" dirty="0">
              <a:solidFill>
                <a:prstClr val="black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612DB7-C7F6-4F9E-8E22-F976FF3C1E25}" type="slidenum">
              <a:rPr lang="ko-KR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11</a:t>
            </a:fld>
            <a:endParaRPr lang="ko-KR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9552" y="971436"/>
            <a:ext cx="77048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b="1" dirty="0" smtClean="0">
                <a:latin typeface="맑은 고딕"/>
                <a:ea typeface="맑은 고딕"/>
              </a:rPr>
              <a:t>□</a:t>
            </a:r>
            <a:r>
              <a:rPr lang="en-US" altLang="ko-KR" b="1" dirty="0" smtClean="0">
                <a:latin typeface="+mj-ea"/>
                <a:ea typeface="+mj-ea"/>
              </a:rPr>
              <a:t> IPP </a:t>
            </a:r>
            <a:r>
              <a:rPr lang="ko-KR" altLang="en-US" b="1" dirty="0" smtClean="0">
                <a:latin typeface="+mj-ea"/>
                <a:ea typeface="+mj-ea"/>
              </a:rPr>
              <a:t>신청방법</a:t>
            </a:r>
            <a:endParaRPr lang="ko-KR" altLang="en-US" b="1" dirty="0">
              <a:latin typeface="+mj-ea"/>
              <a:ea typeface="+mj-ea"/>
            </a:endParaRPr>
          </a:p>
        </p:txBody>
      </p:sp>
      <p:graphicFrame>
        <p:nvGraphicFramePr>
          <p:cNvPr id="15" name="표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313056"/>
              </p:ext>
            </p:extLst>
          </p:nvPr>
        </p:nvGraphicFramePr>
        <p:xfrm>
          <a:off x="683568" y="4437112"/>
          <a:ext cx="7920880" cy="129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2582"/>
                <a:gridCol w="6798298"/>
              </a:tblGrid>
              <a:tr h="129614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진행절차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 latinLnBrk="1"/>
                      <a:r>
                        <a:rPr lang="en-US" altLang="ko-KR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①</a:t>
                      </a:r>
                      <a:r>
                        <a:rPr lang="ko-KR" alt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IPP</a:t>
                      </a:r>
                      <a:r>
                        <a:rPr lang="ko-KR" alt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센터에서 신청 학생</a:t>
                      </a:r>
                      <a:r>
                        <a:rPr lang="en-US" altLang="ko-KR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ko-KR" alt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기업간</a:t>
                      </a:r>
                      <a:r>
                        <a:rPr lang="ko-KR" altLang="en-US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ko-KR" altLang="en-US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차 </a:t>
                      </a:r>
                      <a:r>
                        <a:rPr lang="ko-KR" altLang="en-US" sz="16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매칭</a:t>
                      </a:r>
                      <a:r>
                        <a:rPr lang="ko-KR" alt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작업 실시</a:t>
                      </a:r>
                      <a:endParaRPr lang="en-US" altLang="ko-KR" sz="16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 latinLnBrk="1"/>
                      <a:r>
                        <a:rPr lang="en-US" altLang="ko-KR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②</a:t>
                      </a:r>
                      <a:r>
                        <a:rPr lang="en-US" altLang="ko-KR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해당 </a:t>
                      </a:r>
                      <a:r>
                        <a:rPr lang="ko-KR" alt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기업에서 서류 및 면접을 실시하여 최종적으로 기업</a:t>
                      </a:r>
                      <a:r>
                        <a:rPr lang="en-US" altLang="ko-KR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ko-KR" alt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학생 확정</a:t>
                      </a:r>
                      <a:endParaRPr lang="en-US" altLang="ko-KR" sz="16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 latinLnBrk="1"/>
                      <a:r>
                        <a:rPr lang="ko-KR" altLang="ko-KR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③</a:t>
                      </a:r>
                      <a:r>
                        <a:rPr lang="en-US" altLang="ko-KR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기업 </a:t>
                      </a:r>
                      <a:r>
                        <a:rPr lang="ko-KR" altLang="en-US" sz="16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확정후</a:t>
                      </a:r>
                      <a:r>
                        <a:rPr lang="ko-KR" alt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IPP </a:t>
                      </a:r>
                      <a:r>
                        <a:rPr lang="ko-KR" alt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사전 교육 </a:t>
                      </a:r>
                      <a:r>
                        <a:rPr lang="ko-KR" altLang="en-US" sz="16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이수후</a:t>
                      </a:r>
                      <a:r>
                        <a:rPr lang="ko-KR" alt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실습 시작</a:t>
                      </a:r>
                      <a:endParaRPr lang="en-US" altLang="ko-KR" sz="16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 latinLnBrk="1"/>
                      <a:r>
                        <a:rPr lang="ko-KR" altLang="ko-KR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④</a:t>
                      </a:r>
                      <a:r>
                        <a:rPr lang="en-US" altLang="ko-KR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6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실습중</a:t>
                      </a:r>
                      <a:r>
                        <a:rPr lang="ko-KR" alt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월간보고서 작성 제출 등 과정 관리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39552" y="3995772"/>
            <a:ext cx="77048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b="1" dirty="0" smtClean="0">
                <a:latin typeface="맑은 고딕"/>
                <a:ea typeface="맑은 고딕"/>
              </a:rPr>
              <a:t>□</a:t>
            </a:r>
            <a:r>
              <a:rPr lang="en-US" altLang="ko-KR" b="1" dirty="0" smtClean="0">
                <a:latin typeface="+mj-ea"/>
                <a:ea typeface="+mj-ea"/>
              </a:rPr>
              <a:t> IPP </a:t>
            </a:r>
            <a:r>
              <a:rPr lang="ko-KR" altLang="en-US" b="1" dirty="0" smtClean="0">
                <a:latin typeface="+mj-ea"/>
                <a:ea typeface="+mj-ea"/>
              </a:rPr>
              <a:t>선</a:t>
            </a:r>
            <a:r>
              <a:rPr lang="ko-KR" altLang="en-US" b="1" dirty="0">
                <a:latin typeface="+mj-ea"/>
                <a:ea typeface="+mj-ea"/>
              </a:rPr>
              <a:t>발</a:t>
            </a:r>
            <a:r>
              <a:rPr lang="ko-KR" altLang="en-US" b="1" dirty="0" smtClean="0">
                <a:latin typeface="+mj-ea"/>
                <a:ea typeface="+mj-ea"/>
              </a:rPr>
              <a:t>방법</a:t>
            </a:r>
            <a:endParaRPr lang="ko-KR" altLang="en-US" b="1" dirty="0">
              <a:latin typeface="+mj-ea"/>
              <a:ea typeface="+mj-ea"/>
            </a:endParaRPr>
          </a:p>
        </p:txBody>
      </p:sp>
      <p:graphicFrame>
        <p:nvGraphicFramePr>
          <p:cNvPr id="17" name="표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6443551"/>
              </p:ext>
            </p:extLst>
          </p:nvPr>
        </p:nvGraphicFramePr>
        <p:xfrm>
          <a:off x="667618" y="1420872"/>
          <a:ext cx="7936829" cy="2448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4047"/>
                <a:gridCol w="6792782"/>
              </a:tblGrid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신청대상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참여대상 학과 </a:t>
                      </a:r>
                      <a:r>
                        <a:rPr lang="en-US" altLang="ko-KR" sz="1600" b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3, 4</a:t>
                      </a:r>
                      <a:r>
                        <a:rPr lang="ko-KR" altLang="en-US" sz="1600" b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학년 재학생 및 졸업연기 학생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실습기간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기업 </a:t>
                      </a:r>
                      <a:r>
                        <a:rPr lang="ko-KR" altLang="en-US" sz="1600" b="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확정후</a:t>
                      </a: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실습시작일</a:t>
                      </a:r>
                      <a:r>
                        <a:rPr lang="en-US" altLang="ko-KR" sz="1600" b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600" b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부터</a:t>
                      </a:r>
                      <a:r>
                        <a:rPr lang="en-US" altLang="ko-KR" sz="1600" b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4~6</a:t>
                      </a:r>
                      <a:r>
                        <a:rPr lang="ko-KR" altLang="en-US" sz="1600" b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개월 동안 파견 실습</a:t>
                      </a:r>
                      <a:endParaRPr lang="ko-KR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신청서류</a:t>
                      </a:r>
                    </a:p>
                    <a:p>
                      <a:pPr latinLnBrk="1"/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 latinLnBrk="1"/>
                      <a:r>
                        <a:rPr lang="en-US" altLang="ko-KR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ko-KR" alt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IPP </a:t>
                      </a:r>
                      <a:r>
                        <a:rPr lang="ko-KR" alt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신청서</a:t>
                      </a:r>
                      <a:r>
                        <a:rPr lang="en-US" altLang="ko-KR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서식 </a:t>
                      </a:r>
                      <a:r>
                        <a:rPr lang="en-US" altLang="ko-KR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1)</a:t>
                      </a:r>
                    </a:p>
                    <a:p>
                      <a:pPr fontAlgn="base" latinLnBrk="1"/>
                      <a:r>
                        <a:rPr lang="en-US" altLang="ko-KR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ko-KR" alt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IPP </a:t>
                      </a:r>
                      <a:r>
                        <a:rPr lang="ko-KR" alt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이력서</a:t>
                      </a:r>
                      <a:r>
                        <a:rPr lang="en-US" altLang="ko-KR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서식 </a:t>
                      </a:r>
                      <a:r>
                        <a:rPr lang="en-US" altLang="ko-KR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2)</a:t>
                      </a:r>
                      <a:endParaRPr lang="ko-KR" altLang="en-US" sz="16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 latinLnBrk="1"/>
                      <a:r>
                        <a:rPr lang="en-US" altLang="ko-KR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ko-KR" alt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IPP </a:t>
                      </a:r>
                      <a:r>
                        <a:rPr lang="ko-KR" alt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자기소개서</a:t>
                      </a:r>
                      <a:r>
                        <a:rPr lang="en-US" altLang="ko-KR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서식 </a:t>
                      </a:r>
                      <a:r>
                        <a:rPr lang="en-US" altLang="ko-KR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3) </a:t>
                      </a:r>
                      <a:endParaRPr lang="ko-KR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신청방법</a:t>
                      </a:r>
                    </a:p>
                    <a:p>
                      <a:pPr latinLnBrk="1"/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 latinLnBrk="1"/>
                      <a:r>
                        <a:rPr lang="en-US" altLang="ko-KR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① IPP</a:t>
                      </a:r>
                      <a:r>
                        <a:rPr lang="ko-KR" alt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센터 직접 방문 </a:t>
                      </a:r>
                      <a:r>
                        <a:rPr lang="en-US" altLang="ko-KR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본관 </a:t>
                      </a:r>
                      <a:r>
                        <a:rPr lang="en-US" altLang="ko-KR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ko-KR" alt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층</a:t>
                      </a:r>
                      <a:r>
                        <a:rPr lang="en-US" altLang="ko-KR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(T. 053-850-5082) </a:t>
                      </a:r>
                    </a:p>
                    <a:p>
                      <a:pPr fontAlgn="base" latinLnBrk="1"/>
                      <a:r>
                        <a:rPr lang="ko-KR" altLang="ko-KR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②</a:t>
                      </a:r>
                      <a:r>
                        <a:rPr lang="en-US" altLang="ko-KR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IPP</a:t>
                      </a:r>
                      <a:r>
                        <a:rPr lang="ko-KR" alt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홈페이지에 </a:t>
                      </a:r>
                      <a:r>
                        <a:rPr lang="en-US" altLang="ko-KR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IPP</a:t>
                      </a:r>
                      <a:r>
                        <a:rPr lang="ko-KR" alt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신청서 서식 </a:t>
                      </a:r>
                      <a:r>
                        <a:rPr lang="ko-KR" altLang="en-US" sz="16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참조후</a:t>
                      </a:r>
                      <a:r>
                        <a:rPr lang="ko-KR" alt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등록</a:t>
                      </a:r>
                      <a:endParaRPr lang="en-US" altLang="ko-KR" sz="16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 latinLnBrk="1"/>
                      <a:r>
                        <a:rPr lang="ko-KR" altLang="ko-KR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③</a:t>
                      </a:r>
                      <a:r>
                        <a:rPr lang="en-US" altLang="ko-KR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대표메일 발신 </a:t>
                      </a:r>
                      <a:r>
                        <a:rPr lang="en-US" altLang="ko-KR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altLang="ko-KR" sz="16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duipp@daegu.ac.kr</a:t>
                      </a:r>
                      <a:endParaRPr lang="ko-KR" altLang="en-US" sz="1600" u="non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11560" y="5805264"/>
            <a:ext cx="77048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☞ IPP </a:t>
            </a:r>
            <a:r>
              <a:rPr lang="ko-KR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홈페이지 </a:t>
            </a:r>
            <a:r>
              <a:rPr lang="en-US" altLang="ko-KR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: </a:t>
            </a:r>
            <a:r>
              <a:rPr lang="en-US" altLang="ko-KR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hlinkClick r:id="rId2"/>
              </a:rPr>
              <a:t>ipp.daegu.ac.kr</a:t>
            </a:r>
            <a:endParaRPr lang="ko-KR" alt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49863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612DB7-C7F6-4F9E-8E22-F976FF3C1E25}" type="slidenum">
              <a:rPr lang="ko-KR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12</a:t>
            </a:fld>
            <a:endParaRPr lang="ko-KR" alt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0" y="1"/>
            <a:ext cx="9144000" cy="764704"/>
            <a:chOff x="0" y="1"/>
            <a:chExt cx="9144000" cy="764704"/>
          </a:xfrm>
        </p:grpSpPr>
        <p:sp>
          <p:nvSpPr>
            <p:cNvPr id="6" name="직사각형 5"/>
            <p:cNvSpPr/>
            <p:nvPr/>
          </p:nvSpPr>
          <p:spPr>
            <a:xfrm>
              <a:off x="0" y="1"/>
              <a:ext cx="9144000" cy="76470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0" y="1"/>
              <a:ext cx="683568" cy="764704"/>
            </a:xfrm>
            <a:prstGeom prst="rect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55576" y="116632"/>
            <a:ext cx="74888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장기현장실습 참여학생 </a:t>
            </a:r>
            <a:r>
              <a:rPr lang="en-US" altLang="ko-K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(2015</a:t>
            </a:r>
            <a:r>
              <a:rPr lang="ko-KR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년도</a:t>
            </a:r>
            <a:r>
              <a:rPr lang="en-US" altLang="ko-K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)</a:t>
            </a:r>
            <a:endParaRPr lang="ko-KR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-36512" y="128245"/>
            <a:ext cx="782265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tabLst>
                <a:tab pos="2514600" algn="l"/>
              </a:tabLst>
            </a:pPr>
            <a:r>
              <a:rPr lang="ko-KR" altLang="en-US" sz="3200" spc="-150" dirty="0" smtClean="0">
                <a:solidFill>
                  <a:prstClr val="black"/>
                </a:solidFill>
              </a:rPr>
              <a:t>별첨</a:t>
            </a:r>
            <a:endParaRPr lang="ko-KR" altLang="en-US" sz="3200" spc="-150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3568" y="655504"/>
            <a:ext cx="7516276" cy="390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6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altLang="ko-KR" sz="1400" b="1" dirty="0" smtClean="0"/>
              <a:t>1. </a:t>
            </a:r>
            <a:r>
              <a:rPr lang="ko-KR" altLang="en-US" sz="1400" b="1" kern="0" spc="-80" dirty="0" smtClean="0">
                <a:solidFill>
                  <a:srgbClr val="000000"/>
                </a:solidFill>
                <a:latin typeface="+mn-ea"/>
              </a:rPr>
              <a:t>학과</a:t>
            </a:r>
            <a:r>
              <a:rPr lang="en-US" altLang="ko-KR" sz="1400" b="1" kern="0" spc="-80" dirty="0" smtClean="0">
                <a:solidFill>
                  <a:srgbClr val="000000"/>
                </a:solidFill>
                <a:latin typeface="+mn-ea"/>
              </a:rPr>
              <a:t>(</a:t>
            </a:r>
            <a:r>
              <a:rPr lang="ko-KR" altLang="en-US" sz="1400" b="1" kern="0" spc="-80" dirty="0" smtClean="0">
                <a:solidFill>
                  <a:srgbClr val="000000"/>
                </a:solidFill>
                <a:latin typeface="+mn-ea"/>
              </a:rPr>
              <a:t>전공</a:t>
            </a:r>
            <a:r>
              <a:rPr lang="en-US" altLang="ko-KR" sz="1400" b="1" kern="0" spc="-80" dirty="0" smtClean="0">
                <a:solidFill>
                  <a:srgbClr val="000000"/>
                </a:solidFill>
                <a:latin typeface="+mn-ea"/>
              </a:rPr>
              <a:t>)</a:t>
            </a:r>
            <a:r>
              <a:rPr lang="ko-KR" altLang="en-US" sz="1400" b="1" kern="0" spc="-80" dirty="0" smtClean="0">
                <a:solidFill>
                  <a:srgbClr val="000000"/>
                </a:solidFill>
                <a:latin typeface="+mn-ea"/>
              </a:rPr>
              <a:t>별</a:t>
            </a:r>
            <a:endParaRPr lang="en-US" altLang="ko-KR" sz="1200" b="1" kern="0" spc="-80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graphicFrame>
        <p:nvGraphicFramePr>
          <p:cNvPr id="13" name="표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9057774"/>
              </p:ext>
            </p:extLst>
          </p:nvPr>
        </p:nvGraphicFramePr>
        <p:xfrm>
          <a:off x="913314" y="1061199"/>
          <a:ext cx="7403102" cy="421227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850374"/>
                <a:gridCol w="1008112"/>
                <a:gridCol w="1440160"/>
                <a:gridCol w="720080"/>
                <a:gridCol w="3384376"/>
              </a:tblGrid>
              <a:tr h="207561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</a:rPr>
                        <a:t>단과대학</a:t>
                      </a:r>
                      <a:endParaRPr lang="ko-KR" alt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나눔고딕"/>
                      </a:endParaRPr>
                    </a:p>
                  </a:txBody>
                  <a:tcPr marL="5114" marR="5114" marT="51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 smtClean="0">
                          <a:effectLst/>
                        </a:rPr>
                        <a:t>학과</a:t>
                      </a:r>
                      <a:r>
                        <a:rPr lang="en-US" altLang="ko-KR" sz="1000" u="none" strike="noStrike" dirty="0" smtClean="0">
                          <a:effectLst/>
                        </a:rPr>
                        <a:t>(</a:t>
                      </a:r>
                      <a:r>
                        <a:rPr lang="ko-KR" altLang="en-US" sz="1000" u="none" strike="noStrike" dirty="0" smtClean="0">
                          <a:effectLst/>
                        </a:rPr>
                        <a:t>전공</a:t>
                      </a:r>
                      <a:r>
                        <a:rPr lang="en-US" altLang="ko-KR" sz="1000" u="none" strike="noStrike" dirty="0" smtClean="0">
                          <a:effectLst/>
                        </a:rPr>
                        <a:t>)</a:t>
                      </a:r>
                      <a:endParaRPr lang="ko-KR" alt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나눔고딕"/>
                      </a:endParaRPr>
                    </a:p>
                  </a:txBody>
                  <a:tcPr marL="5114" marR="5114" marT="51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</a:rPr>
                        <a:t>인원</a:t>
                      </a:r>
                      <a:endParaRPr lang="ko-KR" alt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나눔고딕"/>
                      </a:endParaRPr>
                    </a:p>
                  </a:txBody>
                  <a:tcPr marL="5114" marR="5114" marT="51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</a:rPr>
                        <a:t>비고</a:t>
                      </a:r>
                      <a:endParaRPr lang="ko-KR" alt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나눔고딕"/>
                      </a:endParaRPr>
                    </a:p>
                  </a:txBody>
                  <a:tcPr marL="5114" marR="5114" marT="51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6030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</a:rPr>
                        <a:t>경상대학</a:t>
                      </a:r>
                      <a:endParaRPr lang="ko-KR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나눔고딕"/>
                      </a:endParaRPr>
                    </a:p>
                  </a:txBody>
                  <a:tcPr marL="5114" marR="5114" marT="51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dirty="0">
                          <a:effectLst/>
                        </a:rPr>
                        <a:t>경제학과</a:t>
                      </a:r>
                      <a:endParaRPr lang="ko-KR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나눔고딕"/>
                      </a:endParaRPr>
                    </a:p>
                  </a:txBody>
                  <a:tcPr marL="5114" marR="5114" marT="51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</a:rPr>
                        <a:t>5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나눔고딕"/>
                      </a:endParaRPr>
                    </a:p>
                  </a:txBody>
                  <a:tcPr marL="5114" marR="5114" marT="51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dirty="0">
                          <a:effectLst/>
                        </a:rPr>
                        <a:t>　</a:t>
                      </a:r>
                      <a:endParaRPr lang="ko-KR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나눔고딕"/>
                      </a:endParaRPr>
                    </a:p>
                  </a:txBody>
                  <a:tcPr marL="5114" marR="5114" marT="51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603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dirty="0">
                          <a:effectLst/>
                        </a:rPr>
                        <a:t>경영학과</a:t>
                      </a:r>
                      <a:endParaRPr lang="ko-KR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나눔고딕"/>
                      </a:endParaRPr>
                    </a:p>
                  </a:txBody>
                  <a:tcPr marL="5114" marR="5114" marT="51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</a:rPr>
                        <a:t>20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나눔고딕"/>
                      </a:endParaRPr>
                    </a:p>
                  </a:txBody>
                  <a:tcPr marL="5114" marR="5114" marT="51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dirty="0">
                          <a:effectLst/>
                        </a:rPr>
                        <a:t>전산통계학과 복수전공 </a:t>
                      </a:r>
                      <a:r>
                        <a:rPr lang="en-US" altLang="ko-KR" sz="1000" u="none" strike="noStrike" dirty="0">
                          <a:effectLst/>
                        </a:rPr>
                        <a:t>2</a:t>
                      </a:r>
                      <a:r>
                        <a:rPr lang="ko-KR" altLang="en-US" sz="1000" u="none" strike="noStrike" dirty="0">
                          <a:effectLst/>
                        </a:rPr>
                        <a:t>명</a:t>
                      </a:r>
                      <a:r>
                        <a:rPr lang="en-US" altLang="ko-KR" sz="1000" u="none" strike="noStrike" dirty="0">
                          <a:effectLst/>
                        </a:rPr>
                        <a:t>, </a:t>
                      </a:r>
                      <a:r>
                        <a:rPr lang="en-US" altLang="ko-KR" sz="1000" u="none" strike="noStrike" baseline="0" dirty="0" smtClean="0">
                          <a:effectLst/>
                        </a:rPr>
                        <a:t> </a:t>
                      </a:r>
                      <a:r>
                        <a:rPr lang="ko-KR" altLang="en-US" sz="1000" u="none" strike="noStrike" dirty="0" smtClean="0">
                          <a:effectLst/>
                        </a:rPr>
                        <a:t>행정학과 </a:t>
                      </a:r>
                      <a:r>
                        <a:rPr lang="ko-KR" altLang="en-US" sz="1000" u="none" strike="noStrike" dirty="0">
                          <a:effectLst/>
                        </a:rPr>
                        <a:t>복수전공 </a:t>
                      </a:r>
                      <a:r>
                        <a:rPr lang="en-US" altLang="ko-KR" sz="1000" u="none" strike="noStrike" dirty="0">
                          <a:effectLst/>
                        </a:rPr>
                        <a:t>1</a:t>
                      </a:r>
                      <a:r>
                        <a:rPr lang="ko-KR" altLang="en-US" sz="1000" u="none" strike="noStrike" dirty="0">
                          <a:effectLst/>
                        </a:rPr>
                        <a:t>명 별도</a:t>
                      </a:r>
                      <a:endParaRPr lang="ko-KR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나눔고딕"/>
                      </a:endParaRPr>
                    </a:p>
                  </a:txBody>
                  <a:tcPr marL="5114" marR="5114" marT="51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603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dirty="0">
                          <a:effectLst/>
                        </a:rPr>
                        <a:t>회계학과</a:t>
                      </a:r>
                      <a:endParaRPr lang="ko-KR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나눔고딕"/>
                      </a:endParaRPr>
                    </a:p>
                  </a:txBody>
                  <a:tcPr marL="5114" marR="5114" marT="51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</a:rPr>
                        <a:t>3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나눔고딕"/>
                      </a:endParaRPr>
                    </a:p>
                  </a:txBody>
                  <a:tcPr marL="5114" marR="5114" marT="51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dirty="0">
                          <a:effectLst/>
                        </a:rPr>
                        <a:t>　</a:t>
                      </a:r>
                      <a:endParaRPr lang="ko-KR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나눔고딕"/>
                      </a:endParaRPr>
                    </a:p>
                  </a:txBody>
                  <a:tcPr marL="5114" marR="5114" marT="51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603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dirty="0">
                          <a:effectLst/>
                        </a:rPr>
                        <a:t>관광경영학과</a:t>
                      </a:r>
                      <a:endParaRPr lang="ko-KR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나눔고딕"/>
                      </a:endParaRPr>
                    </a:p>
                  </a:txBody>
                  <a:tcPr marL="5114" marR="5114" marT="51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</a:rPr>
                        <a:t>7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나눔고딕"/>
                      </a:endParaRPr>
                    </a:p>
                  </a:txBody>
                  <a:tcPr marL="5114" marR="5114" marT="51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dirty="0">
                          <a:effectLst/>
                        </a:rPr>
                        <a:t>　</a:t>
                      </a:r>
                      <a:endParaRPr lang="ko-KR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나눔고딕"/>
                      </a:endParaRPr>
                    </a:p>
                  </a:txBody>
                  <a:tcPr marL="5114" marR="5114" marT="51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603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dirty="0">
                          <a:effectLst/>
                        </a:rPr>
                        <a:t>금융보험학과</a:t>
                      </a:r>
                      <a:endParaRPr lang="ko-KR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나눔고딕"/>
                      </a:endParaRPr>
                    </a:p>
                  </a:txBody>
                  <a:tcPr marL="5114" marR="5114" marT="51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</a:rPr>
                        <a:t>1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나눔고딕"/>
                      </a:endParaRPr>
                    </a:p>
                  </a:txBody>
                  <a:tcPr marL="5114" marR="5114" marT="51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dirty="0">
                          <a:effectLst/>
                        </a:rPr>
                        <a:t>　</a:t>
                      </a:r>
                      <a:endParaRPr lang="ko-KR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나눔고딕"/>
                      </a:endParaRPr>
                    </a:p>
                  </a:txBody>
                  <a:tcPr marL="5114" marR="5114" marT="51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603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</a:rPr>
                        <a:t>자연과학대학</a:t>
                      </a:r>
                      <a:endParaRPr lang="ko-KR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나눔고딕"/>
                      </a:endParaRPr>
                    </a:p>
                  </a:txBody>
                  <a:tcPr marL="5114" marR="5114" marT="51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dirty="0">
                          <a:effectLst/>
                        </a:rPr>
                        <a:t>전산통계학과</a:t>
                      </a:r>
                      <a:endParaRPr lang="ko-KR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나눔고딕"/>
                      </a:endParaRPr>
                    </a:p>
                  </a:txBody>
                  <a:tcPr marL="5114" marR="5114" marT="5114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</a:rPr>
                        <a:t>10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나눔고딕"/>
                      </a:endParaRPr>
                    </a:p>
                  </a:txBody>
                  <a:tcPr marL="5114" marR="5114" marT="51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dirty="0">
                          <a:effectLst/>
                        </a:rPr>
                        <a:t>경영학 복수전공 </a:t>
                      </a:r>
                      <a:r>
                        <a:rPr lang="en-US" altLang="ko-KR" sz="1000" u="none" strike="noStrike" dirty="0">
                          <a:effectLst/>
                        </a:rPr>
                        <a:t>2</a:t>
                      </a:r>
                      <a:r>
                        <a:rPr lang="ko-KR" altLang="en-US" sz="1000" u="none" strike="noStrike" dirty="0">
                          <a:effectLst/>
                        </a:rPr>
                        <a:t>명 포함</a:t>
                      </a:r>
                      <a:endParaRPr lang="ko-KR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나눔고딕"/>
                      </a:endParaRPr>
                    </a:p>
                  </a:txBody>
                  <a:tcPr marL="5114" marR="5114" marT="51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603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dirty="0">
                          <a:effectLst/>
                        </a:rPr>
                        <a:t>화학</a:t>
                      </a:r>
                      <a:r>
                        <a:rPr lang="en-US" altLang="ko-KR" sz="1000" u="none" strike="noStrike" dirty="0">
                          <a:effectLst/>
                        </a:rPr>
                        <a:t>·</a:t>
                      </a:r>
                      <a:r>
                        <a:rPr lang="ko-KR" altLang="en-US" sz="1000" u="none" strike="noStrike" dirty="0">
                          <a:effectLst/>
                        </a:rPr>
                        <a:t>응용화학과</a:t>
                      </a:r>
                      <a:endParaRPr lang="ko-KR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나눔고딕"/>
                      </a:endParaRPr>
                    </a:p>
                  </a:txBody>
                  <a:tcPr marL="5114" marR="5114" marT="51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</a:rPr>
                        <a:t>2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나눔고딕"/>
                      </a:endParaRPr>
                    </a:p>
                  </a:txBody>
                  <a:tcPr marL="5114" marR="5114" marT="51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dirty="0">
                          <a:effectLst/>
                        </a:rPr>
                        <a:t>　</a:t>
                      </a:r>
                      <a:endParaRPr lang="ko-KR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나눔고딕"/>
                      </a:endParaRPr>
                    </a:p>
                  </a:txBody>
                  <a:tcPr marL="5114" marR="5114" marT="51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60300"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</a:rPr>
                        <a:t>공과대학</a:t>
                      </a:r>
                      <a:endParaRPr lang="ko-KR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나눔고딕"/>
                      </a:endParaRPr>
                    </a:p>
                  </a:txBody>
                  <a:tcPr marL="5114" marR="5114" marT="51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dirty="0">
                          <a:effectLst/>
                        </a:rPr>
                        <a:t>건축공학과</a:t>
                      </a:r>
                      <a:endParaRPr lang="ko-KR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나눔고딕"/>
                      </a:endParaRPr>
                    </a:p>
                  </a:txBody>
                  <a:tcPr marL="5114" marR="5114" marT="51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</a:rPr>
                        <a:t>1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나눔고딕"/>
                      </a:endParaRPr>
                    </a:p>
                  </a:txBody>
                  <a:tcPr marL="5114" marR="5114" marT="51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dirty="0">
                          <a:effectLst/>
                        </a:rPr>
                        <a:t>　</a:t>
                      </a:r>
                      <a:endParaRPr lang="ko-KR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나눔고딕"/>
                      </a:endParaRPr>
                    </a:p>
                  </a:txBody>
                  <a:tcPr marL="5114" marR="5114" marT="51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603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dirty="0">
                          <a:effectLst/>
                        </a:rPr>
                        <a:t>토목공학과</a:t>
                      </a:r>
                      <a:endParaRPr lang="ko-KR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나눔고딕"/>
                      </a:endParaRPr>
                    </a:p>
                  </a:txBody>
                  <a:tcPr marL="5114" marR="5114" marT="51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</a:rPr>
                        <a:t>4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나눔고딕"/>
                      </a:endParaRPr>
                    </a:p>
                  </a:txBody>
                  <a:tcPr marL="5114" marR="5114" marT="51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dirty="0">
                          <a:effectLst/>
                        </a:rPr>
                        <a:t>　</a:t>
                      </a:r>
                      <a:endParaRPr lang="ko-KR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나눔고딕"/>
                      </a:endParaRPr>
                    </a:p>
                  </a:txBody>
                  <a:tcPr marL="5114" marR="5114" marT="51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603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dirty="0">
                          <a:effectLst/>
                        </a:rPr>
                        <a:t>식품공학과</a:t>
                      </a:r>
                      <a:endParaRPr lang="ko-KR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나눔고딕"/>
                      </a:endParaRPr>
                    </a:p>
                  </a:txBody>
                  <a:tcPr marL="5114" marR="5114" marT="51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</a:rPr>
                        <a:t>3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나눔고딕"/>
                      </a:endParaRPr>
                    </a:p>
                  </a:txBody>
                  <a:tcPr marL="5114" marR="5114" marT="51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dirty="0">
                          <a:effectLst/>
                        </a:rPr>
                        <a:t>　</a:t>
                      </a:r>
                      <a:endParaRPr lang="ko-KR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나눔고딕"/>
                      </a:endParaRPr>
                    </a:p>
                  </a:txBody>
                  <a:tcPr marL="5114" marR="5114" marT="51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603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dirty="0">
                          <a:effectLst/>
                        </a:rPr>
                        <a:t>화학공학과</a:t>
                      </a:r>
                      <a:endParaRPr lang="ko-KR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나눔고딕"/>
                      </a:endParaRPr>
                    </a:p>
                  </a:txBody>
                  <a:tcPr marL="5114" marR="5114" marT="51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</a:rPr>
                        <a:t>2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나눔고딕"/>
                      </a:endParaRPr>
                    </a:p>
                  </a:txBody>
                  <a:tcPr marL="5114" marR="5114" marT="51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dirty="0">
                          <a:effectLst/>
                        </a:rPr>
                        <a:t>　</a:t>
                      </a:r>
                      <a:endParaRPr lang="ko-KR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나눔고딕"/>
                      </a:endParaRPr>
                    </a:p>
                  </a:txBody>
                  <a:tcPr marL="5114" marR="5114" marT="51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603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dirty="0">
                          <a:effectLst/>
                        </a:rPr>
                        <a:t>환경공학과</a:t>
                      </a:r>
                      <a:endParaRPr lang="ko-KR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나눔고딕"/>
                      </a:endParaRPr>
                    </a:p>
                  </a:txBody>
                  <a:tcPr marL="5114" marR="5114" marT="51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</a:rPr>
                        <a:t>9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나눔고딕"/>
                      </a:endParaRPr>
                    </a:p>
                  </a:txBody>
                  <a:tcPr marL="5114" marR="5114" marT="51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dirty="0">
                          <a:effectLst/>
                        </a:rPr>
                        <a:t>　</a:t>
                      </a:r>
                      <a:endParaRPr lang="ko-KR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나눔고딕"/>
                      </a:endParaRPr>
                    </a:p>
                  </a:txBody>
                  <a:tcPr marL="5114" marR="5114" marT="51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603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dirty="0">
                          <a:effectLst/>
                        </a:rPr>
                        <a:t>생명공학과</a:t>
                      </a:r>
                      <a:endParaRPr lang="ko-KR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나눔고딕"/>
                      </a:endParaRPr>
                    </a:p>
                  </a:txBody>
                  <a:tcPr marL="5114" marR="5114" marT="51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</a:rPr>
                        <a:t>8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나눔고딕"/>
                      </a:endParaRPr>
                    </a:p>
                  </a:txBody>
                  <a:tcPr marL="5114" marR="5114" marT="51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dirty="0">
                          <a:effectLst/>
                        </a:rPr>
                        <a:t>　</a:t>
                      </a:r>
                      <a:endParaRPr lang="ko-KR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나눔고딕"/>
                      </a:endParaRPr>
                    </a:p>
                  </a:txBody>
                  <a:tcPr marL="5114" marR="5114" marT="51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603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dirty="0">
                          <a:effectLst/>
                        </a:rPr>
                        <a:t>조경학과</a:t>
                      </a:r>
                      <a:endParaRPr lang="ko-KR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나눔고딕"/>
                      </a:endParaRPr>
                    </a:p>
                  </a:txBody>
                  <a:tcPr marL="5114" marR="5114" marT="51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</a:rPr>
                        <a:t>4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나눔고딕"/>
                      </a:endParaRPr>
                    </a:p>
                  </a:txBody>
                  <a:tcPr marL="5114" marR="5114" marT="51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dirty="0">
                          <a:effectLst/>
                        </a:rPr>
                        <a:t>　</a:t>
                      </a:r>
                      <a:endParaRPr lang="ko-KR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나눔고딕"/>
                      </a:endParaRPr>
                    </a:p>
                  </a:txBody>
                  <a:tcPr marL="5114" marR="5114" marT="51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603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dirty="0">
                          <a:effectLst/>
                        </a:rPr>
                        <a:t>기계공학부</a:t>
                      </a:r>
                      <a:endParaRPr lang="ko-KR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나눔고딕"/>
                      </a:endParaRPr>
                    </a:p>
                  </a:txBody>
                  <a:tcPr marL="5114" marR="5114" marT="51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dirty="0">
                          <a:effectLst/>
                        </a:rPr>
                        <a:t>기계공학전공</a:t>
                      </a:r>
                      <a:endParaRPr lang="ko-KR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나눔고딕"/>
                      </a:endParaRPr>
                    </a:p>
                  </a:txBody>
                  <a:tcPr marL="5114" marR="5114" marT="5114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</a:rPr>
                        <a:t>13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나눔고딕"/>
                      </a:endParaRPr>
                    </a:p>
                  </a:txBody>
                  <a:tcPr marL="5114" marR="5114" marT="51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dirty="0">
                          <a:effectLst/>
                        </a:rPr>
                        <a:t>　</a:t>
                      </a:r>
                      <a:endParaRPr lang="ko-KR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나눔고딕"/>
                      </a:endParaRPr>
                    </a:p>
                  </a:txBody>
                  <a:tcPr marL="5114" marR="5114" marT="51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603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dirty="0">
                          <a:effectLst/>
                        </a:rPr>
                        <a:t>기계설계전공</a:t>
                      </a:r>
                      <a:endParaRPr lang="ko-KR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나눔고딕"/>
                      </a:endParaRPr>
                    </a:p>
                  </a:txBody>
                  <a:tcPr marL="5114" marR="5114" marT="51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</a:rPr>
                        <a:t>5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나눔고딕"/>
                      </a:endParaRPr>
                    </a:p>
                  </a:txBody>
                  <a:tcPr marL="5114" marR="5114" marT="51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dirty="0">
                          <a:effectLst/>
                        </a:rPr>
                        <a:t>　</a:t>
                      </a:r>
                      <a:endParaRPr lang="ko-KR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나눔고딕"/>
                      </a:endParaRPr>
                    </a:p>
                  </a:txBody>
                  <a:tcPr marL="5114" marR="5114" marT="51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60300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</a:rPr>
                        <a:t>정보통신대학</a:t>
                      </a:r>
                      <a:endParaRPr lang="ko-KR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나눔고딕"/>
                      </a:endParaRPr>
                    </a:p>
                  </a:txBody>
                  <a:tcPr marL="5114" marR="5114" marT="51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dirty="0">
                          <a:effectLst/>
                        </a:rPr>
                        <a:t>전자전기공학부</a:t>
                      </a:r>
                      <a:endParaRPr lang="ko-KR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나눔고딕"/>
                      </a:endParaRPr>
                    </a:p>
                  </a:txBody>
                  <a:tcPr marL="5114" marR="5114" marT="51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dirty="0">
                          <a:effectLst/>
                        </a:rPr>
                        <a:t>전자공학전공</a:t>
                      </a:r>
                      <a:endParaRPr lang="ko-KR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나눔고딕"/>
                      </a:endParaRPr>
                    </a:p>
                  </a:txBody>
                  <a:tcPr marL="5114" marR="5114" marT="5114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</a:rPr>
                        <a:t>9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나눔고딕"/>
                      </a:endParaRPr>
                    </a:p>
                  </a:txBody>
                  <a:tcPr marL="5114" marR="5114" marT="51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dirty="0">
                          <a:effectLst/>
                        </a:rPr>
                        <a:t>　</a:t>
                      </a:r>
                      <a:endParaRPr lang="ko-KR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나눔고딕"/>
                      </a:endParaRPr>
                    </a:p>
                  </a:txBody>
                  <a:tcPr marL="5114" marR="5114" marT="51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603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dirty="0">
                          <a:effectLst/>
                        </a:rPr>
                        <a:t>전자제어공학전공</a:t>
                      </a:r>
                      <a:endParaRPr lang="ko-KR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나눔고딕"/>
                      </a:endParaRPr>
                    </a:p>
                  </a:txBody>
                  <a:tcPr marL="5114" marR="5114" marT="5114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</a:rPr>
                        <a:t>3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나눔고딕"/>
                      </a:endParaRPr>
                    </a:p>
                  </a:txBody>
                  <a:tcPr marL="5114" marR="5114" marT="51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dirty="0">
                          <a:effectLst/>
                        </a:rPr>
                        <a:t>　</a:t>
                      </a:r>
                      <a:endParaRPr lang="ko-KR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나눔고딕"/>
                      </a:endParaRPr>
                    </a:p>
                  </a:txBody>
                  <a:tcPr marL="5114" marR="5114" marT="51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603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dirty="0">
                          <a:effectLst/>
                        </a:rPr>
                        <a:t>정보통신공학부</a:t>
                      </a:r>
                      <a:endParaRPr lang="ko-KR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나눔고딕"/>
                      </a:endParaRPr>
                    </a:p>
                  </a:txBody>
                  <a:tcPr marL="5114" marR="5114" marT="51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dirty="0">
                          <a:effectLst/>
                        </a:rPr>
                        <a:t>멀티미디어전공</a:t>
                      </a:r>
                      <a:endParaRPr lang="ko-KR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나눔고딕"/>
                      </a:endParaRPr>
                    </a:p>
                  </a:txBody>
                  <a:tcPr marL="5114" marR="5114" marT="5114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</a:rPr>
                        <a:t>1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나눔고딕"/>
                      </a:endParaRPr>
                    </a:p>
                  </a:txBody>
                  <a:tcPr marL="5114" marR="5114" marT="51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dirty="0">
                          <a:effectLst/>
                        </a:rPr>
                        <a:t>　</a:t>
                      </a:r>
                      <a:endParaRPr lang="ko-KR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나눔고딕"/>
                      </a:endParaRPr>
                    </a:p>
                  </a:txBody>
                  <a:tcPr marL="5114" marR="5114" marT="51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603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dirty="0" err="1">
                          <a:effectLst/>
                        </a:rPr>
                        <a:t>임베디드시스템공학전공</a:t>
                      </a:r>
                      <a:endParaRPr lang="ko-KR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나눔고딕"/>
                      </a:endParaRPr>
                    </a:p>
                  </a:txBody>
                  <a:tcPr marL="5114" marR="5114" marT="5114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</a:rPr>
                        <a:t>8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나눔고딕"/>
                      </a:endParaRPr>
                    </a:p>
                  </a:txBody>
                  <a:tcPr marL="5114" marR="5114" marT="51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dirty="0">
                          <a:effectLst/>
                        </a:rPr>
                        <a:t>　</a:t>
                      </a:r>
                      <a:endParaRPr lang="ko-KR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나눔고딕"/>
                      </a:endParaRPr>
                    </a:p>
                  </a:txBody>
                  <a:tcPr marL="5114" marR="5114" marT="51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603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dirty="0">
                          <a:effectLst/>
                        </a:rPr>
                        <a:t>통신공학전공</a:t>
                      </a:r>
                      <a:endParaRPr lang="ko-KR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나눔고딕"/>
                      </a:endParaRPr>
                    </a:p>
                  </a:txBody>
                  <a:tcPr marL="5114" marR="5114" marT="5114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</a:rPr>
                        <a:t>1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나눔고딕"/>
                      </a:endParaRPr>
                    </a:p>
                  </a:txBody>
                  <a:tcPr marL="5114" marR="5114" marT="51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dirty="0">
                          <a:effectLst/>
                        </a:rPr>
                        <a:t>　</a:t>
                      </a:r>
                      <a:endParaRPr lang="ko-KR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나눔고딕"/>
                      </a:endParaRPr>
                    </a:p>
                  </a:txBody>
                  <a:tcPr marL="5114" marR="5114" marT="51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603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컴퓨터</a:t>
                      </a:r>
                      <a:r>
                        <a:rPr lang="en-US" altLang="ko-KR" sz="1000" u="none" strike="noStrike">
                          <a:effectLst/>
                        </a:rPr>
                        <a:t>·IT</a:t>
                      </a:r>
                      <a:r>
                        <a:rPr lang="ko-KR" altLang="en-US" sz="1000" u="none" strike="noStrike">
                          <a:effectLst/>
                        </a:rPr>
                        <a:t>공학부</a:t>
                      </a:r>
                      <a:endParaRPr lang="ko-KR" altLang="en-US" sz="1000" b="0" i="0" u="none" strike="noStrike">
                        <a:solidFill>
                          <a:schemeClr val="tx1"/>
                        </a:solidFill>
                        <a:effectLst/>
                        <a:latin typeface="나눔고딕"/>
                      </a:endParaRPr>
                    </a:p>
                  </a:txBody>
                  <a:tcPr marL="5114" marR="5114" marT="51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dirty="0">
                          <a:effectLst/>
                        </a:rPr>
                        <a:t>전산공학전공</a:t>
                      </a:r>
                      <a:endParaRPr lang="ko-KR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나눔고딕"/>
                      </a:endParaRPr>
                    </a:p>
                  </a:txBody>
                  <a:tcPr marL="5114" marR="5114" marT="5114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</a:rPr>
                        <a:t>17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나눔고딕"/>
                      </a:endParaRPr>
                    </a:p>
                  </a:txBody>
                  <a:tcPr marL="5114" marR="5114" marT="51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dirty="0">
                          <a:effectLst/>
                        </a:rPr>
                        <a:t>　</a:t>
                      </a:r>
                      <a:endParaRPr lang="ko-KR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나눔고딕"/>
                      </a:endParaRPr>
                    </a:p>
                  </a:txBody>
                  <a:tcPr marL="5114" marR="5114" marT="51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603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정보공학전공</a:t>
                      </a:r>
                      <a:endParaRPr lang="ko-KR" altLang="en-US" sz="1000" b="0" i="0" u="none" strike="noStrike">
                        <a:solidFill>
                          <a:schemeClr val="tx1"/>
                        </a:solidFill>
                        <a:effectLst/>
                        <a:latin typeface="나눔고딕"/>
                      </a:endParaRPr>
                    </a:p>
                  </a:txBody>
                  <a:tcPr marL="5114" marR="5114" marT="5114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</a:rPr>
                        <a:t>7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나눔고딕"/>
                      </a:endParaRPr>
                    </a:p>
                  </a:txBody>
                  <a:tcPr marL="5114" marR="5114" marT="51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dirty="0">
                          <a:effectLst/>
                        </a:rPr>
                        <a:t>　</a:t>
                      </a:r>
                      <a:endParaRPr lang="ko-KR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나눔고딕"/>
                      </a:endParaRPr>
                    </a:p>
                  </a:txBody>
                  <a:tcPr marL="5114" marR="5114" marT="51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6030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</a:rPr>
                        <a:t>행정대학</a:t>
                      </a:r>
                      <a:endParaRPr lang="ko-KR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나눔고딕"/>
                      </a:endParaRPr>
                    </a:p>
                  </a:txBody>
                  <a:tcPr marL="5114" marR="5114" marT="51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dirty="0">
                          <a:effectLst/>
                        </a:rPr>
                        <a:t>행정학과</a:t>
                      </a:r>
                      <a:endParaRPr lang="ko-KR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나눔고딕"/>
                      </a:endParaRPr>
                    </a:p>
                  </a:txBody>
                  <a:tcPr marL="5114" marR="5114" marT="51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</a:rPr>
                        <a:t>1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나눔고딕"/>
                      </a:endParaRPr>
                    </a:p>
                  </a:txBody>
                  <a:tcPr marL="5114" marR="5114" marT="51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dirty="0">
                          <a:effectLst/>
                        </a:rPr>
                        <a:t>경영학 복수전공 </a:t>
                      </a:r>
                      <a:r>
                        <a:rPr lang="en-US" altLang="ko-KR" sz="1000" u="none" strike="noStrike" dirty="0">
                          <a:effectLst/>
                        </a:rPr>
                        <a:t>1</a:t>
                      </a:r>
                      <a:r>
                        <a:rPr lang="ko-KR" altLang="en-US" sz="1000" u="none" strike="noStrike" dirty="0">
                          <a:effectLst/>
                        </a:rPr>
                        <a:t>명 포함</a:t>
                      </a:r>
                      <a:endParaRPr lang="ko-KR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나눔고딕"/>
                      </a:endParaRPr>
                    </a:p>
                  </a:txBody>
                  <a:tcPr marL="5114" marR="5114" marT="51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</a:rPr>
                        <a:t>계 </a:t>
                      </a:r>
                      <a:endParaRPr lang="ko-KR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나눔고딕"/>
                      </a:endParaRPr>
                    </a:p>
                  </a:txBody>
                  <a:tcPr marL="5114" marR="5114" marT="51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88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나눔고딕"/>
                      </a:endParaRPr>
                    </a:p>
                  </a:txBody>
                  <a:tcPr marL="5114" marR="5114" marT="51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9D887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</a:rPr>
                        <a:t>144</a:t>
                      </a:r>
                      <a:endParaRPr lang="en-US" altLang="ko-KR" sz="1000" b="1" i="0" u="none" strike="noStrike" dirty="0">
                        <a:solidFill>
                          <a:schemeClr val="tx1"/>
                        </a:solidFill>
                        <a:effectLst/>
                        <a:latin typeface="나눔고딕"/>
                      </a:endParaRPr>
                    </a:p>
                  </a:txBody>
                  <a:tcPr marL="5114" marR="5114" marT="51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88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dirty="0">
                          <a:effectLst/>
                        </a:rPr>
                        <a:t>　</a:t>
                      </a:r>
                      <a:endParaRPr lang="ko-KR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나눔고딕"/>
                      </a:endParaRPr>
                    </a:p>
                  </a:txBody>
                  <a:tcPr marL="5114" marR="5114" marT="51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887"/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55576" y="5301208"/>
            <a:ext cx="3456384" cy="43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6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altLang="ko-KR" sz="1400" b="1" dirty="0"/>
              <a:t>2</a:t>
            </a:r>
            <a:r>
              <a:rPr lang="en-US" altLang="ko-KR" sz="1400" b="1" dirty="0" smtClean="0"/>
              <a:t>. </a:t>
            </a:r>
            <a:r>
              <a:rPr lang="ko-KR" altLang="en-US" sz="1400" b="1" kern="0" spc="-80" dirty="0" smtClean="0">
                <a:solidFill>
                  <a:srgbClr val="000000"/>
                </a:solidFill>
                <a:latin typeface="+mn-ea"/>
              </a:rPr>
              <a:t>실습기</a:t>
            </a:r>
            <a:r>
              <a:rPr lang="ko-KR" altLang="en-US" sz="1400" b="1" kern="0" spc="-80" dirty="0">
                <a:solidFill>
                  <a:srgbClr val="000000"/>
                </a:solidFill>
                <a:latin typeface="+mn-ea"/>
              </a:rPr>
              <a:t>간</a:t>
            </a:r>
            <a:r>
              <a:rPr lang="ko-KR" altLang="en-US" sz="1400" b="1" kern="0" spc="-80" dirty="0" smtClean="0">
                <a:solidFill>
                  <a:srgbClr val="000000"/>
                </a:solidFill>
                <a:latin typeface="+mn-ea"/>
              </a:rPr>
              <a:t>별</a:t>
            </a:r>
            <a:endParaRPr lang="en-US" altLang="ko-KR" sz="1200" b="1" kern="0" spc="-80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graphicFrame>
        <p:nvGraphicFramePr>
          <p:cNvPr id="15" name="표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9613935"/>
              </p:ext>
            </p:extLst>
          </p:nvPr>
        </p:nvGraphicFramePr>
        <p:xfrm>
          <a:off x="949180" y="5733256"/>
          <a:ext cx="3406796" cy="83520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462580"/>
                <a:gridCol w="720080"/>
                <a:gridCol w="1224136"/>
              </a:tblGrid>
              <a:tr h="19512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</a:rPr>
                        <a:t>기간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나눔고딕"/>
                      </a:endParaRP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</a:rPr>
                        <a:t>인원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나눔고딕"/>
                      </a:endParaRP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</a:rPr>
                        <a:t>비고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나눔고딕"/>
                      </a:endParaRP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</a:tr>
              <a:tr h="15203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</a:rPr>
                        <a:t>4</a:t>
                      </a:r>
                      <a:r>
                        <a:rPr lang="ko-KR" altLang="en-US" sz="1000" u="none" strike="noStrike" dirty="0">
                          <a:effectLst/>
                        </a:rPr>
                        <a:t>개월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고딕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</a:rPr>
                        <a:t>103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고딕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dirty="0">
                          <a:effectLst/>
                        </a:rPr>
                        <a:t>　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고딕"/>
                      </a:endParaRPr>
                    </a:p>
                  </a:txBody>
                  <a:tcPr marL="7620" marR="7620" marT="7620" marB="0" anchor="ctr"/>
                </a:tc>
              </a:tr>
              <a:tr h="15203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</a:rPr>
                        <a:t>5</a:t>
                      </a:r>
                      <a:r>
                        <a:rPr lang="ko-KR" altLang="en-US" sz="1000" u="none" strike="noStrike" dirty="0">
                          <a:effectLst/>
                        </a:rPr>
                        <a:t>개월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고딕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</a:rPr>
                        <a:t>25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고딕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dirty="0">
                          <a:effectLst/>
                        </a:rPr>
                        <a:t>　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고딕"/>
                      </a:endParaRPr>
                    </a:p>
                  </a:txBody>
                  <a:tcPr marL="7620" marR="7620" marT="7620" marB="0" anchor="ctr"/>
                </a:tc>
              </a:tr>
              <a:tr h="15203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</a:rPr>
                        <a:t>6</a:t>
                      </a:r>
                      <a:r>
                        <a:rPr lang="ko-KR" altLang="en-US" sz="1000" u="none" strike="noStrike" dirty="0">
                          <a:effectLst/>
                        </a:rPr>
                        <a:t>개월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고딕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</a:rPr>
                        <a:t>16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고딕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dirty="0">
                          <a:effectLst/>
                        </a:rPr>
                        <a:t>　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고딕"/>
                      </a:endParaRPr>
                    </a:p>
                  </a:txBody>
                  <a:tcPr marL="7620" marR="7620" marT="7620" marB="0" anchor="ctr"/>
                </a:tc>
              </a:tr>
              <a:tr h="10325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</a:rPr>
                        <a:t>계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고딕"/>
                      </a:endParaRPr>
                    </a:p>
                  </a:txBody>
                  <a:tcPr marL="7620" marR="7620" marT="7620" marB="0" anchor="ctr">
                    <a:solidFill>
                      <a:srgbClr val="F9D8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</a:rPr>
                        <a:t>144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나눔고딕"/>
                      </a:endParaRPr>
                    </a:p>
                  </a:txBody>
                  <a:tcPr marL="7620" marR="7620" marT="7620" marB="0" anchor="ctr">
                    <a:solidFill>
                      <a:srgbClr val="F9D88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dirty="0">
                          <a:effectLst/>
                        </a:rPr>
                        <a:t>　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고딕"/>
                      </a:endParaRPr>
                    </a:p>
                  </a:txBody>
                  <a:tcPr marL="7620" marR="7620" marT="7620" marB="0" anchor="ctr">
                    <a:solidFill>
                      <a:srgbClr val="F9D887"/>
                    </a:solidFill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667220" y="5351472"/>
            <a:ext cx="3456384" cy="43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6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altLang="ko-KR" sz="1400" b="1" dirty="0"/>
              <a:t>3</a:t>
            </a:r>
            <a:r>
              <a:rPr lang="en-US" altLang="ko-KR" sz="1400" b="1" dirty="0" smtClean="0"/>
              <a:t>. </a:t>
            </a:r>
            <a:r>
              <a:rPr lang="ko-KR" altLang="en-US" sz="1400" b="1" kern="0" spc="-80" dirty="0" smtClean="0">
                <a:solidFill>
                  <a:srgbClr val="000000"/>
                </a:solidFill>
                <a:latin typeface="+mn-ea"/>
              </a:rPr>
              <a:t>학</a:t>
            </a:r>
            <a:r>
              <a:rPr lang="ko-KR" altLang="en-US" sz="1400" b="1" kern="0" spc="-80" dirty="0">
                <a:solidFill>
                  <a:srgbClr val="000000"/>
                </a:solidFill>
                <a:latin typeface="+mn-ea"/>
              </a:rPr>
              <a:t>년</a:t>
            </a:r>
            <a:r>
              <a:rPr lang="ko-KR" altLang="en-US" sz="1400" b="1" kern="0" spc="-80" dirty="0" smtClean="0">
                <a:solidFill>
                  <a:srgbClr val="000000"/>
                </a:solidFill>
                <a:latin typeface="+mn-ea"/>
              </a:rPr>
              <a:t>별</a:t>
            </a:r>
            <a:endParaRPr lang="en-US" altLang="ko-KR" sz="1200" b="1" kern="0" spc="-80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graphicFrame>
        <p:nvGraphicFramePr>
          <p:cNvPr id="17" name="표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1352414"/>
              </p:ext>
            </p:extLst>
          </p:nvPr>
        </p:nvGraphicFramePr>
        <p:xfrm>
          <a:off x="4860032" y="5727554"/>
          <a:ext cx="3412524" cy="83520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440160"/>
                <a:gridCol w="792088"/>
                <a:gridCol w="1180276"/>
              </a:tblGrid>
              <a:tr h="19512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구분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나눔고딕"/>
                      </a:endParaRP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</a:rPr>
                        <a:t>인원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나눔고딕"/>
                      </a:endParaRP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</a:rPr>
                        <a:t>비고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나눔고딕"/>
                      </a:endParaRP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</a:tr>
              <a:tr h="15203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 smtClean="0">
                          <a:effectLst/>
                        </a:rPr>
                        <a:t>3</a:t>
                      </a:r>
                      <a:r>
                        <a:rPr lang="ko-KR" altLang="en-US" sz="1000" u="none" strike="noStrike" dirty="0" smtClean="0">
                          <a:effectLst/>
                        </a:rPr>
                        <a:t>학년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고딕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27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고딕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dirty="0">
                          <a:effectLst/>
                        </a:rPr>
                        <a:t>　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고딕"/>
                      </a:endParaRPr>
                    </a:p>
                  </a:txBody>
                  <a:tcPr marL="7620" marR="7620" marT="7620" marB="0" anchor="ctr"/>
                </a:tc>
              </a:tr>
              <a:tr h="15203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 smtClean="0">
                          <a:effectLst/>
                        </a:rPr>
                        <a:t>4</a:t>
                      </a:r>
                      <a:r>
                        <a:rPr lang="ko-KR" altLang="en-US" sz="1000" u="none" strike="noStrike" dirty="0" smtClean="0">
                          <a:effectLst/>
                        </a:rPr>
                        <a:t>학년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고딕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94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고딕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dirty="0">
                          <a:effectLst/>
                        </a:rPr>
                        <a:t>　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고딕"/>
                      </a:endParaRPr>
                    </a:p>
                  </a:txBody>
                  <a:tcPr marL="7620" marR="7620" marT="7620" marB="0" anchor="ctr"/>
                </a:tc>
              </a:tr>
              <a:tr h="15203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고딕"/>
                        </a:rPr>
                        <a:t>학기초과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고딕"/>
                        </a:rPr>
                        <a:t>,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고딕"/>
                        </a:rPr>
                        <a:t>졸업연기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고딕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23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고딕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dirty="0">
                          <a:effectLst/>
                        </a:rPr>
                        <a:t>　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고딕"/>
                      </a:endParaRPr>
                    </a:p>
                  </a:txBody>
                  <a:tcPr marL="7620" marR="7620" marT="7620" marB="0" anchor="ctr"/>
                </a:tc>
              </a:tr>
              <a:tr h="10325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</a:rPr>
                        <a:t>계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고딕"/>
                      </a:endParaRPr>
                    </a:p>
                  </a:txBody>
                  <a:tcPr marL="7620" marR="7620" marT="7620" marB="0" anchor="ctr">
                    <a:solidFill>
                      <a:srgbClr val="F9D8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</a:rPr>
                        <a:t>144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나눔고딕"/>
                      </a:endParaRPr>
                    </a:p>
                  </a:txBody>
                  <a:tcPr marL="7620" marR="7620" marT="7620" marB="0" anchor="ctr">
                    <a:solidFill>
                      <a:srgbClr val="F9D88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dirty="0">
                          <a:effectLst/>
                        </a:rPr>
                        <a:t>　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고딕"/>
                      </a:endParaRPr>
                    </a:p>
                  </a:txBody>
                  <a:tcPr marL="7620" marR="7620" marT="7620" marB="0" anchor="ctr">
                    <a:solidFill>
                      <a:srgbClr val="F9D88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4876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612DB7-C7F6-4F9E-8E22-F976FF3C1E25}" type="slidenum">
              <a:rPr lang="ko-KR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13</a:t>
            </a:fld>
            <a:endParaRPr lang="ko-KR" alt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0" y="1"/>
            <a:ext cx="9144000" cy="764704"/>
            <a:chOff x="0" y="1"/>
            <a:chExt cx="9144000" cy="764704"/>
          </a:xfrm>
        </p:grpSpPr>
        <p:sp>
          <p:nvSpPr>
            <p:cNvPr id="6" name="직사각형 5"/>
            <p:cNvSpPr/>
            <p:nvPr/>
          </p:nvSpPr>
          <p:spPr>
            <a:xfrm>
              <a:off x="0" y="1"/>
              <a:ext cx="9144000" cy="76470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0" y="1"/>
              <a:ext cx="683568" cy="764704"/>
            </a:xfrm>
            <a:prstGeom prst="rect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55576" y="116632"/>
            <a:ext cx="74888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장기현장실습 참여학생 </a:t>
            </a:r>
            <a:r>
              <a:rPr lang="en-US" altLang="ko-K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(2016-1</a:t>
            </a:r>
            <a:r>
              <a:rPr lang="ko-KR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년도</a:t>
            </a:r>
            <a:r>
              <a:rPr lang="en-US" altLang="ko-K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)</a:t>
            </a:r>
            <a:endParaRPr lang="ko-KR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-36512" y="128245"/>
            <a:ext cx="782265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tabLst>
                <a:tab pos="2514600" algn="l"/>
              </a:tabLst>
            </a:pPr>
            <a:r>
              <a:rPr lang="ko-KR" altLang="en-US" sz="3200" spc="-150" dirty="0" smtClean="0">
                <a:solidFill>
                  <a:prstClr val="black"/>
                </a:solidFill>
              </a:rPr>
              <a:t>별첨</a:t>
            </a:r>
            <a:endParaRPr lang="ko-KR" altLang="en-US" sz="3200" spc="-150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3568" y="655504"/>
            <a:ext cx="7516276" cy="390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6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altLang="ko-KR" sz="1400" b="1" dirty="0" smtClean="0"/>
              <a:t>1. </a:t>
            </a:r>
            <a:r>
              <a:rPr lang="ko-KR" altLang="en-US" sz="1400" b="1" kern="0" spc="-80" dirty="0" smtClean="0">
                <a:solidFill>
                  <a:srgbClr val="000000"/>
                </a:solidFill>
                <a:latin typeface="+mn-ea"/>
              </a:rPr>
              <a:t>학과</a:t>
            </a:r>
            <a:r>
              <a:rPr lang="en-US" altLang="ko-KR" sz="1400" b="1" kern="0" spc="-80" dirty="0" smtClean="0">
                <a:solidFill>
                  <a:srgbClr val="000000"/>
                </a:solidFill>
                <a:latin typeface="+mn-ea"/>
              </a:rPr>
              <a:t>(</a:t>
            </a:r>
            <a:r>
              <a:rPr lang="ko-KR" altLang="en-US" sz="1400" b="1" kern="0" spc="-80" dirty="0" smtClean="0">
                <a:solidFill>
                  <a:srgbClr val="000000"/>
                </a:solidFill>
                <a:latin typeface="+mn-ea"/>
              </a:rPr>
              <a:t>전공</a:t>
            </a:r>
            <a:r>
              <a:rPr lang="en-US" altLang="ko-KR" sz="1400" b="1" kern="0" spc="-80" dirty="0" smtClean="0">
                <a:solidFill>
                  <a:srgbClr val="000000"/>
                </a:solidFill>
                <a:latin typeface="+mn-ea"/>
              </a:rPr>
              <a:t>)</a:t>
            </a:r>
            <a:r>
              <a:rPr lang="ko-KR" altLang="en-US" sz="1400" b="1" kern="0" spc="-80" dirty="0" smtClean="0">
                <a:solidFill>
                  <a:srgbClr val="000000"/>
                </a:solidFill>
                <a:latin typeface="+mn-ea"/>
              </a:rPr>
              <a:t>별</a:t>
            </a:r>
            <a:endParaRPr lang="en-US" altLang="ko-KR" sz="1200" b="1" kern="0" spc="-80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5576" y="5301208"/>
            <a:ext cx="3456384" cy="43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6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altLang="ko-KR" sz="1400" b="1" dirty="0"/>
              <a:t>2</a:t>
            </a:r>
            <a:r>
              <a:rPr lang="en-US" altLang="ko-KR" sz="1400" b="1" dirty="0" smtClean="0"/>
              <a:t>. </a:t>
            </a:r>
            <a:r>
              <a:rPr lang="ko-KR" altLang="en-US" sz="1400" b="1" kern="0" spc="-80" dirty="0" smtClean="0">
                <a:solidFill>
                  <a:srgbClr val="000000"/>
                </a:solidFill>
                <a:latin typeface="+mn-ea"/>
              </a:rPr>
              <a:t>실습기</a:t>
            </a:r>
            <a:r>
              <a:rPr lang="ko-KR" altLang="en-US" sz="1400" b="1" kern="0" spc="-80" dirty="0">
                <a:solidFill>
                  <a:srgbClr val="000000"/>
                </a:solidFill>
                <a:latin typeface="+mn-ea"/>
              </a:rPr>
              <a:t>간</a:t>
            </a:r>
            <a:r>
              <a:rPr lang="ko-KR" altLang="en-US" sz="1400" b="1" kern="0" spc="-80" dirty="0" smtClean="0">
                <a:solidFill>
                  <a:srgbClr val="000000"/>
                </a:solidFill>
                <a:latin typeface="+mn-ea"/>
              </a:rPr>
              <a:t>별</a:t>
            </a:r>
            <a:endParaRPr lang="en-US" altLang="ko-KR" sz="1200" b="1" kern="0" spc="-80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graphicFrame>
        <p:nvGraphicFramePr>
          <p:cNvPr id="15" name="표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62219"/>
              </p:ext>
            </p:extLst>
          </p:nvPr>
        </p:nvGraphicFramePr>
        <p:xfrm>
          <a:off x="949180" y="5733256"/>
          <a:ext cx="3406796" cy="83520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462580"/>
                <a:gridCol w="720080"/>
                <a:gridCol w="1224136"/>
              </a:tblGrid>
              <a:tr h="19512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</a:rPr>
                        <a:t>기간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나눔고딕"/>
                      </a:endParaRP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</a:rPr>
                        <a:t>인원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나눔고딕"/>
                      </a:endParaRP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</a:rPr>
                        <a:t>비고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나눔고딕"/>
                      </a:endParaRP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</a:tr>
              <a:tr h="15203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</a:rPr>
                        <a:t>4</a:t>
                      </a:r>
                      <a:r>
                        <a:rPr lang="ko-KR" altLang="en-US" sz="1000" u="none" strike="noStrike" dirty="0">
                          <a:effectLst/>
                        </a:rPr>
                        <a:t>개월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고딕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24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고딕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dirty="0">
                          <a:effectLst/>
                        </a:rPr>
                        <a:t>　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고딕"/>
                      </a:endParaRPr>
                    </a:p>
                  </a:txBody>
                  <a:tcPr marL="7620" marR="7620" marT="7620" marB="0" anchor="ctr"/>
                </a:tc>
              </a:tr>
              <a:tr h="15203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</a:rPr>
                        <a:t>5</a:t>
                      </a:r>
                      <a:r>
                        <a:rPr lang="ko-KR" altLang="en-US" sz="1000" u="none" strike="noStrike" dirty="0">
                          <a:effectLst/>
                        </a:rPr>
                        <a:t>개월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고딕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11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고딕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dirty="0">
                          <a:effectLst/>
                        </a:rPr>
                        <a:t>　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고딕"/>
                      </a:endParaRPr>
                    </a:p>
                  </a:txBody>
                  <a:tcPr marL="7620" marR="7620" marT="7620" marB="0" anchor="ctr"/>
                </a:tc>
              </a:tr>
              <a:tr h="15203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</a:rPr>
                        <a:t>6</a:t>
                      </a:r>
                      <a:r>
                        <a:rPr lang="ko-KR" altLang="en-US" sz="1000" u="none" strike="noStrike" dirty="0">
                          <a:effectLst/>
                        </a:rPr>
                        <a:t>개월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고딕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고딕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dirty="0">
                          <a:effectLst/>
                        </a:rPr>
                        <a:t>　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고딕"/>
                      </a:endParaRPr>
                    </a:p>
                  </a:txBody>
                  <a:tcPr marL="7620" marR="7620" marT="7620" marB="0" anchor="ctr"/>
                </a:tc>
              </a:tr>
              <a:tr h="10325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</a:rPr>
                        <a:t>계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고딕"/>
                      </a:endParaRPr>
                    </a:p>
                  </a:txBody>
                  <a:tcPr marL="7620" marR="7620" marT="7620" marB="0" anchor="ctr">
                    <a:solidFill>
                      <a:srgbClr val="F9D8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39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나눔고딕"/>
                      </a:endParaRPr>
                    </a:p>
                  </a:txBody>
                  <a:tcPr marL="7620" marR="7620" marT="7620" marB="0" anchor="ctr">
                    <a:solidFill>
                      <a:srgbClr val="F9D88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dirty="0">
                          <a:effectLst/>
                        </a:rPr>
                        <a:t>　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고딕"/>
                      </a:endParaRPr>
                    </a:p>
                  </a:txBody>
                  <a:tcPr marL="7620" marR="7620" marT="7620" marB="0" anchor="ctr">
                    <a:solidFill>
                      <a:srgbClr val="F9D887"/>
                    </a:solidFill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667220" y="5351472"/>
            <a:ext cx="3456384" cy="43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6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altLang="ko-KR" sz="1400" b="1" dirty="0"/>
              <a:t>3</a:t>
            </a:r>
            <a:r>
              <a:rPr lang="en-US" altLang="ko-KR" sz="1400" b="1" dirty="0" smtClean="0"/>
              <a:t>. </a:t>
            </a:r>
            <a:r>
              <a:rPr lang="ko-KR" altLang="en-US" sz="1400" b="1" kern="0" spc="-80" dirty="0" smtClean="0">
                <a:solidFill>
                  <a:srgbClr val="000000"/>
                </a:solidFill>
                <a:latin typeface="+mn-ea"/>
              </a:rPr>
              <a:t>학</a:t>
            </a:r>
            <a:r>
              <a:rPr lang="ko-KR" altLang="en-US" sz="1400" b="1" kern="0" spc="-80" dirty="0">
                <a:solidFill>
                  <a:srgbClr val="000000"/>
                </a:solidFill>
                <a:latin typeface="+mn-ea"/>
              </a:rPr>
              <a:t>년</a:t>
            </a:r>
            <a:r>
              <a:rPr lang="ko-KR" altLang="en-US" sz="1400" b="1" kern="0" spc="-80" dirty="0" smtClean="0">
                <a:solidFill>
                  <a:srgbClr val="000000"/>
                </a:solidFill>
                <a:latin typeface="+mn-ea"/>
              </a:rPr>
              <a:t>별</a:t>
            </a:r>
            <a:endParaRPr lang="en-US" altLang="ko-KR" sz="1200" b="1" kern="0" spc="-80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graphicFrame>
        <p:nvGraphicFramePr>
          <p:cNvPr id="17" name="표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723393"/>
              </p:ext>
            </p:extLst>
          </p:nvPr>
        </p:nvGraphicFramePr>
        <p:xfrm>
          <a:off x="4860032" y="5727554"/>
          <a:ext cx="3412524" cy="83520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440160"/>
                <a:gridCol w="792088"/>
                <a:gridCol w="1180276"/>
              </a:tblGrid>
              <a:tr h="19512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구분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나눔고딕"/>
                      </a:endParaRP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</a:rPr>
                        <a:t>인원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나눔고딕"/>
                      </a:endParaRP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</a:rPr>
                        <a:t>비고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나눔고딕"/>
                      </a:endParaRP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</a:tr>
              <a:tr h="15203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 smtClean="0">
                          <a:effectLst/>
                        </a:rPr>
                        <a:t>3</a:t>
                      </a:r>
                      <a:r>
                        <a:rPr lang="ko-KR" altLang="en-US" sz="1000" u="none" strike="noStrike" dirty="0" smtClean="0">
                          <a:effectLst/>
                        </a:rPr>
                        <a:t>학년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고딕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고딕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dirty="0">
                          <a:effectLst/>
                        </a:rPr>
                        <a:t>　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고딕"/>
                      </a:endParaRPr>
                    </a:p>
                  </a:txBody>
                  <a:tcPr marL="7620" marR="7620" marT="7620" marB="0" anchor="ctr"/>
                </a:tc>
              </a:tr>
              <a:tr h="15203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 smtClean="0">
                          <a:effectLst/>
                        </a:rPr>
                        <a:t>4</a:t>
                      </a:r>
                      <a:r>
                        <a:rPr lang="ko-KR" altLang="en-US" sz="1000" u="none" strike="noStrike" dirty="0" smtClean="0">
                          <a:effectLst/>
                        </a:rPr>
                        <a:t>학년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고딕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18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고딕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dirty="0">
                          <a:effectLst/>
                        </a:rPr>
                        <a:t>　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고딕"/>
                      </a:endParaRPr>
                    </a:p>
                  </a:txBody>
                  <a:tcPr marL="7620" marR="7620" marT="7620" marB="0" anchor="ctr"/>
                </a:tc>
              </a:tr>
              <a:tr h="15203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고딕"/>
                        </a:rPr>
                        <a:t>학기초과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고딕"/>
                        </a:rPr>
                        <a:t>,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고딕"/>
                        </a:rPr>
                        <a:t>졸업연기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고딕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17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고딕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dirty="0">
                          <a:effectLst/>
                        </a:rPr>
                        <a:t>　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고딕"/>
                      </a:endParaRPr>
                    </a:p>
                  </a:txBody>
                  <a:tcPr marL="7620" marR="7620" marT="7620" marB="0" anchor="ctr"/>
                </a:tc>
              </a:tr>
              <a:tr h="10325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</a:rPr>
                        <a:t>계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고딕"/>
                      </a:endParaRPr>
                    </a:p>
                  </a:txBody>
                  <a:tcPr marL="7620" marR="7620" marT="7620" marB="0" anchor="ctr">
                    <a:solidFill>
                      <a:srgbClr val="F9D8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39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나눔고딕"/>
                      </a:endParaRPr>
                    </a:p>
                  </a:txBody>
                  <a:tcPr marL="7620" marR="7620" marT="7620" marB="0" anchor="ctr">
                    <a:solidFill>
                      <a:srgbClr val="F9D88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dirty="0">
                          <a:effectLst/>
                        </a:rPr>
                        <a:t>　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고딕"/>
                      </a:endParaRPr>
                    </a:p>
                  </a:txBody>
                  <a:tcPr marL="7620" marR="7620" marT="7620" marB="0" anchor="ctr">
                    <a:solidFill>
                      <a:srgbClr val="F9D88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1288239"/>
              </p:ext>
            </p:extLst>
          </p:nvPr>
        </p:nvGraphicFramePr>
        <p:xfrm>
          <a:off x="917892" y="1102567"/>
          <a:ext cx="7326516" cy="42047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05144"/>
                <a:gridCol w="1140985"/>
                <a:gridCol w="936104"/>
                <a:gridCol w="1224136"/>
                <a:gridCol w="2420147"/>
              </a:tblGrid>
              <a:tr h="7238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  <a:latin typeface="+mj-lt"/>
                        </a:rPr>
                        <a:t>단과대학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30" marR="7230" marT="72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  <a:latin typeface="+mj-lt"/>
                        </a:rPr>
                        <a:t>학과</a:t>
                      </a:r>
                      <a:r>
                        <a:rPr lang="en-US" altLang="ko-KR" sz="1000" u="none" strike="noStrike" dirty="0">
                          <a:effectLst/>
                          <a:latin typeface="+mj-lt"/>
                        </a:rPr>
                        <a:t>(</a:t>
                      </a:r>
                      <a:r>
                        <a:rPr lang="ko-KR" altLang="en-US" sz="1000" u="none" strike="noStrike" dirty="0">
                          <a:effectLst/>
                          <a:latin typeface="+mj-lt"/>
                        </a:rPr>
                        <a:t>전공</a:t>
                      </a:r>
                      <a:r>
                        <a:rPr lang="en-US" altLang="ko-KR" sz="1000" u="none" strike="noStrike" dirty="0">
                          <a:effectLst/>
                          <a:latin typeface="+mj-lt"/>
                        </a:rPr>
                        <a:t>)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30" marR="7230" marT="723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+mj-lt"/>
                        </a:rPr>
                        <a:t>인원</a:t>
                      </a:r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30" marR="7230" marT="723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  <a:latin typeface="+mj-lt"/>
                        </a:rPr>
                        <a:t>비고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30" marR="7230" marT="723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</a:tr>
              <a:tr h="19317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  <a:latin typeface="+mj-lt"/>
                        </a:rPr>
                        <a:t>인문대학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30" marR="7230" marT="72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dirty="0">
                          <a:effectLst/>
                          <a:latin typeface="+mj-lt"/>
                        </a:rPr>
                        <a:t>영어영문학과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30" marR="7230" marT="723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+mj-lt"/>
                        </a:rPr>
                        <a:t>1 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30" marR="7230" marT="723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  <a:latin typeface="+mj-lt"/>
                        </a:rPr>
                        <a:t>　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30" marR="7230" marT="723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9317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  <a:latin typeface="+mj-lt"/>
                        </a:rPr>
                        <a:t>행정대학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30" marR="7230" marT="72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dirty="0">
                          <a:effectLst/>
                          <a:latin typeface="+mj-lt"/>
                        </a:rPr>
                        <a:t>도시행정학과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30" marR="7230" marT="723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+mj-lt"/>
                        </a:rPr>
                        <a:t>1 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30" marR="7230" marT="723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+mj-lt"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30" marR="7230" marT="723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9317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dirty="0">
                          <a:effectLst/>
                          <a:latin typeface="+mj-lt"/>
                        </a:rPr>
                        <a:t>부동산학과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30" marR="7230" marT="723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+mj-lt"/>
                        </a:rPr>
                        <a:t>3 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30" marR="7230" marT="723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+mj-lt"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30" marR="7230" marT="723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93170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+mj-lt"/>
                        </a:rPr>
                        <a:t>경상대학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30" marR="7230" marT="72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dirty="0">
                          <a:effectLst/>
                          <a:latin typeface="+mj-lt"/>
                        </a:rPr>
                        <a:t>경제학과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30" marR="7230" marT="723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+mj-lt"/>
                        </a:rPr>
                        <a:t>1 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30" marR="7230" marT="723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  <a:latin typeface="+mj-lt"/>
                        </a:rPr>
                        <a:t>　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30" marR="7230" marT="723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9317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dirty="0">
                          <a:effectLst/>
                          <a:latin typeface="+mj-lt"/>
                        </a:rPr>
                        <a:t>무역학과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30" marR="7230" marT="723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+mj-lt"/>
                        </a:rPr>
                        <a:t>1 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30" marR="7230" marT="723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  <a:latin typeface="+mj-lt"/>
                        </a:rPr>
                        <a:t>　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30" marR="7230" marT="723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9317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dirty="0">
                          <a:effectLst/>
                          <a:latin typeface="+mj-lt"/>
                        </a:rPr>
                        <a:t>경영학과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30" marR="7230" marT="723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+mj-lt"/>
                        </a:rPr>
                        <a:t>8 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30" marR="7230" marT="723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  <a:latin typeface="+mj-lt"/>
                        </a:rPr>
                        <a:t>　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30" marR="7230" marT="723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9317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dirty="0">
                          <a:effectLst/>
                          <a:latin typeface="+mj-lt"/>
                        </a:rPr>
                        <a:t>회계학과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30" marR="7230" marT="723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+mj-lt"/>
                        </a:rPr>
                        <a:t>2 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30" marR="7230" marT="723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+mj-lt"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30" marR="7230" marT="723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9317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dirty="0">
                          <a:effectLst/>
                          <a:latin typeface="+mj-lt"/>
                        </a:rPr>
                        <a:t>금융보험학과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30" marR="7230" marT="723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+mj-lt"/>
                        </a:rPr>
                        <a:t>1 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30" marR="7230" marT="723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  <a:latin typeface="+mj-lt"/>
                        </a:rPr>
                        <a:t>　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30" marR="7230" marT="723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9317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dirty="0">
                          <a:effectLst/>
                          <a:latin typeface="+mj-lt"/>
                        </a:rPr>
                        <a:t>호텔관광학과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30" marR="7230" marT="723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+mj-lt"/>
                        </a:rPr>
                        <a:t>1 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30" marR="7230" marT="723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  <a:latin typeface="+mj-lt"/>
                        </a:rPr>
                        <a:t>　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30" marR="7230" marT="723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9317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+mj-lt"/>
                        </a:rPr>
                        <a:t>자연과학대학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30" marR="7230" marT="72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dirty="0">
                          <a:effectLst/>
                          <a:latin typeface="+mj-lt"/>
                        </a:rPr>
                        <a:t>생명과학과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30" marR="7230" marT="723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+mj-lt"/>
                        </a:rPr>
                        <a:t>1 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30" marR="7230" marT="723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  <a:latin typeface="+mj-lt"/>
                        </a:rPr>
                        <a:t>　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30" marR="7230" marT="723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4654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+mj-lt"/>
                        </a:rPr>
                        <a:t>공과대학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30" marR="7230" marT="72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dirty="0">
                          <a:effectLst/>
                          <a:latin typeface="+mj-lt"/>
                        </a:rPr>
                        <a:t>기계공학부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30" marR="7230" marT="723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dirty="0">
                          <a:effectLst/>
                          <a:latin typeface="+mj-lt"/>
                        </a:rPr>
                        <a:t>기계설계전공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30" marR="7230" marT="723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+mj-lt"/>
                        </a:rPr>
                        <a:t>3 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30" marR="7230" marT="723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  <a:latin typeface="+mj-lt"/>
                        </a:rPr>
                        <a:t>　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30" marR="7230" marT="723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9317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dirty="0">
                          <a:effectLst/>
                          <a:latin typeface="+mj-lt"/>
                        </a:rPr>
                        <a:t>기계공학전공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30" marR="7230" marT="723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+mj-lt"/>
                        </a:rPr>
                        <a:t>1 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30" marR="7230" marT="723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  <a:latin typeface="+mj-lt"/>
                        </a:rPr>
                        <a:t>　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30" marR="7230" marT="723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7310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+mj-lt"/>
                        </a:rPr>
                        <a:t>정보통신대학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30" marR="7230" marT="72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dirty="0">
                          <a:effectLst/>
                          <a:latin typeface="+mj-lt"/>
                        </a:rPr>
                        <a:t>컴퓨터</a:t>
                      </a:r>
                      <a:r>
                        <a:rPr lang="en-US" altLang="ko-KR" sz="1000" u="none" strike="noStrike" dirty="0">
                          <a:effectLst/>
                          <a:latin typeface="+mj-lt"/>
                        </a:rPr>
                        <a:t>·IT</a:t>
                      </a:r>
                      <a:r>
                        <a:rPr lang="ko-KR" altLang="en-US" sz="1000" u="none" strike="noStrike" dirty="0">
                          <a:effectLst/>
                          <a:latin typeface="+mj-lt"/>
                        </a:rPr>
                        <a:t>공학부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30" marR="7230" marT="723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dirty="0">
                          <a:effectLst/>
                          <a:latin typeface="+mj-lt"/>
                        </a:rPr>
                        <a:t>전산공학전공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30" marR="7230" marT="723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+mj-lt"/>
                        </a:rPr>
                        <a:t>4 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30" marR="7230" marT="723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  <a:latin typeface="+mj-lt"/>
                        </a:rPr>
                        <a:t>　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30" marR="7230" marT="723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7310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dirty="0">
                          <a:effectLst/>
                          <a:latin typeface="+mj-lt"/>
                        </a:rPr>
                        <a:t>정보통신공학부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30" marR="7230" marT="723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dirty="0">
                          <a:effectLst/>
                          <a:latin typeface="+mj-lt"/>
                        </a:rPr>
                        <a:t>통신공학전공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30" marR="7230" marT="723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+mj-lt"/>
                        </a:rPr>
                        <a:t>1 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30" marR="7230" marT="723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  <a:latin typeface="+mj-lt"/>
                        </a:rPr>
                        <a:t>　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30" marR="7230" marT="723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9317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+mj-lt"/>
                        </a:rPr>
                        <a:t>생명환경대학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30" marR="7230" marT="72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dirty="0">
                          <a:effectLst/>
                          <a:latin typeface="+mj-lt"/>
                        </a:rPr>
                        <a:t>원예학과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30" marR="7230" marT="723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+mj-lt"/>
                        </a:rPr>
                        <a:t>1 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30" marR="7230" marT="723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  <a:latin typeface="+mj-lt"/>
                        </a:rPr>
                        <a:t>　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30" marR="7230" marT="723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9317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+mj-lt"/>
                        </a:rPr>
                        <a:t>조형예술대학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30" marR="7230" marT="72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dirty="0">
                          <a:effectLst/>
                          <a:latin typeface="+mj-lt"/>
                        </a:rPr>
                        <a:t>시각디자인학과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30" marR="7230" marT="723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+mj-lt"/>
                        </a:rPr>
                        <a:t>3 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30" marR="7230" marT="723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  <a:latin typeface="+mj-lt"/>
                        </a:rPr>
                        <a:t>　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30" marR="7230" marT="723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9317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+mj-lt"/>
                        </a:rPr>
                        <a:t>사범대학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30" marR="7230" marT="72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dirty="0">
                          <a:effectLst/>
                          <a:latin typeface="+mj-lt"/>
                        </a:rPr>
                        <a:t>지리교육과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30" marR="7230" marT="723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+mj-lt"/>
                        </a:rPr>
                        <a:t>2 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30" marR="7230" marT="723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  <a:latin typeface="+mj-lt"/>
                        </a:rPr>
                        <a:t>　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30" marR="7230" marT="723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9317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dirty="0">
                          <a:effectLst/>
                          <a:latin typeface="+mj-lt"/>
                        </a:rPr>
                        <a:t>환경공학과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30" marR="7230" marT="723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+mj-lt"/>
                        </a:rPr>
                        <a:t>3 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30" marR="7230" marT="723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  <a:latin typeface="+mj-lt"/>
                        </a:rPr>
                        <a:t>　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30" marR="7230" marT="723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9317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+mj-lt"/>
                        </a:rPr>
                        <a:t>재활과학대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30" marR="7230" marT="72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  <a:latin typeface="+mj-lt"/>
                        </a:rPr>
                        <a:t>직업재활학과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30" marR="7230" marT="723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+mj-lt"/>
                        </a:rPr>
                        <a:t>1 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30" marR="7230" marT="723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  <a:latin typeface="+mj-lt"/>
                        </a:rPr>
                        <a:t>　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30" marR="7230" marT="723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48608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  <a:latin typeface="+mj-lt"/>
                        </a:rPr>
                        <a:t>계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30" marR="7230" marT="72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887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+mj-lt"/>
                        </a:rPr>
                        <a:t>39 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30" marR="7230" marT="723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88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dirty="0">
                          <a:effectLst/>
                          <a:latin typeface="+mj-lt"/>
                        </a:rPr>
                        <a:t>　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30" marR="7230" marT="723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88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25683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612DB7-C7F6-4F9E-8E22-F976FF3C1E25}" type="slidenum">
              <a:rPr lang="ko-KR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14</a:t>
            </a:fld>
            <a:endParaRPr lang="ko-KR" altLang="en-US">
              <a:solidFill>
                <a:srgbClr val="04617B">
                  <a:shade val="90000"/>
                </a:srgbClr>
              </a:solidFill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0026043"/>
              </p:ext>
            </p:extLst>
          </p:nvPr>
        </p:nvGraphicFramePr>
        <p:xfrm>
          <a:off x="971550" y="1341438"/>
          <a:ext cx="7488238" cy="4881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048"/>
                <a:gridCol w="3816122"/>
                <a:gridCol w="1296041"/>
                <a:gridCol w="864027"/>
              </a:tblGrid>
              <a:tr h="37080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기업분류</a:t>
                      </a:r>
                      <a:r>
                        <a:rPr lang="en-US" altLang="ko-KR" sz="1200" dirty="0" smtClean="0"/>
                        <a:t>(</a:t>
                      </a:r>
                      <a:r>
                        <a:rPr lang="ko-KR" altLang="en-US" sz="1200" dirty="0" err="1" smtClean="0"/>
                        <a:t>기업수</a:t>
                      </a:r>
                      <a:r>
                        <a:rPr lang="en-US" altLang="ko-KR" sz="1200" dirty="0" smtClean="0"/>
                        <a:t>)</a:t>
                      </a:r>
                      <a:endParaRPr lang="ko-KR" altLang="en-US" sz="1200" dirty="0"/>
                    </a:p>
                  </a:txBody>
                  <a:tcPr marL="91433" marR="91433" marT="45716" marB="4571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주요 참여기업</a:t>
                      </a:r>
                      <a:endParaRPr lang="ko-KR" altLang="en-US" sz="1600" dirty="0"/>
                    </a:p>
                  </a:txBody>
                  <a:tcPr marL="91433" marR="91433" marT="45716" marB="4571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참여학생</a:t>
                      </a:r>
                      <a:r>
                        <a:rPr lang="en-US" altLang="ko-KR" sz="1600" dirty="0" smtClean="0"/>
                        <a:t>(</a:t>
                      </a:r>
                      <a:r>
                        <a:rPr lang="ko-KR" altLang="en-US" sz="1600" dirty="0" smtClean="0"/>
                        <a:t>수</a:t>
                      </a:r>
                      <a:r>
                        <a:rPr lang="en-US" altLang="ko-KR" sz="1600" dirty="0" smtClean="0"/>
                        <a:t>)</a:t>
                      </a:r>
                      <a:endParaRPr lang="ko-KR" altLang="en-US" sz="1600" dirty="0"/>
                    </a:p>
                  </a:txBody>
                  <a:tcPr marL="91433" marR="91433" marT="45716" marB="4571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비고</a:t>
                      </a:r>
                      <a:endParaRPr lang="ko-KR" altLang="en-US" sz="1600" dirty="0"/>
                    </a:p>
                  </a:txBody>
                  <a:tcPr marL="91433" marR="91433" marT="45716" marB="45716"/>
                </a:tc>
              </a:tr>
              <a:tr h="37080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전기전자 </a:t>
                      </a:r>
                      <a:r>
                        <a:rPr lang="en-US" altLang="ko-KR" sz="1200" dirty="0" smtClean="0"/>
                        <a:t>(2)</a:t>
                      </a:r>
                      <a:endParaRPr lang="ko-KR" altLang="en-US" sz="1200" dirty="0"/>
                    </a:p>
                  </a:txBody>
                  <a:tcPr marL="91433" marR="91433" marT="45716" marB="45716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200" dirty="0" err="1" smtClean="0"/>
                        <a:t>케알이엠에스</a:t>
                      </a:r>
                      <a:r>
                        <a:rPr lang="en-US" altLang="ko-KR" sz="1200" dirty="0" smtClean="0"/>
                        <a:t>,</a:t>
                      </a:r>
                      <a:r>
                        <a:rPr lang="ko-KR" altLang="en-US" sz="1200" dirty="0" err="1" smtClean="0"/>
                        <a:t>지오메디텍</a:t>
                      </a:r>
                      <a:r>
                        <a:rPr lang="ko-KR" altLang="en-US" sz="1200" dirty="0" smtClean="0"/>
                        <a:t> </a:t>
                      </a:r>
                      <a:endParaRPr lang="ko-KR" altLang="en-US" sz="1200" dirty="0"/>
                    </a:p>
                  </a:txBody>
                  <a:tcPr marL="91433" marR="91433" marT="45716" marB="4571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9</a:t>
                      </a:r>
                      <a:r>
                        <a:rPr lang="ko-KR" altLang="en-US" sz="1200" dirty="0" smtClean="0"/>
                        <a:t>명</a:t>
                      </a:r>
                      <a:endParaRPr lang="ko-KR" altLang="en-US" sz="1200" dirty="0"/>
                    </a:p>
                  </a:txBody>
                  <a:tcPr marL="91433" marR="91433" marT="45716" marB="45716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/>
                    </a:p>
                  </a:txBody>
                  <a:tcPr marL="91433" marR="91433" marT="45716" marB="45716"/>
                </a:tc>
              </a:tr>
              <a:tr h="45719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기계</a:t>
                      </a:r>
                      <a:r>
                        <a:rPr lang="en-US" altLang="ko-KR" sz="1200" dirty="0" smtClean="0"/>
                        <a:t>/</a:t>
                      </a:r>
                      <a:r>
                        <a:rPr lang="ko-KR" altLang="en-US" sz="1200" dirty="0" smtClean="0"/>
                        <a:t>자동차 </a:t>
                      </a:r>
                      <a:r>
                        <a:rPr lang="en-US" altLang="ko-KR" sz="1200" dirty="0" smtClean="0"/>
                        <a:t>(16)</a:t>
                      </a:r>
                      <a:endParaRPr lang="ko-KR" altLang="en-US" sz="1200" dirty="0"/>
                    </a:p>
                  </a:txBody>
                  <a:tcPr marL="91433" marR="91433" marT="45716" marB="45716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200" dirty="0" err="1" smtClean="0"/>
                        <a:t>건화트랠러보그</a:t>
                      </a:r>
                      <a:r>
                        <a:rPr lang="en-US" altLang="ko-KR" sz="1200" dirty="0" smtClean="0"/>
                        <a:t>,</a:t>
                      </a:r>
                      <a:r>
                        <a:rPr lang="ko-KR" altLang="en-US" sz="1200" dirty="0" smtClean="0"/>
                        <a:t>무인오토</a:t>
                      </a:r>
                      <a:r>
                        <a:rPr lang="en-US" altLang="ko-KR" sz="1200" dirty="0" smtClean="0"/>
                        <a:t>,</a:t>
                      </a:r>
                      <a:r>
                        <a:rPr lang="ko-KR" altLang="en-US" sz="1200" dirty="0" smtClean="0"/>
                        <a:t>오토파워</a:t>
                      </a:r>
                      <a:r>
                        <a:rPr lang="en-US" altLang="ko-KR" sz="1200" dirty="0" smtClean="0"/>
                        <a:t>,</a:t>
                      </a:r>
                      <a:r>
                        <a:rPr lang="ko-KR" altLang="en-US" sz="1200" dirty="0" err="1" smtClean="0"/>
                        <a:t>비엠</a:t>
                      </a:r>
                      <a:r>
                        <a:rPr lang="en-US" altLang="ko-KR" sz="1200" dirty="0" smtClean="0"/>
                        <a:t>,</a:t>
                      </a:r>
                      <a:r>
                        <a:rPr lang="ko-KR" altLang="en-US" sz="1200" dirty="0" err="1" smtClean="0"/>
                        <a:t>삼정산업</a:t>
                      </a:r>
                      <a:r>
                        <a:rPr lang="en-US" altLang="ko-KR" sz="1200" dirty="0" smtClean="0"/>
                        <a:t>,</a:t>
                      </a:r>
                    </a:p>
                    <a:p>
                      <a:pPr algn="l" latinLnBrk="1"/>
                      <a:r>
                        <a:rPr lang="ko-KR" altLang="en-US" sz="1200" dirty="0" smtClean="0"/>
                        <a:t>세인</a:t>
                      </a:r>
                      <a:r>
                        <a:rPr lang="en-US" altLang="ko-KR" sz="1200" dirty="0" smtClean="0"/>
                        <a:t>,</a:t>
                      </a:r>
                      <a:r>
                        <a:rPr lang="ko-KR" altLang="en-US" sz="1200" dirty="0" err="1" smtClean="0"/>
                        <a:t>엠텍</a:t>
                      </a:r>
                      <a:r>
                        <a:rPr lang="en-US" altLang="ko-KR" sz="1200" dirty="0" smtClean="0"/>
                        <a:t>,</a:t>
                      </a:r>
                      <a:r>
                        <a:rPr lang="ko-KR" altLang="en-US" sz="1200" dirty="0" smtClean="0"/>
                        <a:t>신화열처리</a:t>
                      </a:r>
                      <a:r>
                        <a:rPr lang="en-US" altLang="ko-KR" sz="1200" dirty="0" smtClean="0"/>
                        <a:t>,</a:t>
                      </a:r>
                      <a:r>
                        <a:rPr lang="ko-KR" altLang="en-US" sz="1200" dirty="0" smtClean="0"/>
                        <a:t>우성금속</a:t>
                      </a:r>
                      <a:r>
                        <a:rPr lang="en-US" altLang="ko-KR" sz="1200" dirty="0" smtClean="0"/>
                        <a:t>,</a:t>
                      </a:r>
                      <a:r>
                        <a:rPr lang="ko-KR" altLang="en-US" sz="1200" dirty="0" smtClean="0"/>
                        <a:t>욱일산업</a:t>
                      </a:r>
                      <a:r>
                        <a:rPr lang="en-US" altLang="ko-KR" sz="1200" dirty="0" smtClean="0"/>
                        <a:t>,</a:t>
                      </a:r>
                      <a:r>
                        <a:rPr lang="ko-KR" altLang="en-US" sz="1200" dirty="0" err="1" smtClean="0"/>
                        <a:t>정우정밀</a:t>
                      </a:r>
                      <a:r>
                        <a:rPr lang="ko-KR" altLang="en-US" sz="1200" dirty="0" smtClean="0"/>
                        <a:t> 등</a:t>
                      </a:r>
                      <a:endParaRPr lang="ko-KR" altLang="en-US" sz="1200" dirty="0"/>
                    </a:p>
                  </a:txBody>
                  <a:tcPr marL="91433" marR="91433" marT="45716" marB="4571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31</a:t>
                      </a:r>
                      <a:r>
                        <a:rPr lang="ko-KR" altLang="en-US" sz="1200" dirty="0" smtClean="0"/>
                        <a:t>명</a:t>
                      </a:r>
                      <a:endParaRPr lang="ko-KR" altLang="en-US" sz="1200" dirty="0"/>
                    </a:p>
                  </a:txBody>
                  <a:tcPr marL="91433" marR="91433" marT="45716" marB="45716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/>
                    </a:p>
                  </a:txBody>
                  <a:tcPr marL="91433" marR="91433" marT="45716" marB="45716"/>
                </a:tc>
              </a:tr>
              <a:tr h="37080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IT</a:t>
                      </a:r>
                      <a:r>
                        <a:rPr lang="ko-KR" altLang="en-US" sz="1200" dirty="0" smtClean="0"/>
                        <a:t>컴퓨터 </a:t>
                      </a:r>
                      <a:r>
                        <a:rPr lang="en-US" altLang="ko-KR" sz="1200" dirty="0" smtClean="0"/>
                        <a:t>(7)</a:t>
                      </a:r>
                      <a:endParaRPr lang="ko-KR" altLang="en-US" sz="1200" dirty="0"/>
                    </a:p>
                  </a:txBody>
                  <a:tcPr marL="91433" marR="91433" marT="45716" marB="45716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200" dirty="0" err="1" smtClean="0"/>
                        <a:t>범일정보</a:t>
                      </a:r>
                      <a:r>
                        <a:rPr lang="en-US" altLang="ko-KR" sz="1200" dirty="0" smtClean="0"/>
                        <a:t>,</a:t>
                      </a:r>
                      <a:r>
                        <a:rPr lang="ko-KR" altLang="en-US" sz="1200" dirty="0" err="1" smtClean="0"/>
                        <a:t>포위즈</a:t>
                      </a:r>
                      <a:r>
                        <a:rPr lang="en-US" altLang="ko-KR" sz="1200" dirty="0" smtClean="0"/>
                        <a:t>,</a:t>
                      </a:r>
                      <a:r>
                        <a:rPr lang="ko-KR" altLang="en-US" sz="1200" dirty="0" err="1" smtClean="0"/>
                        <a:t>펩시스</a:t>
                      </a:r>
                      <a:r>
                        <a:rPr lang="en-US" altLang="ko-KR" sz="1200" dirty="0" smtClean="0"/>
                        <a:t>,</a:t>
                      </a:r>
                      <a:r>
                        <a:rPr lang="ko-KR" altLang="en-US" sz="1200" dirty="0" smtClean="0"/>
                        <a:t>퓨전소프트</a:t>
                      </a:r>
                      <a:r>
                        <a:rPr lang="en-US" altLang="ko-KR" sz="1200" dirty="0" smtClean="0"/>
                        <a:t>,</a:t>
                      </a:r>
                      <a:r>
                        <a:rPr lang="ko-KR" altLang="en-US" sz="1200" dirty="0" err="1" smtClean="0"/>
                        <a:t>가온기술</a:t>
                      </a:r>
                      <a:r>
                        <a:rPr lang="ko-KR" altLang="en-US" sz="1200" dirty="0" smtClean="0"/>
                        <a:t> 등</a:t>
                      </a:r>
                      <a:endParaRPr lang="ko-KR" altLang="en-US" sz="1200" dirty="0"/>
                    </a:p>
                  </a:txBody>
                  <a:tcPr marL="91433" marR="91433" marT="45716" marB="4571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18</a:t>
                      </a:r>
                      <a:r>
                        <a:rPr lang="ko-KR" altLang="en-US" sz="1200" dirty="0" smtClean="0"/>
                        <a:t>명</a:t>
                      </a:r>
                      <a:endParaRPr lang="ko-KR" altLang="en-US" sz="1200" dirty="0"/>
                    </a:p>
                  </a:txBody>
                  <a:tcPr marL="91433" marR="91433" marT="45716" marB="45716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/>
                    </a:p>
                  </a:txBody>
                  <a:tcPr marL="91433" marR="91433" marT="45716" marB="45716"/>
                </a:tc>
              </a:tr>
              <a:tr h="45719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건축</a:t>
                      </a:r>
                      <a:r>
                        <a:rPr lang="en-US" altLang="ko-KR" sz="1200" dirty="0" smtClean="0"/>
                        <a:t>/</a:t>
                      </a:r>
                      <a:r>
                        <a:rPr lang="ko-KR" altLang="en-US" sz="1200" dirty="0" smtClean="0"/>
                        <a:t>건설 </a:t>
                      </a:r>
                      <a:r>
                        <a:rPr lang="en-US" altLang="ko-KR" sz="1200" dirty="0" smtClean="0"/>
                        <a:t>(9)</a:t>
                      </a:r>
                      <a:endParaRPr lang="ko-KR" altLang="en-US" sz="1200" dirty="0"/>
                    </a:p>
                  </a:txBody>
                  <a:tcPr marL="91433" marR="91433" marT="45716" marB="45716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200" dirty="0" smtClean="0"/>
                        <a:t>남경조경건설</a:t>
                      </a:r>
                      <a:r>
                        <a:rPr lang="en-US" altLang="ko-KR" sz="1200" dirty="0" smtClean="0"/>
                        <a:t>,</a:t>
                      </a:r>
                      <a:r>
                        <a:rPr lang="ko-KR" altLang="en-US" sz="1200" dirty="0" smtClean="0"/>
                        <a:t>동화주택</a:t>
                      </a:r>
                      <a:r>
                        <a:rPr lang="en-US" altLang="ko-KR" sz="1200" dirty="0" smtClean="0"/>
                        <a:t>,</a:t>
                      </a:r>
                      <a:r>
                        <a:rPr lang="ko-KR" altLang="en-US" sz="1200" dirty="0" err="1" smtClean="0"/>
                        <a:t>도형유엔지</a:t>
                      </a:r>
                      <a:r>
                        <a:rPr lang="en-US" altLang="ko-KR" sz="1200" dirty="0" smtClean="0"/>
                        <a:t>,</a:t>
                      </a:r>
                      <a:r>
                        <a:rPr lang="ko-KR" altLang="en-US" sz="1200" dirty="0" err="1" smtClean="0"/>
                        <a:t>동양구조이엔지</a:t>
                      </a:r>
                      <a:r>
                        <a:rPr lang="en-US" altLang="ko-KR" sz="1200" dirty="0" smtClean="0"/>
                        <a:t>,</a:t>
                      </a:r>
                      <a:r>
                        <a:rPr lang="ko-KR" altLang="en-US" sz="1200" dirty="0" smtClean="0"/>
                        <a:t>오승조경건설</a:t>
                      </a:r>
                      <a:r>
                        <a:rPr lang="en-US" altLang="ko-KR" sz="1200" dirty="0" smtClean="0"/>
                        <a:t>,</a:t>
                      </a:r>
                      <a:r>
                        <a:rPr lang="ko-KR" altLang="en-US" sz="1200" dirty="0" err="1" smtClean="0"/>
                        <a:t>한명엔지니어링</a:t>
                      </a:r>
                      <a:r>
                        <a:rPr lang="ko-KR" altLang="en-US" sz="1200" dirty="0" smtClean="0"/>
                        <a:t> 등</a:t>
                      </a:r>
                      <a:endParaRPr lang="ko-KR" altLang="en-US" sz="1200" dirty="0"/>
                    </a:p>
                  </a:txBody>
                  <a:tcPr marL="91433" marR="91433" marT="45716" marB="4571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12</a:t>
                      </a:r>
                      <a:r>
                        <a:rPr lang="ko-KR" altLang="en-US" sz="1200" dirty="0" smtClean="0"/>
                        <a:t>명</a:t>
                      </a:r>
                      <a:endParaRPr lang="ko-KR" altLang="en-US" sz="1200" dirty="0"/>
                    </a:p>
                  </a:txBody>
                  <a:tcPr marL="91433" marR="91433" marT="45716" marB="45716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/>
                    </a:p>
                  </a:txBody>
                  <a:tcPr marL="91433" marR="91433" marT="45716" marB="45716"/>
                </a:tc>
              </a:tr>
              <a:tr h="45719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화학</a:t>
                      </a:r>
                      <a:r>
                        <a:rPr lang="en-US" altLang="ko-KR" sz="1200" dirty="0" smtClean="0"/>
                        <a:t>/</a:t>
                      </a:r>
                      <a:r>
                        <a:rPr lang="ko-KR" altLang="en-US" sz="1200" dirty="0" smtClean="0"/>
                        <a:t>생명</a:t>
                      </a:r>
                      <a:r>
                        <a:rPr lang="en-US" altLang="ko-KR" sz="1200" dirty="0" smtClean="0"/>
                        <a:t>/</a:t>
                      </a:r>
                      <a:r>
                        <a:rPr lang="ko-KR" altLang="en-US" sz="1200" dirty="0" smtClean="0"/>
                        <a:t>환경 </a:t>
                      </a:r>
                      <a:r>
                        <a:rPr lang="en-US" altLang="ko-KR" sz="1200" dirty="0" smtClean="0"/>
                        <a:t>(15)</a:t>
                      </a:r>
                      <a:endParaRPr lang="ko-KR" altLang="en-US" sz="1200" dirty="0"/>
                    </a:p>
                  </a:txBody>
                  <a:tcPr marL="91433" marR="91433" marT="45716" marB="45716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200" dirty="0" err="1" smtClean="0"/>
                        <a:t>전진바이오팜</a:t>
                      </a:r>
                      <a:r>
                        <a:rPr lang="en-US" altLang="ko-KR" sz="1200" dirty="0" smtClean="0"/>
                        <a:t>,</a:t>
                      </a:r>
                      <a:r>
                        <a:rPr lang="ko-KR" altLang="en-US" sz="1200" dirty="0" smtClean="0"/>
                        <a:t>동서환경개발</a:t>
                      </a:r>
                      <a:r>
                        <a:rPr lang="en-US" altLang="ko-KR" sz="1200" dirty="0" smtClean="0"/>
                        <a:t>,</a:t>
                      </a:r>
                      <a:r>
                        <a:rPr lang="ko-KR" altLang="en-US" sz="1200" dirty="0" err="1" smtClean="0"/>
                        <a:t>금강알텍</a:t>
                      </a:r>
                      <a:r>
                        <a:rPr lang="en-US" altLang="ko-KR" sz="1200" dirty="0" smtClean="0"/>
                        <a:t>,</a:t>
                      </a:r>
                      <a:r>
                        <a:rPr lang="ko-KR" altLang="en-US" sz="1200" dirty="0" err="1" smtClean="0"/>
                        <a:t>명진기공</a:t>
                      </a:r>
                      <a:r>
                        <a:rPr lang="en-US" altLang="ko-KR" sz="1200" dirty="0" smtClean="0"/>
                        <a:t>,</a:t>
                      </a:r>
                    </a:p>
                    <a:p>
                      <a:pPr algn="l" latinLnBrk="1"/>
                      <a:r>
                        <a:rPr lang="ko-KR" altLang="en-US" sz="1200" dirty="0" smtClean="0"/>
                        <a:t>오리온필름</a:t>
                      </a:r>
                      <a:r>
                        <a:rPr lang="en-US" altLang="ko-KR" sz="1200" dirty="0" smtClean="0"/>
                        <a:t>,</a:t>
                      </a:r>
                      <a:r>
                        <a:rPr lang="ko-KR" altLang="en-US" sz="1200" dirty="0" smtClean="0"/>
                        <a:t>중앙환경기술</a:t>
                      </a:r>
                      <a:r>
                        <a:rPr lang="en-US" altLang="ko-KR" sz="1200" dirty="0" smtClean="0"/>
                        <a:t>,</a:t>
                      </a:r>
                      <a:r>
                        <a:rPr lang="ko-KR" altLang="en-US" sz="1200" dirty="0" err="1" smtClean="0"/>
                        <a:t>한국이엔씨</a:t>
                      </a:r>
                      <a:r>
                        <a:rPr lang="ko-KR" altLang="en-US" sz="1200" dirty="0" smtClean="0"/>
                        <a:t> 등</a:t>
                      </a:r>
                      <a:endParaRPr lang="ko-KR" altLang="en-US" sz="1200" dirty="0"/>
                    </a:p>
                  </a:txBody>
                  <a:tcPr marL="91433" marR="91433" marT="45716" marB="4571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18</a:t>
                      </a:r>
                      <a:r>
                        <a:rPr lang="ko-KR" altLang="en-US" sz="1200" dirty="0" smtClean="0"/>
                        <a:t>명</a:t>
                      </a:r>
                      <a:endParaRPr lang="ko-KR" altLang="en-US" sz="1200" dirty="0"/>
                    </a:p>
                  </a:txBody>
                  <a:tcPr marL="91433" marR="91433" marT="45716" marB="45716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/>
                    </a:p>
                  </a:txBody>
                  <a:tcPr marL="91433" marR="91433" marT="45716" marB="45716"/>
                </a:tc>
              </a:tr>
              <a:tr h="37080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식품가공 </a:t>
                      </a:r>
                      <a:r>
                        <a:rPr lang="en-US" altLang="ko-KR" sz="1200" dirty="0" smtClean="0"/>
                        <a:t>(5)</a:t>
                      </a:r>
                      <a:endParaRPr lang="ko-KR" altLang="en-US" sz="1200" dirty="0"/>
                    </a:p>
                  </a:txBody>
                  <a:tcPr marL="91433" marR="91433" marT="45716" marB="45716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200" dirty="0" smtClean="0"/>
                        <a:t>동양종합식품</a:t>
                      </a:r>
                      <a:r>
                        <a:rPr lang="en-US" altLang="ko-KR" sz="1200" dirty="0" smtClean="0"/>
                        <a:t>,</a:t>
                      </a:r>
                      <a:r>
                        <a:rPr lang="ko-KR" altLang="en-US" sz="1200" dirty="0" smtClean="0"/>
                        <a:t>보하라</a:t>
                      </a:r>
                      <a:r>
                        <a:rPr lang="en-US" altLang="ko-KR" sz="1200" dirty="0" smtClean="0"/>
                        <a:t>,</a:t>
                      </a:r>
                      <a:r>
                        <a:rPr lang="ko-KR" altLang="en-US" sz="1200" dirty="0" smtClean="0"/>
                        <a:t>아람농장</a:t>
                      </a:r>
                      <a:r>
                        <a:rPr lang="en-US" altLang="ko-KR" sz="1200" dirty="0" smtClean="0"/>
                        <a:t>,</a:t>
                      </a:r>
                      <a:r>
                        <a:rPr lang="ko-KR" altLang="en-US" sz="1200" dirty="0" smtClean="0"/>
                        <a:t>모아</a:t>
                      </a:r>
                      <a:r>
                        <a:rPr lang="en-US" altLang="ko-KR" sz="1200" dirty="0" smtClean="0"/>
                        <a:t>,</a:t>
                      </a:r>
                      <a:r>
                        <a:rPr lang="ko-KR" altLang="en-US" sz="1200" dirty="0" err="1" smtClean="0"/>
                        <a:t>미즈팩토리키친</a:t>
                      </a:r>
                      <a:r>
                        <a:rPr lang="ko-KR" altLang="en-US" sz="1200" dirty="0" smtClean="0"/>
                        <a:t> </a:t>
                      </a:r>
                      <a:endParaRPr lang="ko-KR" altLang="en-US" sz="1200" dirty="0"/>
                    </a:p>
                  </a:txBody>
                  <a:tcPr marL="91433" marR="91433" marT="45716" marB="4571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7</a:t>
                      </a:r>
                      <a:r>
                        <a:rPr lang="ko-KR" altLang="en-US" sz="1200" dirty="0" smtClean="0"/>
                        <a:t>명</a:t>
                      </a:r>
                      <a:endParaRPr lang="ko-KR" altLang="en-US" sz="1200" dirty="0"/>
                    </a:p>
                  </a:txBody>
                  <a:tcPr marL="91433" marR="91433" marT="45716" marB="45716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/>
                    </a:p>
                  </a:txBody>
                  <a:tcPr marL="91433" marR="91433" marT="45716" marB="45716"/>
                </a:tc>
              </a:tr>
              <a:tr h="45719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금융 </a:t>
                      </a:r>
                      <a:r>
                        <a:rPr lang="en-US" altLang="ko-KR" sz="1200" dirty="0" smtClean="0"/>
                        <a:t>(5)</a:t>
                      </a:r>
                      <a:endParaRPr lang="ko-KR" altLang="en-US" sz="1200" dirty="0"/>
                    </a:p>
                  </a:txBody>
                  <a:tcPr marL="91433" marR="91433" marT="45716" marB="45716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200" dirty="0" smtClean="0"/>
                        <a:t>경북신용보증재단</a:t>
                      </a:r>
                      <a:r>
                        <a:rPr lang="en-US" altLang="ko-KR" sz="1200" dirty="0" smtClean="0"/>
                        <a:t>,</a:t>
                      </a:r>
                      <a:r>
                        <a:rPr lang="ko-KR" altLang="en-US" sz="1200" dirty="0" err="1" smtClean="0"/>
                        <a:t>동대구신협</a:t>
                      </a:r>
                      <a:r>
                        <a:rPr lang="en-US" altLang="ko-KR" sz="1200" dirty="0" smtClean="0"/>
                        <a:t>,</a:t>
                      </a:r>
                      <a:r>
                        <a:rPr lang="ko-KR" altLang="en-US" sz="1200" dirty="0" err="1" smtClean="0"/>
                        <a:t>대백저축은행</a:t>
                      </a:r>
                      <a:r>
                        <a:rPr lang="en-US" altLang="ko-KR" sz="1200" dirty="0" smtClean="0"/>
                        <a:t>,</a:t>
                      </a:r>
                      <a:r>
                        <a:rPr lang="ko-KR" altLang="en-US" sz="1200" dirty="0" smtClean="0"/>
                        <a:t>포항농협협동조합</a:t>
                      </a:r>
                      <a:r>
                        <a:rPr lang="en-US" altLang="ko-KR" sz="1200" dirty="0" smtClean="0"/>
                        <a:t>,</a:t>
                      </a:r>
                      <a:r>
                        <a:rPr lang="ko-KR" altLang="en-US" sz="1200" dirty="0" err="1" smtClean="0"/>
                        <a:t>엠에스저축은행</a:t>
                      </a:r>
                      <a:endParaRPr lang="ko-KR" altLang="en-US" sz="1200" dirty="0"/>
                    </a:p>
                  </a:txBody>
                  <a:tcPr marL="91433" marR="91433" marT="45716" marB="4571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5</a:t>
                      </a:r>
                      <a:r>
                        <a:rPr lang="ko-KR" altLang="en-US" sz="1200" dirty="0" smtClean="0"/>
                        <a:t>명</a:t>
                      </a:r>
                      <a:endParaRPr lang="ko-KR" altLang="en-US" sz="1200" dirty="0"/>
                    </a:p>
                  </a:txBody>
                  <a:tcPr marL="91433" marR="91433" marT="45716" marB="45716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marL="91433" marR="91433" marT="45716" marB="45716"/>
                </a:tc>
              </a:tr>
              <a:tr h="45719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공공기관 </a:t>
                      </a:r>
                      <a:r>
                        <a:rPr lang="en-US" altLang="ko-KR" sz="1200" dirty="0" smtClean="0"/>
                        <a:t>(4)</a:t>
                      </a:r>
                      <a:endParaRPr lang="ko-KR" altLang="en-US" sz="1200" dirty="0"/>
                    </a:p>
                  </a:txBody>
                  <a:tcPr marL="91433" marR="91433" marT="45716" marB="45716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200" dirty="0" smtClean="0"/>
                        <a:t>한국가스공사</a:t>
                      </a:r>
                      <a:r>
                        <a:rPr lang="en-US" altLang="ko-KR" sz="1200" dirty="0" smtClean="0"/>
                        <a:t>,</a:t>
                      </a:r>
                      <a:r>
                        <a:rPr lang="ko-KR" altLang="en-US" sz="1200" dirty="0" smtClean="0"/>
                        <a:t>한국도로공사</a:t>
                      </a:r>
                      <a:r>
                        <a:rPr lang="en-US" altLang="ko-KR" sz="1200" dirty="0" smtClean="0"/>
                        <a:t>,</a:t>
                      </a:r>
                      <a:r>
                        <a:rPr lang="ko-KR" altLang="en-US" sz="1200" dirty="0" smtClean="0"/>
                        <a:t>교통안전공단</a:t>
                      </a:r>
                      <a:r>
                        <a:rPr lang="en-US" altLang="ko-KR" sz="1200" dirty="0" smtClean="0"/>
                        <a:t>,</a:t>
                      </a:r>
                      <a:r>
                        <a:rPr lang="ko-KR" altLang="en-US" sz="1200" dirty="0" err="1" smtClean="0"/>
                        <a:t>대구테크노파크</a:t>
                      </a:r>
                      <a:endParaRPr lang="ko-KR" altLang="en-US" sz="1200" dirty="0"/>
                    </a:p>
                  </a:txBody>
                  <a:tcPr marL="91433" marR="91433" marT="45716" marB="4571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28</a:t>
                      </a:r>
                      <a:r>
                        <a:rPr lang="ko-KR" altLang="en-US" sz="1200" dirty="0" smtClean="0"/>
                        <a:t>명</a:t>
                      </a:r>
                      <a:endParaRPr lang="ko-KR" altLang="en-US" sz="1200" dirty="0"/>
                    </a:p>
                  </a:txBody>
                  <a:tcPr marL="91433" marR="91433" marT="45716" marB="45716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marL="91433" marR="91433" marT="45716" marB="45716"/>
                </a:tc>
              </a:tr>
              <a:tr h="37080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서비스</a:t>
                      </a:r>
                      <a:r>
                        <a:rPr lang="en-US" altLang="ko-KR" sz="1200" dirty="0" smtClean="0"/>
                        <a:t>/</a:t>
                      </a:r>
                      <a:r>
                        <a:rPr lang="ko-KR" altLang="en-US" sz="1200" dirty="0" smtClean="0"/>
                        <a:t>레저 </a:t>
                      </a:r>
                      <a:r>
                        <a:rPr lang="en-US" altLang="ko-KR" sz="1200" dirty="0" smtClean="0"/>
                        <a:t>(3)</a:t>
                      </a:r>
                      <a:endParaRPr lang="ko-KR" altLang="en-US" sz="1200" dirty="0"/>
                    </a:p>
                  </a:txBody>
                  <a:tcPr marL="91433" marR="91433" marT="45716" marB="45716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200" dirty="0" err="1" smtClean="0"/>
                        <a:t>블루원리조트</a:t>
                      </a:r>
                      <a:r>
                        <a:rPr lang="en-US" altLang="ko-KR" sz="1200" dirty="0" smtClean="0"/>
                        <a:t>,</a:t>
                      </a:r>
                      <a:r>
                        <a:rPr lang="ko-KR" altLang="en-US" sz="1200" dirty="0" err="1" smtClean="0"/>
                        <a:t>호텔인터불고</a:t>
                      </a:r>
                      <a:r>
                        <a:rPr lang="en-US" altLang="ko-KR" sz="1200" dirty="0" smtClean="0"/>
                        <a:t>,</a:t>
                      </a:r>
                      <a:r>
                        <a:rPr lang="ko-KR" altLang="en-US" sz="1200" dirty="0" smtClean="0"/>
                        <a:t>장원교육</a:t>
                      </a:r>
                      <a:r>
                        <a:rPr lang="en-US" altLang="ko-KR" sz="1200" baseline="0" dirty="0" smtClean="0"/>
                        <a:t> </a:t>
                      </a:r>
                      <a:endParaRPr lang="ko-KR" altLang="en-US" sz="1200" dirty="0"/>
                    </a:p>
                  </a:txBody>
                  <a:tcPr marL="91433" marR="91433" marT="45716" marB="4571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8</a:t>
                      </a:r>
                      <a:r>
                        <a:rPr lang="ko-KR" altLang="en-US" sz="1200" dirty="0" smtClean="0"/>
                        <a:t>명</a:t>
                      </a:r>
                      <a:endParaRPr lang="ko-KR" altLang="en-US" sz="1200" dirty="0"/>
                    </a:p>
                  </a:txBody>
                  <a:tcPr marL="91433" marR="91433" marT="45716" marB="45716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marL="91433" marR="91433" marT="45716" marB="45716"/>
                </a:tc>
              </a:tr>
              <a:tr h="37080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기타 </a:t>
                      </a:r>
                      <a:r>
                        <a:rPr lang="en-US" altLang="ko-KR" sz="1200" dirty="0" smtClean="0"/>
                        <a:t>(8)</a:t>
                      </a:r>
                      <a:endParaRPr lang="ko-KR" altLang="en-US" sz="1200" dirty="0"/>
                    </a:p>
                  </a:txBody>
                  <a:tcPr marL="91433" marR="91433" marT="45716" marB="45716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200" dirty="0" err="1" smtClean="0"/>
                        <a:t>조상희법률사무소</a:t>
                      </a:r>
                      <a:r>
                        <a:rPr lang="en-US" altLang="ko-KR" sz="1200" dirty="0" smtClean="0"/>
                        <a:t>,</a:t>
                      </a:r>
                      <a:r>
                        <a:rPr lang="ko-KR" altLang="en-US" sz="1200" dirty="0" err="1" smtClean="0"/>
                        <a:t>참마트</a:t>
                      </a:r>
                      <a:r>
                        <a:rPr lang="ko-KR" altLang="en-US" sz="1200" dirty="0" smtClean="0"/>
                        <a:t> 등</a:t>
                      </a:r>
                      <a:endParaRPr lang="ko-KR" altLang="en-US" sz="1200" dirty="0"/>
                    </a:p>
                  </a:txBody>
                  <a:tcPr marL="91433" marR="91433" marT="45716" marB="4571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8</a:t>
                      </a:r>
                      <a:r>
                        <a:rPr lang="ko-KR" altLang="en-US" sz="1200" dirty="0" smtClean="0"/>
                        <a:t>명</a:t>
                      </a:r>
                      <a:endParaRPr lang="ko-KR" altLang="en-US" sz="1200" dirty="0"/>
                    </a:p>
                  </a:txBody>
                  <a:tcPr marL="91433" marR="91433" marT="45716" marB="45716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marL="91433" marR="91433" marT="45716" marB="45716"/>
                </a:tc>
              </a:tr>
              <a:tr h="37080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/>
                        <a:t>합 계</a:t>
                      </a:r>
                      <a:endParaRPr lang="ko-KR" altLang="en-US" sz="1400" b="1" dirty="0"/>
                    </a:p>
                  </a:txBody>
                  <a:tcPr marL="91433" marR="91433" marT="45716" marB="4571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74</a:t>
                      </a:r>
                      <a:r>
                        <a:rPr lang="ko-KR" altLang="en-US" sz="1400" b="1" dirty="0" smtClean="0"/>
                        <a:t>개 기업</a:t>
                      </a:r>
                      <a:endParaRPr lang="ko-KR" altLang="en-US" sz="1400" b="1" dirty="0"/>
                    </a:p>
                  </a:txBody>
                  <a:tcPr marL="91433" marR="91433" marT="45716" marB="4571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144</a:t>
                      </a:r>
                      <a:r>
                        <a:rPr lang="ko-KR" altLang="en-US" sz="1400" b="1" dirty="0" smtClean="0"/>
                        <a:t>명</a:t>
                      </a:r>
                      <a:endParaRPr lang="ko-KR" altLang="en-US" sz="1400" b="1" dirty="0"/>
                    </a:p>
                  </a:txBody>
                  <a:tcPr marL="91433" marR="91433" marT="45716" marB="45716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marL="91433" marR="91433" marT="45716" marB="45716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8313" y="765175"/>
            <a:ext cx="7727950" cy="5355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lnSpc>
                <a:spcPct val="16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altLang="ko-KR" b="1" dirty="0"/>
              <a:t>□ </a:t>
            </a:r>
            <a:r>
              <a:rPr lang="en-US" altLang="ko-KR" b="1" kern="0" spc="-80" dirty="0" smtClean="0">
                <a:solidFill>
                  <a:srgbClr val="000000"/>
                </a:solidFill>
                <a:latin typeface="+mn-ea"/>
                <a:ea typeface="+mn-ea"/>
              </a:rPr>
              <a:t>IPP </a:t>
            </a:r>
            <a:r>
              <a:rPr lang="ko-KR" altLang="en-US" b="1" kern="0" spc="-80" dirty="0">
                <a:solidFill>
                  <a:srgbClr val="000000"/>
                </a:solidFill>
                <a:latin typeface="+mn-ea"/>
                <a:ea typeface="+mn-ea"/>
              </a:rPr>
              <a:t>참여 기업 </a:t>
            </a:r>
            <a:r>
              <a:rPr lang="en-US" altLang="ko-KR" b="1" kern="0" spc="-80" dirty="0">
                <a:solidFill>
                  <a:srgbClr val="000000"/>
                </a:solidFill>
                <a:latin typeface="+mn-ea"/>
                <a:ea typeface="+mn-ea"/>
              </a:rPr>
              <a:t>: </a:t>
            </a:r>
            <a:r>
              <a:rPr lang="ko-KR" altLang="en-US" b="1" kern="0" spc="-80" dirty="0">
                <a:solidFill>
                  <a:srgbClr val="000000"/>
                </a:solidFill>
                <a:latin typeface="+mn-ea"/>
                <a:ea typeface="+mn-ea"/>
              </a:rPr>
              <a:t>총 </a:t>
            </a:r>
            <a:r>
              <a:rPr lang="en-US" altLang="ko-KR" b="1" kern="0" spc="-80" dirty="0">
                <a:solidFill>
                  <a:srgbClr val="000000"/>
                </a:solidFill>
                <a:latin typeface="+mn-ea"/>
                <a:ea typeface="+mn-ea"/>
              </a:rPr>
              <a:t>74</a:t>
            </a:r>
            <a:r>
              <a:rPr lang="ko-KR" altLang="en-US" b="1" kern="0" spc="-80" dirty="0">
                <a:solidFill>
                  <a:srgbClr val="000000"/>
                </a:solidFill>
                <a:latin typeface="+mn-ea"/>
                <a:ea typeface="+mn-ea"/>
              </a:rPr>
              <a:t>개 기업</a:t>
            </a:r>
            <a:r>
              <a:rPr lang="en-US" altLang="ko-KR" b="1" kern="0" spc="-80" dirty="0">
                <a:solidFill>
                  <a:srgbClr val="000000"/>
                </a:solidFill>
                <a:latin typeface="+mn-ea"/>
                <a:ea typeface="+mn-ea"/>
              </a:rPr>
              <a:t>, 144</a:t>
            </a:r>
            <a:r>
              <a:rPr lang="ko-KR" altLang="en-US" b="1" kern="0" spc="-80" dirty="0">
                <a:solidFill>
                  <a:srgbClr val="000000"/>
                </a:solidFill>
                <a:latin typeface="+mn-ea"/>
                <a:ea typeface="+mn-ea"/>
              </a:rPr>
              <a:t>명 학생 실습</a:t>
            </a:r>
            <a:endParaRPr lang="en-US" altLang="ko-KR" sz="1600" b="1" kern="0" spc="-80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0" y="1"/>
            <a:ext cx="9144000" cy="764704"/>
            <a:chOff x="0" y="1"/>
            <a:chExt cx="9144000" cy="764704"/>
          </a:xfrm>
        </p:grpSpPr>
        <p:sp>
          <p:nvSpPr>
            <p:cNvPr id="8" name="직사각형 7"/>
            <p:cNvSpPr/>
            <p:nvPr/>
          </p:nvSpPr>
          <p:spPr>
            <a:xfrm>
              <a:off x="0" y="1"/>
              <a:ext cx="9144000" cy="76470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0" y="1"/>
              <a:ext cx="683568" cy="764704"/>
            </a:xfrm>
            <a:prstGeom prst="rect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55576" y="116632"/>
            <a:ext cx="74888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장기현장실습 기업목록 </a:t>
            </a:r>
            <a:r>
              <a:rPr lang="en-US" altLang="ko-K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(2015</a:t>
            </a:r>
            <a:r>
              <a:rPr lang="ko-KR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년도</a:t>
            </a:r>
            <a:r>
              <a:rPr lang="en-US" altLang="ko-K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)</a:t>
            </a:r>
            <a:endParaRPr lang="ko-KR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-36512" y="128245"/>
            <a:ext cx="782265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tabLst>
                <a:tab pos="2514600" algn="l"/>
              </a:tabLst>
            </a:pPr>
            <a:r>
              <a:rPr lang="ko-KR" altLang="en-US" sz="3200" spc="-150" dirty="0" smtClean="0">
                <a:solidFill>
                  <a:prstClr val="black"/>
                </a:solidFill>
              </a:rPr>
              <a:t>별첨</a:t>
            </a:r>
            <a:endParaRPr lang="ko-KR" altLang="en-US" sz="3200" spc="-1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0102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4BE7F1-5536-4F6A-9F8B-58207314D194}" type="slidenum">
              <a:rPr lang="ko-KR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15</a:t>
            </a:fld>
            <a:endParaRPr lang="ko-KR" altLang="en-US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3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37812"/>
            <a:ext cx="8298668" cy="4443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그룹 3"/>
          <p:cNvGrpSpPr/>
          <p:nvPr/>
        </p:nvGrpSpPr>
        <p:grpSpPr>
          <a:xfrm>
            <a:off x="0" y="1"/>
            <a:ext cx="9144000" cy="764704"/>
            <a:chOff x="0" y="1"/>
            <a:chExt cx="9144000" cy="764704"/>
          </a:xfrm>
        </p:grpSpPr>
        <p:sp>
          <p:nvSpPr>
            <p:cNvPr id="5" name="직사각형 4"/>
            <p:cNvSpPr/>
            <p:nvPr/>
          </p:nvSpPr>
          <p:spPr>
            <a:xfrm>
              <a:off x="0" y="1"/>
              <a:ext cx="9144000" cy="76470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0" y="1"/>
              <a:ext cx="683568" cy="764704"/>
            </a:xfrm>
            <a:prstGeom prst="rect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755576" y="116632"/>
            <a:ext cx="74888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참조 자료</a:t>
            </a:r>
            <a:endParaRPr lang="ko-KR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908720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1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차년도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IPP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성과 </a:t>
            </a:r>
            <a:r>
              <a:rPr lang="ko-KR" altLang="en-US" dirty="0">
                <a:latin typeface="HY견고딕" pitchFamily="18" charset="-127"/>
                <a:ea typeface="HY견고딕" pitchFamily="18" charset="-127"/>
              </a:rPr>
              <a:t>발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표회 실시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(‘15.01.29,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호텔인터불고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)</a:t>
            </a:r>
          </a:p>
          <a:p>
            <a:r>
              <a:rPr lang="en-US" altLang="ko-KR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  </a:t>
            </a:r>
            <a:r>
              <a:rPr lang="en-US" altLang="ko-KR" sz="1600" dirty="0" smtClean="0">
                <a:solidFill>
                  <a:srgbClr val="0000FF"/>
                </a:solidFill>
                <a:latin typeface="맑은 고딕"/>
                <a:ea typeface="맑은 고딕"/>
              </a:rPr>
              <a:t>☞ </a:t>
            </a:r>
            <a:r>
              <a:rPr lang="ko-KR" altLang="en-US" sz="1600" dirty="0" smtClean="0">
                <a:solidFill>
                  <a:srgbClr val="0000FF"/>
                </a:solidFill>
                <a:latin typeface="맑은 고딕"/>
                <a:ea typeface="맑은 고딕"/>
              </a:rPr>
              <a:t>대구대 총장</a:t>
            </a:r>
            <a:r>
              <a:rPr lang="en-US" altLang="ko-KR" sz="1600" dirty="0" smtClean="0">
                <a:solidFill>
                  <a:srgbClr val="0000FF"/>
                </a:solidFill>
                <a:latin typeface="맑은 고딕"/>
                <a:ea typeface="맑은 고딕"/>
              </a:rPr>
              <a:t>, </a:t>
            </a:r>
            <a:r>
              <a:rPr lang="ko-KR" altLang="en-US" sz="1600" dirty="0" smtClean="0">
                <a:solidFill>
                  <a:srgbClr val="0000FF"/>
                </a:solidFill>
                <a:latin typeface="맑은 고딕"/>
                <a:ea typeface="맑은 고딕"/>
              </a:rPr>
              <a:t>산업인력공단</a:t>
            </a:r>
            <a:r>
              <a:rPr lang="en-US" altLang="ko-KR" sz="1600" dirty="0" smtClean="0">
                <a:solidFill>
                  <a:srgbClr val="0000FF"/>
                </a:solidFill>
                <a:latin typeface="맑은 고딕"/>
                <a:ea typeface="맑은 고딕"/>
              </a:rPr>
              <a:t>, </a:t>
            </a:r>
            <a:r>
              <a:rPr lang="ko-KR" altLang="en-US" sz="1600" dirty="0" smtClean="0">
                <a:solidFill>
                  <a:srgbClr val="0000FF"/>
                </a:solidFill>
                <a:latin typeface="맑은 고딕"/>
                <a:ea typeface="맑은 고딕"/>
              </a:rPr>
              <a:t>기업 대표</a:t>
            </a:r>
            <a:r>
              <a:rPr lang="en-US" altLang="ko-KR" sz="1600" dirty="0" smtClean="0">
                <a:solidFill>
                  <a:srgbClr val="0000FF"/>
                </a:solidFill>
                <a:latin typeface="맑은 고딕"/>
                <a:ea typeface="맑은 고딕"/>
              </a:rPr>
              <a:t>, </a:t>
            </a:r>
            <a:r>
              <a:rPr lang="ko-KR" altLang="en-US" sz="1600" dirty="0" smtClean="0">
                <a:solidFill>
                  <a:srgbClr val="0000FF"/>
                </a:solidFill>
                <a:latin typeface="맑은 고딕"/>
                <a:ea typeface="맑은 고딕"/>
              </a:rPr>
              <a:t>참여학생 등 </a:t>
            </a:r>
            <a:r>
              <a:rPr lang="en-US" altLang="ko-KR" sz="1600" dirty="0" smtClean="0">
                <a:solidFill>
                  <a:srgbClr val="0000FF"/>
                </a:solidFill>
                <a:latin typeface="맑은 고딕"/>
                <a:ea typeface="맑은 고딕"/>
              </a:rPr>
              <a:t>200</a:t>
            </a:r>
            <a:r>
              <a:rPr lang="ko-KR" altLang="en-US" sz="1600" dirty="0" smtClean="0">
                <a:solidFill>
                  <a:srgbClr val="0000FF"/>
                </a:solidFill>
                <a:latin typeface="맑은 고딕"/>
                <a:ea typeface="맑은 고딕"/>
              </a:rPr>
              <a:t>여명 참석</a:t>
            </a:r>
            <a:endParaRPr lang="en-US" altLang="ko-KR" sz="1600" dirty="0" smtClean="0">
              <a:solidFill>
                <a:srgbClr val="0000FF"/>
              </a:solidFill>
              <a:latin typeface="맑은 고딕"/>
              <a:ea typeface="맑은 고딕"/>
            </a:endParaRPr>
          </a:p>
          <a:p>
            <a:r>
              <a:rPr lang="en-US" altLang="ko-KR" sz="1600" dirty="0">
                <a:solidFill>
                  <a:srgbClr val="0000FF"/>
                </a:solidFill>
                <a:latin typeface="맑은 고딕"/>
                <a:ea typeface="맑은 고딕"/>
              </a:rPr>
              <a:t> </a:t>
            </a:r>
            <a:r>
              <a:rPr lang="ko-KR" altLang="en-US" sz="1600" dirty="0" smtClean="0">
                <a:solidFill>
                  <a:srgbClr val="0000FF"/>
                </a:solidFill>
                <a:latin typeface="맑은 고딕"/>
                <a:ea typeface="맑은 고딕"/>
              </a:rPr>
              <a:t> 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1600" dirty="0">
                <a:solidFill>
                  <a:srgbClr val="0000FF"/>
                </a:solidFill>
              </a:rPr>
              <a:t>☞ </a:t>
            </a:r>
            <a:r>
              <a:rPr lang="ko-KR" altLang="en-US" sz="1600" dirty="0" smtClean="0">
                <a:solidFill>
                  <a:srgbClr val="0000FF"/>
                </a:solidFill>
              </a:rPr>
              <a:t>성과 보고회 및 우수사례 발표</a:t>
            </a:r>
            <a:r>
              <a:rPr lang="en-US" altLang="ko-KR" sz="1600" dirty="0" smtClean="0">
                <a:solidFill>
                  <a:srgbClr val="0000FF"/>
                </a:solidFill>
              </a:rPr>
              <a:t>, </a:t>
            </a:r>
            <a:r>
              <a:rPr lang="ko-KR" altLang="en-US" sz="1600" dirty="0" smtClean="0">
                <a:solidFill>
                  <a:srgbClr val="0000FF"/>
                </a:solidFill>
              </a:rPr>
              <a:t>제</a:t>
            </a:r>
            <a:r>
              <a:rPr lang="en-US" altLang="ko-KR" sz="1600" dirty="0" smtClean="0">
                <a:solidFill>
                  <a:srgbClr val="0000FF"/>
                </a:solidFill>
              </a:rPr>
              <a:t>1</a:t>
            </a:r>
            <a:r>
              <a:rPr lang="ko-KR" altLang="en-US" sz="1600" dirty="0" smtClean="0">
                <a:solidFill>
                  <a:srgbClr val="0000FF"/>
                </a:solidFill>
              </a:rPr>
              <a:t>기 장기현장실습생 </a:t>
            </a:r>
            <a:r>
              <a:rPr lang="en-US" altLang="ko-KR" sz="1600" dirty="0" smtClean="0">
                <a:solidFill>
                  <a:srgbClr val="0000FF"/>
                </a:solidFill>
              </a:rPr>
              <a:t>144</a:t>
            </a:r>
            <a:r>
              <a:rPr lang="ko-KR" altLang="en-US" sz="1600" dirty="0" smtClean="0">
                <a:solidFill>
                  <a:srgbClr val="0000FF"/>
                </a:solidFill>
              </a:rPr>
              <a:t>명 수료 </a:t>
            </a:r>
            <a:endParaRPr lang="ko-KR" altLang="en-US" sz="1600" dirty="0">
              <a:solidFill>
                <a:srgbClr val="0000FF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-36512" y="128245"/>
            <a:ext cx="782265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tabLst>
                <a:tab pos="2514600" algn="l"/>
              </a:tabLst>
            </a:pPr>
            <a:r>
              <a:rPr lang="ko-KR" altLang="en-US" sz="3200" spc="-150" dirty="0" smtClean="0">
                <a:solidFill>
                  <a:prstClr val="black"/>
                </a:solidFill>
              </a:rPr>
              <a:t>별첨</a:t>
            </a:r>
            <a:endParaRPr lang="ko-KR" altLang="en-US" sz="3200" spc="-1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6808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모서리가 둥근 직사각형 9"/>
          <p:cNvSpPr/>
          <p:nvPr/>
        </p:nvSpPr>
        <p:spPr>
          <a:xfrm>
            <a:off x="899592" y="1916832"/>
            <a:ext cx="7488832" cy="446449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4BE7F1-5536-4F6A-9F8B-58207314D194}" type="slidenum">
              <a:rPr lang="ko-KR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16</a:t>
            </a:fld>
            <a:endParaRPr lang="ko-KR" alt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0" y="1"/>
            <a:ext cx="9144000" cy="764704"/>
            <a:chOff x="0" y="1"/>
            <a:chExt cx="9144000" cy="764704"/>
          </a:xfrm>
        </p:grpSpPr>
        <p:sp>
          <p:nvSpPr>
            <p:cNvPr id="4" name="직사각형 3"/>
            <p:cNvSpPr/>
            <p:nvPr/>
          </p:nvSpPr>
          <p:spPr>
            <a:xfrm>
              <a:off x="0" y="1"/>
              <a:ext cx="9144000" cy="76470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0" y="1"/>
              <a:ext cx="683568" cy="764704"/>
            </a:xfrm>
            <a:prstGeom prst="rect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55576" y="116632"/>
            <a:ext cx="74888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우수 사례 </a:t>
            </a:r>
            <a:r>
              <a:rPr lang="en-US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(</a:t>
            </a:r>
            <a:r>
              <a:rPr lang="ko-KR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실습학생</a:t>
            </a:r>
            <a:r>
              <a:rPr lang="en-US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, 1/5)</a:t>
            </a:r>
            <a:endParaRPr lang="ko-KR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pic>
        <p:nvPicPr>
          <p:cNvPr id="7" name="_x255021344" descr="EMB000009b80d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88840"/>
            <a:ext cx="5544616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11560" y="908720"/>
            <a:ext cx="835292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장기현장실습 기업체 추천 우수 성과자 배출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산업통상자원부장관상 수상 외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)</a:t>
            </a:r>
            <a:endParaRPr lang="en-US" altLang="ko-KR" dirty="0" smtClean="0">
              <a:ea typeface="HY견고딕" pitchFamily="18" charset="-127"/>
            </a:endParaRPr>
          </a:p>
          <a:p>
            <a:r>
              <a:rPr lang="en-US" altLang="ko-KR" dirty="0" smtClean="0">
                <a:ea typeface="HY견고딕" pitchFamily="18" charset="-127"/>
              </a:rPr>
              <a:t>  </a:t>
            </a:r>
            <a:r>
              <a:rPr lang="en-US" altLang="ko-KR" sz="1600" dirty="0" smtClean="0">
                <a:solidFill>
                  <a:srgbClr val="0000FF"/>
                </a:solidFill>
              </a:rPr>
              <a:t>☞ </a:t>
            </a:r>
            <a:r>
              <a:rPr lang="ko-KR" altLang="en-US" sz="1600" dirty="0" err="1" smtClean="0">
                <a:solidFill>
                  <a:srgbClr val="0000FF"/>
                </a:solidFill>
              </a:rPr>
              <a:t>대구테크노파크</a:t>
            </a:r>
            <a:r>
              <a:rPr lang="en-US" altLang="ko-KR" sz="1600" dirty="0" smtClean="0">
                <a:solidFill>
                  <a:srgbClr val="0000FF"/>
                </a:solidFill>
              </a:rPr>
              <a:t>, </a:t>
            </a:r>
            <a:r>
              <a:rPr lang="ko-KR" altLang="en-US" sz="1600" dirty="0" smtClean="0">
                <a:solidFill>
                  <a:srgbClr val="0000FF"/>
                </a:solidFill>
              </a:rPr>
              <a:t>한국가스공사 실습생 </a:t>
            </a:r>
            <a:r>
              <a:rPr lang="en-US" altLang="ko-KR" sz="1600" dirty="0" smtClean="0">
                <a:solidFill>
                  <a:srgbClr val="0000FF"/>
                </a:solidFill>
              </a:rPr>
              <a:t>3</a:t>
            </a:r>
            <a:r>
              <a:rPr lang="ko-KR" altLang="en-US" sz="1600" dirty="0" smtClean="0">
                <a:solidFill>
                  <a:srgbClr val="0000FF"/>
                </a:solidFill>
              </a:rPr>
              <a:t>명</a:t>
            </a:r>
            <a:r>
              <a:rPr lang="en-US" altLang="ko-KR" sz="1600" dirty="0" smtClean="0">
                <a:solidFill>
                  <a:srgbClr val="0000FF"/>
                </a:solidFill>
              </a:rPr>
              <a:t>(</a:t>
            </a:r>
            <a:r>
              <a:rPr lang="ko-KR" altLang="en-US" sz="1600" dirty="0" smtClean="0">
                <a:solidFill>
                  <a:srgbClr val="0000FF"/>
                </a:solidFill>
              </a:rPr>
              <a:t>경영학과 </a:t>
            </a:r>
            <a:r>
              <a:rPr lang="en-US" altLang="ko-KR" sz="1600" dirty="0" smtClean="0">
                <a:solidFill>
                  <a:srgbClr val="0000FF"/>
                </a:solidFill>
              </a:rPr>
              <a:t>4</a:t>
            </a:r>
            <a:r>
              <a:rPr lang="ko-KR" altLang="en-US" sz="1600" dirty="0" smtClean="0">
                <a:solidFill>
                  <a:srgbClr val="0000FF"/>
                </a:solidFill>
              </a:rPr>
              <a:t>학년 안현규 외</a:t>
            </a:r>
            <a:r>
              <a:rPr lang="en-US" altLang="ko-KR" sz="1600" dirty="0" smtClean="0">
                <a:solidFill>
                  <a:srgbClr val="0000FF"/>
                </a:solidFill>
              </a:rPr>
              <a:t>)</a:t>
            </a:r>
          </a:p>
          <a:p>
            <a:r>
              <a:rPr lang="en-US" altLang="ko-KR" sz="1600" dirty="0">
                <a:solidFill>
                  <a:srgbClr val="0000FF"/>
                </a:solidFill>
                <a:ea typeface="HY견고딕" pitchFamily="18" charset="-127"/>
              </a:rPr>
              <a:t> </a:t>
            </a:r>
            <a:r>
              <a:rPr lang="en-US" altLang="ko-KR" sz="1600" dirty="0" smtClean="0">
                <a:solidFill>
                  <a:srgbClr val="0000FF"/>
                </a:solidFill>
                <a:ea typeface="HY견고딕" pitchFamily="18" charset="-127"/>
              </a:rPr>
              <a:t> 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☞ 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우리학교 학생들의 성실성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, </a:t>
            </a:r>
            <a:r>
              <a:rPr lang="ko-KR" altLang="en-US" sz="1600" b="1" dirty="0" err="1" smtClean="0">
                <a:solidFill>
                  <a:srgbClr val="0000FF"/>
                </a:solidFill>
              </a:rPr>
              <a:t>팀웍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, 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조직 적응력 및 이미지 향상에 기여</a:t>
            </a:r>
            <a:endParaRPr lang="ko-KR" altLang="en-US" sz="1600" b="1" dirty="0">
              <a:solidFill>
                <a:srgbClr val="0000FF"/>
              </a:solidFill>
              <a:ea typeface="HY견고딕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-36512" y="128245"/>
            <a:ext cx="782265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tabLst>
                <a:tab pos="2514600" algn="l"/>
              </a:tabLst>
            </a:pPr>
            <a:r>
              <a:rPr lang="ko-KR" altLang="en-US" sz="3200" spc="-150" dirty="0" smtClean="0">
                <a:solidFill>
                  <a:prstClr val="black"/>
                </a:solidFill>
              </a:rPr>
              <a:t>별첨</a:t>
            </a:r>
            <a:endParaRPr lang="ko-KR" altLang="en-US" sz="3200" spc="-1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7272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모서리가 둥근 직사각형 15"/>
          <p:cNvSpPr/>
          <p:nvPr/>
        </p:nvSpPr>
        <p:spPr>
          <a:xfrm>
            <a:off x="539552" y="1732746"/>
            <a:ext cx="8064896" cy="464858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4796408" y="2564904"/>
            <a:ext cx="3736032" cy="33338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600" dirty="0">
              <a:solidFill>
                <a:srgbClr val="FF0000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4BE7F1-5536-4F6A-9F8B-58207314D194}" type="slidenum">
              <a:rPr lang="ko-KR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17</a:t>
            </a:fld>
            <a:endParaRPr lang="ko-KR" alt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0" y="1"/>
            <a:ext cx="9144000" cy="764704"/>
            <a:chOff x="0" y="1"/>
            <a:chExt cx="9144000" cy="764704"/>
          </a:xfrm>
        </p:grpSpPr>
        <p:sp>
          <p:nvSpPr>
            <p:cNvPr id="4" name="직사각형 3"/>
            <p:cNvSpPr/>
            <p:nvPr/>
          </p:nvSpPr>
          <p:spPr>
            <a:xfrm>
              <a:off x="0" y="1"/>
              <a:ext cx="9144000" cy="76470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0" y="1"/>
              <a:ext cx="683568" cy="764704"/>
            </a:xfrm>
            <a:prstGeom prst="rect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55576" y="116632"/>
            <a:ext cx="74888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우수 사례 </a:t>
            </a:r>
            <a:r>
              <a: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(</a:t>
            </a:r>
            <a:r>
              <a: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실습학생</a:t>
            </a:r>
            <a:r>
              <a: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, </a:t>
            </a:r>
            <a:r>
              <a:rPr lang="en-US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2/5</a:t>
            </a:r>
            <a:r>
              <a: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)</a:t>
            </a:r>
            <a:endParaRPr lang="ko-KR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718312" y="2420888"/>
            <a:ext cx="3925696" cy="33338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600" dirty="0">
              <a:solidFill>
                <a:srgbClr val="FF0000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5137" y="2452265"/>
            <a:ext cx="39258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[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실습 </a:t>
            </a:r>
            <a:r>
              <a:rPr lang="ko-KR" altLang="en-US" sz="1400" dirty="0" err="1" smtClean="0">
                <a:latin typeface="맑은 고딕" pitchFamily="50" charset="-127"/>
                <a:ea typeface="맑은 고딕" pitchFamily="50" charset="-127"/>
              </a:rPr>
              <a:t>시작시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dirty="0" err="1" smtClean="0">
                <a:latin typeface="맑은 고딕" pitchFamily="50" charset="-127"/>
                <a:ea typeface="맑은 고딕" pitchFamily="50" charset="-127"/>
              </a:rPr>
              <a:t>소감문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]</a:t>
            </a:r>
          </a:p>
          <a:p>
            <a:endParaRPr lang="en-US" altLang="ko-KR" sz="14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경영학과를 재학하면서 </a:t>
            </a:r>
            <a:r>
              <a:rPr lang="ko-KR" altLang="en-US" sz="1400" dirty="0" smtClean="0">
                <a:solidFill>
                  <a:srgbClr val="9966FF"/>
                </a:solidFill>
                <a:latin typeface="맑은 고딕" pitchFamily="50" charset="-127"/>
                <a:ea typeface="맑은 고딕" pitchFamily="50" charset="-127"/>
              </a:rPr>
              <a:t>천연가스에 대한 지식이 너무 없어서 걱정을 많이 했습니다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처음에는 말을 잘 이 해하지 못해 </a:t>
            </a:r>
            <a:r>
              <a:rPr lang="ko-KR" altLang="en-US" sz="1400" dirty="0">
                <a:latin typeface="맑은 고딕" pitchFamily="50" charset="-127"/>
                <a:ea typeface="맑은 고딕" pitchFamily="50" charset="-127"/>
              </a:rPr>
              <a:t>힘든 일도 있었습니다</a:t>
            </a:r>
            <a:r>
              <a:rPr lang="en-US" altLang="ko-KR" sz="1400" dirty="0">
                <a:latin typeface="맑은 고딕" pitchFamily="50" charset="-127"/>
                <a:ea typeface="맑은 고딕" pitchFamily="50" charset="-127"/>
              </a:rPr>
              <a:t>.  </a:t>
            </a:r>
            <a:endParaRPr lang="en-US" altLang="ko-KR" sz="1400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1400" dirty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하지만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내가 맡은 일을 하나하나 완벽히 한다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지금 이 순간 최선을 다한다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라는 각오로 임했습니다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endParaRPr lang="en-US" altLang="ko-KR" sz="14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400" dirty="0">
                <a:latin typeface="맑은 고딕" pitchFamily="50" charset="-127"/>
                <a:ea typeface="맑은 고딕" pitchFamily="50" charset="-127"/>
              </a:rPr>
              <a:t>“ </a:t>
            </a:r>
            <a:r>
              <a:rPr lang="ko-KR" altLang="en-US" sz="1400" dirty="0">
                <a:latin typeface="맑은 고딕" pitchFamily="50" charset="-127"/>
                <a:ea typeface="맑은 고딕" pitchFamily="50" charset="-127"/>
              </a:rPr>
              <a:t>내 인생은 지금</a:t>
            </a:r>
            <a:r>
              <a:rPr lang="en-US" altLang="ko-KR" sz="1400" dirty="0">
                <a:latin typeface="맑은 고딕" pitchFamily="50" charset="-127"/>
                <a:ea typeface="맑은 고딕" pitchFamily="50" charset="-127"/>
              </a:rPr>
              <a:t>! </a:t>
            </a:r>
            <a:r>
              <a:rPr lang="ko-KR" altLang="en-US" sz="1400" dirty="0">
                <a:latin typeface="맑은 고딕" pitchFamily="50" charset="-127"/>
                <a:ea typeface="맑은 고딕" pitchFamily="50" charset="-127"/>
              </a:rPr>
              <a:t>여기이다</a:t>
            </a:r>
            <a:r>
              <a:rPr lang="en-US" altLang="ko-KR" sz="1400" dirty="0">
                <a:latin typeface="맑은 고딕" pitchFamily="50" charset="-127"/>
                <a:ea typeface="맑은 고딕" pitchFamily="50" charset="-127"/>
              </a:rPr>
              <a:t>! </a:t>
            </a:r>
            <a:r>
              <a:rPr lang="ko-KR" altLang="en-US" sz="1400" dirty="0">
                <a:latin typeface="맑은 고딕" pitchFamily="50" charset="-127"/>
                <a:ea typeface="맑은 고딕" pitchFamily="50" charset="-127"/>
              </a:rPr>
              <a:t>라는 각오로</a:t>
            </a:r>
            <a:r>
              <a:rPr lang="en-US" altLang="ko-KR" sz="1400" dirty="0">
                <a:latin typeface="맑은 고딕" pitchFamily="50" charset="-127"/>
                <a:ea typeface="맑은 고딕" pitchFamily="50" charset="-127"/>
              </a:rPr>
              <a:t>! “</a:t>
            </a:r>
            <a:endParaRPr lang="ko-KR" altLang="en-US" sz="1400" dirty="0"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1400" dirty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중략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)……</a:t>
            </a:r>
            <a:endParaRPr lang="en-US" altLang="ko-KR" sz="14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75656" y="5877272"/>
            <a:ext cx="63374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함초롬바탕"/>
              </a:rPr>
              <a:t>▶ </a:t>
            </a:r>
            <a:r>
              <a:rPr lang="ko-KR" altLang="en-US" sz="14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성공은 </a:t>
            </a:r>
            <a:r>
              <a:rPr lang="ko-KR" altLang="en-US" sz="1400" b="1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한 번에 오는 것이 아니라 작은 성공의 </a:t>
            </a:r>
            <a:r>
              <a:rPr lang="ko-KR" altLang="en-US" sz="14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합이다</a:t>
            </a:r>
            <a:r>
              <a:rPr lang="en-US" altLang="ko-KR" sz="1400" b="1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!</a:t>
            </a:r>
            <a:endParaRPr lang="ko-KR" altLang="en-US" sz="1400" b="1" dirty="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TextBox 3"/>
          <p:cNvSpPr txBox="1"/>
          <p:nvPr/>
        </p:nvSpPr>
        <p:spPr>
          <a:xfrm>
            <a:off x="1475656" y="1938318"/>
            <a:ext cx="6840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b="1" dirty="0">
                <a:ea typeface="함초롬바탕"/>
                <a:cs typeface="함초롬바탕"/>
              </a:rPr>
              <a:t>▶ </a:t>
            </a:r>
            <a:r>
              <a:rPr lang="ko-KR" altLang="en-US" sz="1400" b="1" dirty="0" smtClean="0">
                <a:ea typeface="나눔고딕" panose="020D0604000000000000" pitchFamily="50" charset="-127"/>
              </a:rPr>
              <a:t>현장실습</a:t>
            </a:r>
            <a:r>
              <a:rPr lang="en-US" altLang="ko-KR" sz="1400" b="1" dirty="0" smtClean="0">
                <a:ea typeface="나눔고딕" panose="020D0604000000000000" pitchFamily="50" charset="-127"/>
              </a:rPr>
              <a:t>!  </a:t>
            </a:r>
            <a:r>
              <a:rPr lang="ko-KR" altLang="en-US" sz="1400" b="1" dirty="0" smtClean="0">
                <a:ea typeface="나눔고딕" panose="020D0604000000000000" pitchFamily="50" charset="-127"/>
              </a:rPr>
              <a:t>과연 제가 배운 </a:t>
            </a:r>
            <a:r>
              <a:rPr lang="ko-KR" altLang="en-US" sz="1400" b="1" dirty="0" smtClean="0">
                <a:solidFill>
                  <a:srgbClr val="FF0000"/>
                </a:solidFill>
                <a:ea typeface="나눔고딕" panose="020D0604000000000000" pitchFamily="50" charset="-127"/>
              </a:rPr>
              <a:t>핵심</a:t>
            </a:r>
            <a:r>
              <a:rPr lang="ko-KR" altLang="en-US" sz="1400" b="1" dirty="0" smtClean="0">
                <a:ea typeface="나눔고딕" panose="020D0604000000000000" pitchFamily="50" charset="-127"/>
              </a:rPr>
              <a:t>은 무엇일까요</a:t>
            </a:r>
            <a:r>
              <a:rPr lang="en-US" altLang="ko-KR" sz="1400" b="1" dirty="0" smtClean="0">
                <a:ea typeface="나눔고딕" panose="020D0604000000000000" pitchFamily="50" charset="-127"/>
              </a:rPr>
              <a:t>?</a:t>
            </a:r>
            <a:endParaRPr lang="ko-KR" altLang="en-US" sz="1400" b="1" dirty="0">
              <a:ea typeface="나눔고딕" panose="020D0604000000000000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1560" y="908720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한국가스공사 실습 참여 학생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경영학과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4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학년 김</a:t>
            </a:r>
            <a:r>
              <a:rPr lang="ko-KR" altLang="en-US" dirty="0" smtClean="0">
                <a:latin typeface="맑은 고딕"/>
                <a:ea typeface="맑은 고딕"/>
              </a:rPr>
              <a:t>○○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학생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)</a:t>
            </a:r>
          </a:p>
          <a:p>
            <a:r>
              <a:rPr lang="en-US" altLang="ko-KR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  </a:t>
            </a:r>
            <a:r>
              <a:rPr lang="en-US" altLang="ko-KR" sz="1600" b="1" dirty="0" smtClean="0">
                <a:solidFill>
                  <a:srgbClr val="0000FF"/>
                </a:solidFill>
                <a:latin typeface="맑은 고딕"/>
                <a:ea typeface="맑은 고딕"/>
              </a:rPr>
              <a:t>☞ </a:t>
            </a:r>
            <a:r>
              <a:rPr lang="ko-KR" altLang="en-US" sz="1600" b="1" dirty="0" smtClean="0">
                <a:solidFill>
                  <a:srgbClr val="0000FF"/>
                </a:solidFill>
                <a:latin typeface="맑은 고딕"/>
                <a:ea typeface="맑은 고딕"/>
              </a:rPr>
              <a:t>현장실습을 통한 작은 성공 체험으로 새로운 출발의 동기부여 기회 획득 </a:t>
            </a:r>
            <a:endParaRPr lang="ko-KR" altLang="en-US" sz="1600" b="1" dirty="0">
              <a:solidFill>
                <a:srgbClr val="0000FF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16016" y="2481277"/>
            <a:ext cx="381642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atin typeface="맑은 고딕" pitchFamily="50" charset="-127"/>
                <a:ea typeface="맑은 고딕" pitchFamily="50" charset="-127"/>
              </a:rPr>
              <a:t>[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실습 </a:t>
            </a:r>
            <a:r>
              <a:rPr lang="ko-KR" altLang="en-US" sz="1400" dirty="0" err="1" smtClean="0">
                <a:latin typeface="맑은 고딕" pitchFamily="50" charset="-127"/>
                <a:ea typeface="맑은 고딕" pitchFamily="50" charset="-127"/>
              </a:rPr>
              <a:t>종료시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dirty="0" err="1" smtClean="0">
                <a:latin typeface="맑은 고딕" pitchFamily="50" charset="-127"/>
                <a:ea typeface="맑은 고딕" pitchFamily="50" charset="-127"/>
              </a:rPr>
              <a:t>소감문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]</a:t>
            </a:r>
          </a:p>
          <a:p>
            <a:endParaRPr lang="en-US" altLang="ko-KR" sz="1400" dirty="0" smtClean="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endParaRPr>
          </a:p>
          <a:p>
            <a:pPr fontAlgn="base" latinLnBrk="0"/>
            <a:r>
              <a:rPr lang="ko-KR" altLang="en-US" sz="1400" dirty="0">
                <a:latin typeface="맑은 고딕" pitchFamily="50" charset="-127"/>
                <a:ea typeface="맑은 고딕" pitchFamily="50" charset="-127"/>
              </a:rPr>
              <a:t>제 좌우명은 매 순간 수간 최선을 다하자는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뜻에서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“</a:t>
            </a:r>
            <a:r>
              <a:rPr lang="ko-KR" altLang="en-US" sz="1400" dirty="0">
                <a:latin typeface="맑은 고딕" pitchFamily="50" charset="-127"/>
                <a:ea typeface="맑은 고딕" pitchFamily="50" charset="-127"/>
              </a:rPr>
              <a:t>내 인생은 지금 이 곳이다</a:t>
            </a:r>
            <a:r>
              <a:rPr lang="en-US" altLang="ko-KR" sz="1400" dirty="0">
                <a:latin typeface="맑은 고딕" pitchFamily="50" charset="-127"/>
                <a:ea typeface="맑은 고딕" pitchFamily="50" charset="-127"/>
              </a:rPr>
              <a:t>＂</a:t>
            </a:r>
            <a:r>
              <a:rPr lang="ko-KR" altLang="en-US" sz="1400" dirty="0">
                <a:latin typeface="맑은 고딕" pitchFamily="50" charset="-127"/>
                <a:ea typeface="맑은 고딕" pitchFamily="50" charset="-127"/>
              </a:rPr>
              <a:t>입니다</a:t>
            </a:r>
            <a:r>
              <a:rPr lang="en-US" altLang="ko-KR" sz="1400" dirty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fontAlgn="base" latinLnBrk="0"/>
            <a:r>
              <a:rPr lang="ko-KR" altLang="en-US" sz="1400" dirty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작은 성공을 이뤄내지 못하면 큰 성공도 이뤄내지 못한다는</a:t>
            </a:r>
            <a:r>
              <a:rPr lang="en-US" altLang="ko-KR" sz="1400" dirty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dirty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생각을 가지고 인정 받기 위해</a:t>
            </a:r>
            <a:r>
              <a:rPr lang="en-US" altLang="ko-KR" sz="1400" dirty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dirty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노력했던 것 같습니다</a:t>
            </a:r>
            <a:r>
              <a:rPr lang="en-US" altLang="ko-KR" sz="1400" dirty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400" dirty="0">
                <a:latin typeface="맑은 고딕" pitchFamily="50" charset="-127"/>
                <a:ea typeface="맑은 고딕" pitchFamily="50" charset="-127"/>
              </a:rPr>
              <a:t>실제 직장을 가지고도 어떻게 해야겠다는 길이 조금이라도 보였다</a:t>
            </a:r>
            <a:r>
              <a:rPr lang="en-US" altLang="ko-KR" sz="14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dirty="0">
                <a:latin typeface="맑은 고딕" pitchFamily="50" charset="-127"/>
                <a:ea typeface="맑은 고딕" pitchFamily="50" charset="-127"/>
              </a:rPr>
              <a:t>라는 데에서 굉장히 만족스러운 경험이었다고 평가하고 싶습니다</a:t>
            </a:r>
            <a:r>
              <a:rPr lang="en-US" altLang="ko-KR" sz="1400" dirty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400" dirty="0">
                <a:latin typeface="맑은 고딕" pitchFamily="50" charset="-127"/>
                <a:ea typeface="맑은 고딕" pitchFamily="50" charset="-127"/>
              </a:rPr>
              <a:t>기회를 준 학교에게 감사하고 </a:t>
            </a:r>
            <a:r>
              <a:rPr lang="en-US" altLang="ko-KR" sz="14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dirty="0">
                <a:latin typeface="맑은 고딕" pitchFamily="50" charset="-127"/>
                <a:ea typeface="맑은 고딕" pitchFamily="50" charset="-127"/>
              </a:rPr>
              <a:t>또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좋은 환경을 </a:t>
            </a:r>
            <a:r>
              <a:rPr lang="ko-KR" altLang="en-US" sz="1400" dirty="0">
                <a:latin typeface="맑은 고딕" pitchFamily="50" charset="-127"/>
                <a:ea typeface="맑은 고딕" pitchFamily="50" charset="-127"/>
              </a:rPr>
              <a:t>제공해 준 가스공사에 감사 드리며</a:t>
            </a:r>
            <a:r>
              <a:rPr lang="en-US" altLang="ko-KR" sz="14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dirty="0">
                <a:latin typeface="맑은 고딕" pitchFamily="50" charset="-127"/>
                <a:ea typeface="맑은 고딕" pitchFamily="50" charset="-127"/>
              </a:rPr>
              <a:t>후배들 그리고 함께 행복한 세상을</a:t>
            </a:r>
            <a:r>
              <a:rPr lang="en-US" altLang="ko-KR" sz="14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dirty="0">
                <a:latin typeface="맑은 고딕" pitchFamily="50" charset="-127"/>
                <a:ea typeface="맑은 고딕" pitchFamily="50" charset="-127"/>
              </a:rPr>
              <a:t>만들기 위해  맡은 바 위치에서 최선을 다하겠습니다</a:t>
            </a:r>
            <a:r>
              <a:rPr lang="en-US" altLang="ko-KR" sz="1400" dirty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…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-36512" y="128245"/>
            <a:ext cx="782265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tabLst>
                <a:tab pos="2514600" algn="l"/>
              </a:tabLst>
            </a:pPr>
            <a:r>
              <a:rPr lang="ko-KR" altLang="en-US" sz="3200" spc="-150" dirty="0" smtClean="0">
                <a:solidFill>
                  <a:prstClr val="black"/>
                </a:solidFill>
              </a:rPr>
              <a:t>별첨</a:t>
            </a:r>
            <a:endParaRPr lang="ko-KR" altLang="en-US" sz="3200" spc="-150" dirty="0">
              <a:solidFill>
                <a:prstClr val="black"/>
              </a:solidFill>
            </a:endParaRPr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81" y="1700808"/>
            <a:ext cx="714375" cy="71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4717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611560" y="1772816"/>
            <a:ext cx="7776864" cy="453650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4BE7F1-5536-4F6A-9F8B-58207314D194}" type="slidenum">
              <a:rPr lang="ko-KR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18</a:t>
            </a:fld>
            <a:endParaRPr lang="ko-KR" alt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0" y="1"/>
            <a:ext cx="9144000" cy="764704"/>
            <a:chOff x="0" y="1"/>
            <a:chExt cx="9144000" cy="764704"/>
          </a:xfrm>
        </p:grpSpPr>
        <p:sp>
          <p:nvSpPr>
            <p:cNvPr id="4" name="직사각형 3"/>
            <p:cNvSpPr/>
            <p:nvPr/>
          </p:nvSpPr>
          <p:spPr>
            <a:xfrm>
              <a:off x="0" y="1"/>
              <a:ext cx="9144000" cy="76470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0" y="1"/>
              <a:ext cx="683568" cy="764704"/>
            </a:xfrm>
            <a:prstGeom prst="rect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55576" y="116632"/>
            <a:ext cx="74888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우수 사례 </a:t>
            </a:r>
            <a:r>
              <a:rPr lang="en-US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(</a:t>
            </a:r>
            <a:r>
              <a:rPr lang="ko-KR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실습학생</a:t>
            </a:r>
            <a:r>
              <a:rPr lang="en-US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, 3/5)</a:t>
            </a:r>
            <a:endParaRPr lang="ko-KR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59632" y="1967929"/>
            <a:ext cx="6336704" cy="3693319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>
              <a:defRPr lang="ko-KR" altLang="en-US"/>
            </a:pP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     </a:t>
            </a:r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[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현장실습 </a:t>
            </a:r>
            <a:r>
              <a:rPr lang="ko-KR" altLang="en-US" sz="1400" b="1" dirty="0" err="1" smtClean="0">
                <a:latin typeface="맑은 고딕" pitchFamily="50" charset="-127"/>
                <a:ea typeface="맑은 고딕" pitchFamily="50" charset="-127"/>
              </a:rPr>
              <a:t>소감문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]</a:t>
            </a:r>
          </a:p>
          <a:p>
            <a:pPr>
              <a:defRPr lang="ko-KR" altLang="en-US"/>
            </a:pPr>
            <a:endParaRPr lang="en-US" altLang="ko-KR" sz="1400" b="1" dirty="0" smtClean="0">
              <a:latin typeface="맑은 고딕" pitchFamily="50" charset="-127"/>
              <a:ea typeface="맑은 고딕" pitchFamily="50" charset="-127"/>
            </a:endParaRPr>
          </a:p>
          <a:p>
            <a:pPr marL="171450" indent="-171450">
              <a:buFontTx/>
              <a:buChar char="-"/>
              <a:defRPr lang="ko-KR" altLang="en-US"/>
            </a:pP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저</a:t>
            </a:r>
            <a:r>
              <a:rPr lang="ko-KR" altLang="en-US" sz="1400" dirty="0">
                <a:latin typeface="맑은 고딕" pitchFamily="50" charset="-127"/>
                <a:ea typeface="맑은 고딕" pitchFamily="50" charset="-127"/>
              </a:rPr>
              <a:t>는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 현재 국내 굴지의 레저업체인  ㈜</a:t>
            </a:r>
            <a:r>
              <a:rPr lang="ko-KR" altLang="en-US" sz="1400" dirty="0" err="1" smtClean="0">
                <a:latin typeface="맑은 고딕" pitchFamily="50" charset="-127"/>
                <a:ea typeface="맑은 고딕" pitchFamily="50" charset="-127"/>
              </a:rPr>
              <a:t>블루원에서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 실습을 </a:t>
            </a:r>
            <a:r>
              <a:rPr lang="ko-KR" altLang="en-US" sz="1400" dirty="0">
                <a:latin typeface="맑은 고딕" pitchFamily="50" charset="-127"/>
                <a:ea typeface="맑은 고딕" pitchFamily="50" charset="-127"/>
              </a:rPr>
              <a:t>종료하고 </a:t>
            </a:r>
            <a:r>
              <a:rPr lang="ko-KR" altLang="en-US" sz="1400" dirty="0" err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정직원이</a:t>
            </a:r>
            <a:r>
              <a:rPr lang="ko-KR" altLang="en-US" sz="14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되어 </a:t>
            </a:r>
            <a:r>
              <a:rPr lang="ko-KR" altLang="en-US" sz="1400" dirty="0" err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앞으</a:t>
            </a:r>
            <a:r>
              <a:rPr lang="ko-KR" altLang="en-US" sz="14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dirty="0" err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로도</a:t>
            </a:r>
            <a:r>
              <a:rPr lang="ko-KR" altLang="en-US" sz="14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계속 </a:t>
            </a:r>
            <a:r>
              <a:rPr lang="ko-KR" altLang="en-US" sz="14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근무</a:t>
            </a:r>
            <a:r>
              <a:rPr lang="ko-KR" altLang="en-US" sz="1400" dirty="0">
                <a:latin typeface="맑은 고딕" pitchFamily="50" charset="-127"/>
                <a:ea typeface="맑은 고딕" pitchFamily="50" charset="-127"/>
              </a:rPr>
              <a:t>하게</a:t>
            </a:r>
            <a:r>
              <a:rPr lang="en-US" altLang="ko-KR" sz="14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dirty="0">
                <a:latin typeface="맑은 고딕" pitchFamily="50" charset="-127"/>
                <a:ea typeface="맑은 고딕" pitchFamily="50" charset="-127"/>
              </a:rPr>
              <a:t>되었습니다</a:t>
            </a:r>
            <a:r>
              <a:rPr lang="en-US" altLang="ko-KR" sz="1400" dirty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400" dirty="0">
                <a:latin typeface="맑은 고딕" pitchFamily="50" charset="-127"/>
                <a:ea typeface="맑은 고딕" pitchFamily="50" charset="-127"/>
              </a:rPr>
              <a:t>일도 즐겁고 현재 상황에 아주 만족하고 있습니다</a:t>
            </a:r>
            <a:r>
              <a:rPr lang="en-US" altLang="ko-KR" sz="1400" dirty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이 </a:t>
            </a:r>
            <a:r>
              <a:rPr lang="ko-KR" altLang="en-US" sz="1400" dirty="0">
                <a:latin typeface="맑은 고딕" pitchFamily="50" charset="-127"/>
                <a:ea typeface="맑은 고딕" pitchFamily="50" charset="-127"/>
              </a:rPr>
              <a:t>역시 제가 선택한 일이니까요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171450" indent="-171450">
              <a:buFontTx/>
              <a:buChar char="-"/>
              <a:defRPr lang="ko-KR" altLang="en-US"/>
            </a:pPr>
            <a:endParaRPr lang="en-US" altLang="ko-KR" sz="1400" dirty="0">
              <a:latin typeface="맑은 고딕" pitchFamily="50" charset="-127"/>
              <a:ea typeface="맑은 고딕" pitchFamily="50" charset="-127"/>
            </a:endParaRPr>
          </a:p>
          <a:p>
            <a:pPr marL="171450" indent="-171450">
              <a:buFontTx/>
              <a:buChar char="-"/>
              <a:defRPr lang="ko-KR" altLang="en-US"/>
            </a:pPr>
            <a:r>
              <a:rPr lang="ko-KR" altLang="en-US" sz="1400" spc="-20" dirty="0" smtClean="0">
                <a:latin typeface="맑은 고딕" pitchFamily="50" charset="-127"/>
                <a:ea typeface="맑은 고딕" pitchFamily="50" charset="-127"/>
              </a:rPr>
              <a:t>자신이 </a:t>
            </a:r>
            <a:r>
              <a:rPr lang="ko-KR" altLang="en-US" sz="1400" spc="-20" dirty="0">
                <a:latin typeface="맑은 고딕" pitchFamily="50" charset="-127"/>
                <a:ea typeface="맑은 고딕" pitchFamily="50" charset="-127"/>
              </a:rPr>
              <a:t>원하는 모든 조건이 갖춰진 회사는 없다고 생각합니다</a:t>
            </a:r>
            <a:r>
              <a:rPr lang="en-US" altLang="ko-KR" sz="1400" spc="-20" dirty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400" spc="-2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자기 자신이 어떤 </a:t>
            </a:r>
            <a:r>
              <a:rPr lang="ko-KR" altLang="en-US" sz="1400" spc="-2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생각으로 </a:t>
            </a:r>
            <a:r>
              <a:rPr lang="ko-KR" altLang="en-US" sz="1400" spc="-2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임하고</a:t>
            </a:r>
            <a:r>
              <a:rPr lang="en-US" altLang="ko-KR" sz="1400" spc="-2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sz="1400" spc="-2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어떻게 행동하느냐에 따라 조건은 달라 지는 것</a:t>
            </a:r>
            <a:r>
              <a:rPr lang="ko-KR" altLang="en-US" sz="1400" dirty="0">
                <a:latin typeface="맑은 고딕" pitchFamily="50" charset="-127"/>
                <a:ea typeface="맑은 고딕" pitchFamily="50" charset="-127"/>
              </a:rPr>
              <a:t>이라고</a:t>
            </a:r>
            <a:r>
              <a:rPr lang="ko-KR" altLang="en-US" sz="14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생각합니다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앞으로 </a:t>
            </a:r>
            <a:r>
              <a:rPr lang="ko-KR" altLang="en-US" sz="1400" dirty="0">
                <a:latin typeface="맑은 고딕" pitchFamily="50" charset="-127"/>
                <a:ea typeface="맑은 고딕" pitchFamily="50" charset="-127"/>
              </a:rPr>
              <a:t>어떠한 일이 절 어떻게 힘들게 할지 모르겠지만 전 제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선택에 만족하기 </a:t>
            </a:r>
            <a:r>
              <a:rPr lang="ko-KR" altLang="en-US" sz="1400" dirty="0">
                <a:latin typeface="맑은 고딕" pitchFamily="50" charset="-127"/>
                <a:ea typeface="맑은 고딕" pitchFamily="50" charset="-127"/>
              </a:rPr>
              <a:t>위해 제 스스로 최선을 다할 생각입니다</a:t>
            </a:r>
            <a:r>
              <a:rPr lang="en-US" altLang="ko-KR" sz="1400" dirty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400" spc="-40" dirty="0">
                <a:latin typeface="맑은 고딕" pitchFamily="50" charset="-127"/>
                <a:ea typeface="맑은 고딕" pitchFamily="50" charset="-127"/>
              </a:rPr>
              <a:t>미래에는 제가 생각하는 목표보다</a:t>
            </a:r>
            <a:r>
              <a:rPr lang="ko-KR" altLang="en-US" sz="14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더 </a:t>
            </a:r>
            <a:r>
              <a:rPr lang="ko-KR" altLang="en-US" sz="1400" dirty="0">
                <a:latin typeface="맑은 고딕" pitchFamily="50" charset="-127"/>
                <a:ea typeface="맑은 고딕" pitchFamily="50" charset="-127"/>
              </a:rPr>
              <a:t>높이 올라 가리라 지금도 믿고 있습니다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171450" indent="-171450">
              <a:buFontTx/>
              <a:buChar char="-"/>
              <a:defRPr lang="ko-KR" altLang="en-US"/>
            </a:pPr>
            <a:endParaRPr lang="en-US" altLang="ko-KR" sz="1400" dirty="0">
              <a:latin typeface="맑은 고딕" pitchFamily="50" charset="-127"/>
              <a:ea typeface="맑은 고딕" pitchFamily="50" charset="-127"/>
            </a:endParaRPr>
          </a:p>
          <a:p>
            <a:pPr marL="171450" indent="-171450">
              <a:buFontTx/>
              <a:buChar char="-"/>
              <a:defRPr lang="ko-KR" altLang="en-US"/>
            </a:pP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여러분 </a:t>
            </a:r>
            <a:r>
              <a:rPr lang="ko-KR" altLang="en-US" sz="1400" dirty="0">
                <a:latin typeface="맑은 고딕" pitchFamily="50" charset="-127"/>
                <a:ea typeface="맑은 고딕" pitchFamily="50" charset="-127"/>
              </a:rPr>
              <a:t>역시 최선의 선택을 하기를 바라며 그 선택이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나중에 자부심으로 빛날 수 </a:t>
            </a:r>
            <a:r>
              <a:rPr lang="ko-KR" altLang="en-US" sz="1400" dirty="0">
                <a:latin typeface="맑은 고딕" pitchFamily="50" charset="-127"/>
                <a:ea typeface="맑은 고딕" pitchFamily="50" charset="-127"/>
              </a:rPr>
              <a:t>있기를 기원합니다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defRPr lang="ko-KR" altLang="en-US"/>
            </a:pP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14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defRPr lang="ko-KR" altLang="en-US"/>
            </a:pPr>
            <a:r>
              <a:rPr lang="en-US" altLang="ko-KR" sz="14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  감사합니다</a:t>
            </a:r>
            <a:r>
              <a:rPr lang="en-US" altLang="ko-KR" sz="1400" dirty="0">
                <a:latin typeface="맑은 고딕" pitchFamily="50" charset="-127"/>
                <a:ea typeface="맑은 고딕" pitchFamily="50" charset="-127"/>
              </a:rPr>
              <a:t>.</a:t>
            </a:r>
            <a:r>
              <a:rPr lang="ko-KR" altLang="en-US" sz="1400" dirty="0"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>
              <a:defRPr lang="ko-KR" altLang="en-US"/>
            </a:pPr>
            <a:endParaRPr lang="ko-KR" altLang="en-US" sz="1000" b="0" i="0" u="none" kern="1200" spc="-100" baseline="0" dirty="0">
              <a:solidFill>
                <a:schemeClr val="bg1">
                  <a:lumMod val="30000"/>
                </a:schemeClr>
              </a:solidFill>
              <a:ea typeface="나눔고딕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908720"/>
            <a:ext cx="813690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㈜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블루원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실습 참여 학생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조경학과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4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학년 박</a:t>
            </a:r>
            <a:r>
              <a:rPr lang="en-US" altLang="ko-KR" dirty="0" smtClean="0">
                <a:latin typeface="맑은 고딕"/>
                <a:ea typeface="맑은 고딕"/>
              </a:rPr>
              <a:t>○○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학생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)</a:t>
            </a:r>
          </a:p>
          <a:p>
            <a:r>
              <a:rPr lang="en-US" altLang="ko-KR" sz="16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  </a:t>
            </a:r>
            <a:r>
              <a:rPr lang="en-US" altLang="ko-KR" sz="1600" b="1" dirty="0" smtClean="0">
                <a:solidFill>
                  <a:srgbClr val="0000FF"/>
                </a:solidFill>
                <a:latin typeface="맑은 고딕"/>
                <a:ea typeface="맑은 고딕"/>
              </a:rPr>
              <a:t>☞ </a:t>
            </a:r>
            <a:r>
              <a:rPr lang="ko-KR" altLang="en-US" sz="1600" b="1" dirty="0" smtClean="0">
                <a:solidFill>
                  <a:srgbClr val="0000FF"/>
                </a:solidFill>
                <a:latin typeface="맑은 고딕"/>
                <a:ea typeface="맑은 고딕"/>
              </a:rPr>
              <a:t>성공적인 장기현장실습 </a:t>
            </a:r>
            <a:r>
              <a:rPr lang="ko-KR" altLang="en-US" sz="1600" b="1" dirty="0" err="1" smtClean="0">
                <a:solidFill>
                  <a:srgbClr val="0000FF"/>
                </a:solidFill>
                <a:latin typeface="맑은 고딕"/>
                <a:ea typeface="맑은 고딕"/>
              </a:rPr>
              <a:t>종료후</a:t>
            </a:r>
            <a:r>
              <a:rPr lang="ko-KR" altLang="en-US" sz="1600" b="1" dirty="0" smtClean="0">
                <a:solidFill>
                  <a:srgbClr val="0000FF"/>
                </a:solidFill>
                <a:latin typeface="맑은 고딕"/>
                <a:ea typeface="맑은 고딕"/>
              </a:rPr>
              <a:t> 정규직 사원으로 신입 채용 확정 </a:t>
            </a:r>
            <a:endParaRPr lang="ko-KR" altLang="en-US" sz="1600" b="1" dirty="0">
              <a:solidFill>
                <a:srgbClr val="0000FF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-36512" y="128245"/>
            <a:ext cx="782265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tabLst>
                <a:tab pos="2514600" algn="l"/>
              </a:tabLst>
            </a:pPr>
            <a:r>
              <a:rPr lang="ko-KR" altLang="en-US" sz="3200" spc="-150" dirty="0" smtClean="0">
                <a:solidFill>
                  <a:prstClr val="black"/>
                </a:solidFill>
              </a:rPr>
              <a:t>별첨</a:t>
            </a:r>
            <a:endParaRPr lang="ko-KR" altLang="en-US" sz="3200" spc="-150" dirty="0">
              <a:solidFill>
                <a:prstClr val="black"/>
              </a:solidFill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00808"/>
            <a:ext cx="648072" cy="76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2965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모서리가 둥근 직사각형 9"/>
          <p:cNvSpPr/>
          <p:nvPr/>
        </p:nvSpPr>
        <p:spPr>
          <a:xfrm>
            <a:off x="539552" y="1628799"/>
            <a:ext cx="8208912" cy="489654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4BE7F1-5536-4F6A-9F8B-58207314D194}" type="slidenum">
              <a:rPr lang="ko-KR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19</a:t>
            </a:fld>
            <a:endParaRPr lang="ko-KR" alt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0" y="1"/>
            <a:ext cx="9144000" cy="764704"/>
            <a:chOff x="0" y="1"/>
            <a:chExt cx="9144000" cy="764704"/>
          </a:xfrm>
        </p:grpSpPr>
        <p:sp>
          <p:nvSpPr>
            <p:cNvPr id="4" name="직사각형 3"/>
            <p:cNvSpPr/>
            <p:nvPr/>
          </p:nvSpPr>
          <p:spPr>
            <a:xfrm>
              <a:off x="0" y="1"/>
              <a:ext cx="9144000" cy="76470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0" y="1"/>
              <a:ext cx="683568" cy="764704"/>
            </a:xfrm>
            <a:prstGeom prst="rect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55576" y="116632"/>
            <a:ext cx="74888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우수 사례 </a:t>
            </a:r>
            <a:r>
              <a:rPr lang="en-US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(</a:t>
            </a:r>
            <a:r>
              <a:rPr lang="ko-KR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실습학생</a:t>
            </a:r>
            <a:r>
              <a:rPr lang="en-US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, 4/5)</a:t>
            </a:r>
            <a:endParaRPr lang="ko-KR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827584" y="1775713"/>
            <a:ext cx="792088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 smtClean="0">
                <a:solidFill>
                  <a:srgbClr val="0000FF"/>
                </a:solidFill>
              </a:rPr>
              <a:t>             </a:t>
            </a:r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[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현장실습 </a:t>
            </a:r>
            <a:r>
              <a:rPr lang="ko-KR" altLang="en-US" sz="1400" b="1" dirty="0" err="1" smtClean="0">
                <a:latin typeface="맑은 고딕" pitchFamily="50" charset="-127"/>
                <a:ea typeface="맑은 고딕" pitchFamily="50" charset="-127"/>
              </a:rPr>
              <a:t>소감문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]</a:t>
            </a:r>
          </a:p>
          <a:p>
            <a:endParaRPr lang="en-US" altLang="ko-KR" sz="1200" b="1" dirty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2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“</a:t>
            </a:r>
            <a:r>
              <a:rPr lang="ko-KR" altLang="en-US" sz="1200" b="1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현장에서 찾은 보물”</a:t>
            </a:r>
          </a:p>
          <a:p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학년을 마치고 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4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학년 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학기에 복학 후 남들과 다르지 않게 학업과 취업준비를 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병행하고 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있었다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경상대 선배들의 취업합격 현수막을 보고 있으니 ‘어떻게 취업에 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성공했을까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?’ ,‘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적성을 찾기 위해 어떤 활동을 했을까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?’ 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라는 궁금증이 들었다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다양한 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분야로 취업하는 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선배들을 보면서 나도 어서 진로의 방향을 잡겠다는 결심을 하게 되었다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중략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)………</a:t>
            </a:r>
            <a:endParaRPr lang="en-US" altLang="ko-KR" sz="1200" dirty="0"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12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2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새로운 </a:t>
            </a:r>
            <a:r>
              <a:rPr lang="ko-KR" altLang="en-US" sz="1200" b="1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도전의 시작</a:t>
            </a:r>
          </a:p>
          <a:p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한 </a:t>
            </a:r>
            <a:r>
              <a:rPr lang="ko-KR" altLang="en-US" sz="1200" dirty="0" err="1">
                <a:latin typeface="맑은 고딕" pitchFamily="50" charset="-127"/>
                <a:ea typeface="맑은 고딕" pitchFamily="50" charset="-127"/>
              </a:rPr>
              <a:t>학기동안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 진로와 학업을 연계하면서 공부하던 중 ‘재무’과목이 흥미롭게 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다가왔다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등잔 밑이 어둡다는 말이 있듯이 멀리서 찾기보다 내가 지금 할 수 있고 나의 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환경을 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활용할 수 있는 기회를 만드는 사람이 되어야겠다고 결심했다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. (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중략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)……..</a:t>
            </a:r>
          </a:p>
          <a:p>
            <a:endParaRPr lang="en-US" altLang="ko-KR" sz="1200" dirty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200" b="1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구하는 자만이 찾게 되다 </a:t>
            </a:r>
            <a:r>
              <a:rPr lang="en-US" altLang="ko-KR" sz="1200" b="1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1200" b="1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숨어있었던 나의 능력과 역할</a:t>
            </a:r>
          </a:p>
          <a:p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출근 전 교내 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IPP</a:t>
            </a:r>
            <a:r>
              <a:rPr lang="ko-KR" altLang="en-US" sz="1200" dirty="0" err="1">
                <a:latin typeface="맑은 고딕" pitchFamily="50" charset="-127"/>
                <a:ea typeface="맑은 고딕" pitchFamily="50" charset="-127"/>
              </a:rPr>
              <a:t>취센터의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 교수님을 만날 기회가 있었다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대구은행 지점장으로 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근무하셨던 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분이라 아낌없는 조언들을 들을 수 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있었다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교수님과의 만남 후에 나는 이 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도전에 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대해서 정말 진지하게 생각할 수 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있었다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중략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).….</a:t>
            </a:r>
          </a:p>
          <a:p>
            <a:endParaRPr lang="en-US" altLang="ko-KR" sz="12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200" b="1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큰 웅덩이 속 보물을 보다</a:t>
            </a:r>
          </a:p>
          <a:p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신뢰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사람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자기계발은 나의 초심이었고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원하던 인재상은 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4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개월 동안 좀 더 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가까이 다가가게 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되었다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그 순간은 알지 못했지만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직원들과의 사소한 대화와 고객을 </a:t>
            </a:r>
            <a:r>
              <a:rPr lang="ko-KR" altLang="en-US" sz="1200" dirty="0" err="1" smtClean="0">
                <a:latin typeface="맑은 고딕" pitchFamily="50" charset="-127"/>
                <a:ea typeface="맑은 고딕" pitchFamily="50" charset="-127"/>
              </a:rPr>
              <a:t>맞이하는마음가짐이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나중까지 결정하게 된다는 것을 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깨달았다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중략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)….. </a:t>
            </a:r>
          </a:p>
          <a:p>
            <a:endParaRPr lang="en-US" altLang="ko-KR" sz="12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200" b="1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직업의 의미를 찾게 되다</a:t>
            </a:r>
            <a:r>
              <a:rPr lang="en-US" altLang="ko-KR" sz="1200" b="1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200" b="1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나의 길을 찾다</a:t>
            </a:r>
            <a:r>
              <a:rPr lang="en-US" altLang="ko-KR" sz="1200" b="1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실습 전 불투명하기만 했던 내 꿈들이 실습을 마친 지금은 세상을 새롭게 보게 </a:t>
            </a:r>
            <a:r>
              <a:rPr lang="ko-KR" altLang="en-US" sz="1200" dirty="0" err="1" smtClean="0">
                <a:latin typeface="맑은 고딕" pitchFamily="50" charset="-127"/>
                <a:ea typeface="맑은 고딕" pitchFamily="50" charset="-127"/>
              </a:rPr>
              <a:t>되는계기가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되었다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이곳에서의 </a:t>
            </a:r>
            <a:endParaRPr lang="en-US" altLang="ko-KR" sz="1200" dirty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4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개월이라는 </a:t>
            </a:r>
            <a:r>
              <a:rPr lang="ko-KR" altLang="en-US" sz="1200" dirty="0" err="1">
                <a:latin typeface="맑은 고딕" pitchFamily="50" charset="-127"/>
                <a:ea typeface="맑은 고딕" pitchFamily="50" charset="-127"/>
              </a:rPr>
              <a:t>시간동안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 나는 여러 가지 실무경험뿐만 </a:t>
            </a:r>
            <a:r>
              <a:rPr lang="ko-KR" altLang="en-US" sz="1200" dirty="0" err="1" smtClean="0">
                <a:latin typeface="맑은 고딕" pitchFamily="50" charset="-127"/>
                <a:ea typeface="맑은 고딕" pitchFamily="50" charset="-127"/>
              </a:rPr>
              <a:t>아니라돈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주고도 살 수 없는 경험까지 할 수 있었다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908720"/>
            <a:ext cx="813690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대백저축은행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실</a:t>
            </a:r>
            <a:r>
              <a:rPr lang="ko-KR" altLang="en-US" dirty="0">
                <a:latin typeface="HY견고딕" pitchFamily="18" charset="-127"/>
                <a:ea typeface="HY견고딕" pitchFamily="18" charset="-127"/>
              </a:rPr>
              <a:t>습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참여 학생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경영학과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4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학년 문</a:t>
            </a:r>
            <a:r>
              <a:rPr lang="en-US" altLang="ko-KR" dirty="0" smtClean="0">
                <a:latin typeface="맑은 고딕"/>
                <a:ea typeface="맑은 고딕"/>
              </a:rPr>
              <a:t>○○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학생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)</a:t>
            </a:r>
          </a:p>
          <a:p>
            <a:r>
              <a:rPr lang="en-US" altLang="ko-KR" sz="16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  </a:t>
            </a:r>
            <a:r>
              <a:rPr lang="en-US" altLang="ko-KR" sz="1600" b="1" dirty="0" smtClean="0">
                <a:solidFill>
                  <a:srgbClr val="0000FF"/>
                </a:solidFill>
                <a:latin typeface="맑은 고딕"/>
                <a:ea typeface="맑은 고딕"/>
              </a:rPr>
              <a:t>☞ </a:t>
            </a:r>
            <a:r>
              <a:rPr lang="ko-KR" altLang="en-US" sz="1600" b="1" dirty="0" smtClean="0">
                <a:solidFill>
                  <a:srgbClr val="0000FF"/>
                </a:solidFill>
                <a:latin typeface="맑은 고딕"/>
                <a:ea typeface="맑은 고딕"/>
              </a:rPr>
              <a:t>실습현장에서 새로운 도전으로 직업의 의미</a:t>
            </a:r>
            <a:r>
              <a:rPr lang="en-US" altLang="ko-KR" sz="1600" b="1" dirty="0" smtClean="0">
                <a:solidFill>
                  <a:srgbClr val="0000FF"/>
                </a:solidFill>
                <a:latin typeface="맑은 고딕"/>
                <a:ea typeface="맑은 고딕"/>
              </a:rPr>
              <a:t>, </a:t>
            </a:r>
            <a:r>
              <a:rPr lang="ko-KR" altLang="en-US" sz="1600" b="1" dirty="0" smtClean="0">
                <a:solidFill>
                  <a:srgbClr val="0000FF"/>
                </a:solidFill>
                <a:latin typeface="맑은 고딕"/>
                <a:ea typeface="맑은 고딕"/>
              </a:rPr>
              <a:t>나만의 길을 찾다</a:t>
            </a:r>
            <a:r>
              <a:rPr lang="en-US" altLang="ko-KR" sz="1600" b="1" dirty="0" smtClean="0">
                <a:solidFill>
                  <a:srgbClr val="0000FF"/>
                </a:solidFill>
                <a:latin typeface="맑은 고딕"/>
                <a:ea typeface="맑은 고딕"/>
              </a:rPr>
              <a:t>. (</a:t>
            </a:r>
            <a:r>
              <a:rPr lang="ko-KR" altLang="en-US" sz="1600" b="1" dirty="0" smtClean="0">
                <a:solidFill>
                  <a:srgbClr val="0000FF"/>
                </a:solidFill>
                <a:latin typeface="맑은 고딕"/>
                <a:ea typeface="맑은 고딕"/>
              </a:rPr>
              <a:t>자신감</a:t>
            </a:r>
            <a:r>
              <a:rPr lang="en-US" altLang="ko-KR" sz="1600" b="1" dirty="0" smtClean="0">
                <a:solidFill>
                  <a:srgbClr val="0000FF"/>
                </a:solidFill>
                <a:latin typeface="맑은 고딕"/>
                <a:ea typeface="맑은 고딕"/>
              </a:rPr>
              <a:t>)</a:t>
            </a:r>
            <a:r>
              <a:rPr lang="ko-KR" altLang="en-US" sz="1600" b="1" dirty="0" smtClean="0">
                <a:solidFill>
                  <a:srgbClr val="0000FF"/>
                </a:solidFill>
                <a:latin typeface="맑은 고딕"/>
                <a:ea typeface="맑은 고딕"/>
              </a:rPr>
              <a:t>  </a:t>
            </a:r>
            <a:endParaRPr lang="ko-KR" altLang="en-US" sz="1600" b="1" dirty="0">
              <a:solidFill>
                <a:srgbClr val="0000FF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-36512" y="128245"/>
            <a:ext cx="782265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tabLst>
                <a:tab pos="2514600" algn="l"/>
              </a:tabLst>
            </a:pPr>
            <a:r>
              <a:rPr lang="ko-KR" altLang="en-US" sz="3200" spc="-150" dirty="0" smtClean="0">
                <a:solidFill>
                  <a:prstClr val="black"/>
                </a:solidFill>
              </a:rPr>
              <a:t>별첨</a:t>
            </a:r>
            <a:endParaRPr lang="ko-KR" altLang="en-US" sz="3200" spc="-150" dirty="0">
              <a:solidFill>
                <a:prstClr val="black"/>
              </a:solidFill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84784"/>
            <a:ext cx="720080" cy="70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8455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1614467" y="1556792"/>
            <a:ext cx="1005083" cy="553998"/>
          </a:xfrm>
          <a:prstGeom prst="rect">
            <a:avLst/>
          </a:prstGeom>
          <a:ln>
            <a:noFill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  <a:tabLst>
                <a:tab pos="2514600" algn="l"/>
              </a:tabLst>
            </a:pPr>
            <a:r>
              <a:rPr lang="en-US" altLang="ko-KR" sz="2400" b="1" spc="-150" dirty="0" smtClean="0">
                <a:solidFill>
                  <a:srgbClr val="00469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IPP </a:t>
            </a:r>
            <a:r>
              <a:rPr lang="ko-KR" altLang="en-US" sz="2400" b="1" spc="-150" dirty="0" smtClean="0">
                <a:solidFill>
                  <a:srgbClr val="00469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란 </a:t>
            </a:r>
            <a:r>
              <a:rPr lang="en-US" altLang="ko-KR" sz="2400" b="1" spc="-150" dirty="0" smtClean="0">
                <a:solidFill>
                  <a:srgbClr val="00469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?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965437" y="1632310"/>
            <a:ext cx="436017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tabLst>
                <a:tab pos="2514600" algn="l"/>
              </a:tabLst>
            </a:pPr>
            <a:r>
              <a:rPr lang="en-US" altLang="ko-KR" sz="3200" b="1" spc="-150" dirty="0">
                <a:solidFill>
                  <a:srgbClr val="92D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01</a:t>
            </a:r>
            <a:endParaRPr lang="ko-KR" altLang="en-US" sz="3200" b="1" spc="-150" dirty="0">
              <a:solidFill>
                <a:srgbClr val="92D05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965437" y="2380886"/>
            <a:ext cx="436017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tabLst>
                <a:tab pos="2514600" algn="l"/>
              </a:tabLst>
            </a:pPr>
            <a:r>
              <a:rPr lang="en-US" altLang="ko-KR" sz="3200" b="1" spc="-150" dirty="0">
                <a:solidFill>
                  <a:srgbClr val="92D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02</a:t>
            </a:r>
            <a:endParaRPr lang="ko-KR" altLang="en-US" sz="3200" b="1" spc="-150" dirty="0">
              <a:solidFill>
                <a:srgbClr val="92D05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614467" y="2333905"/>
            <a:ext cx="2249014" cy="482633"/>
          </a:xfrm>
          <a:prstGeom prst="rect">
            <a:avLst/>
          </a:prstGeom>
          <a:ln>
            <a:noFill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  <a:tabLst>
                <a:tab pos="2514600" algn="l"/>
              </a:tabLst>
            </a:pPr>
            <a:r>
              <a:rPr lang="en-US" altLang="ko-KR" sz="2400" b="1" spc="-150" dirty="0" smtClean="0">
                <a:solidFill>
                  <a:srgbClr val="00469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IPP </a:t>
            </a:r>
            <a:r>
              <a:rPr lang="ko-KR" altLang="en-US" sz="2400" b="1" spc="-150" dirty="0" smtClean="0">
                <a:solidFill>
                  <a:srgbClr val="00469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왜 필요한가 </a:t>
            </a:r>
            <a:r>
              <a:rPr lang="en-US" altLang="ko-KR" sz="2400" b="1" spc="-150" dirty="0" smtClean="0">
                <a:solidFill>
                  <a:srgbClr val="00469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?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965437" y="3112067"/>
            <a:ext cx="436017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tabLst>
                <a:tab pos="2514600" algn="l"/>
              </a:tabLst>
            </a:pPr>
            <a:r>
              <a:rPr lang="en-US" altLang="ko-KR" sz="3200" b="1" spc="-150" dirty="0">
                <a:solidFill>
                  <a:srgbClr val="92D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03</a:t>
            </a:r>
            <a:endParaRPr lang="ko-KR" altLang="en-US" sz="3200" b="1" spc="-150" dirty="0">
              <a:solidFill>
                <a:srgbClr val="92D05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614467" y="3053985"/>
            <a:ext cx="3114635" cy="553998"/>
          </a:xfrm>
          <a:prstGeom prst="rect">
            <a:avLst/>
          </a:prstGeom>
          <a:ln>
            <a:noFill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  <a:tabLst>
                <a:tab pos="2514600" algn="l"/>
              </a:tabLst>
            </a:pPr>
            <a:r>
              <a:rPr lang="ko-KR" altLang="en-US" sz="2400" b="1" spc="-150" dirty="0" smtClean="0">
                <a:solidFill>
                  <a:srgbClr val="00469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우리대학의 </a:t>
            </a:r>
            <a:r>
              <a:rPr lang="en-US" altLang="ko-KR" sz="2400" b="1" spc="-150" dirty="0" smtClean="0">
                <a:solidFill>
                  <a:srgbClr val="00469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IPP </a:t>
            </a:r>
            <a:r>
              <a:rPr lang="ko-KR" altLang="en-US" sz="2400" b="1" spc="-150" dirty="0" smtClean="0">
                <a:solidFill>
                  <a:srgbClr val="00469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제도는 </a:t>
            </a:r>
            <a:r>
              <a:rPr lang="en-US" altLang="ko-KR" sz="2400" b="1" spc="-150" dirty="0" smtClean="0">
                <a:solidFill>
                  <a:srgbClr val="00469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?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965437" y="3904155"/>
            <a:ext cx="436017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tabLst>
                <a:tab pos="2514600" algn="l"/>
              </a:tabLst>
            </a:pPr>
            <a:r>
              <a:rPr lang="en-US" altLang="ko-KR" sz="3200" b="1" spc="-150" dirty="0">
                <a:solidFill>
                  <a:srgbClr val="92D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04</a:t>
            </a:r>
            <a:endParaRPr lang="ko-KR" altLang="en-US" sz="3200" b="1" spc="-150" dirty="0">
              <a:solidFill>
                <a:srgbClr val="92D05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614467" y="3846073"/>
            <a:ext cx="2537554" cy="482633"/>
          </a:xfrm>
          <a:prstGeom prst="rect">
            <a:avLst/>
          </a:prstGeom>
          <a:ln>
            <a:noFill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  <a:tabLst>
                <a:tab pos="2514600" algn="l"/>
              </a:tabLst>
            </a:pPr>
            <a:r>
              <a:rPr lang="en-US" altLang="ko-KR" sz="2400" b="1" spc="-150" dirty="0" smtClean="0">
                <a:solidFill>
                  <a:srgbClr val="00469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IPP </a:t>
            </a:r>
            <a:r>
              <a:rPr lang="ko-KR" altLang="en-US" sz="2400" b="1" spc="-150" dirty="0" smtClean="0">
                <a:solidFill>
                  <a:srgbClr val="00469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참여시 장점은 </a:t>
            </a:r>
            <a:r>
              <a:rPr lang="en-US" altLang="ko-KR" sz="2400" b="1" spc="-150" dirty="0" smtClean="0">
                <a:solidFill>
                  <a:srgbClr val="00469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?</a:t>
            </a:r>
          </a:p>
        </p:txBody>
      </p:sp>
      <p:pic>
        <p:nvPicPr>
          <p:cNvPr id="11" name="Picture 2" descr="G:\사람 색깔별\남자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833403" y="2476255"/>
            <a:ext cx="1954234" cy="4004716"/>
          </a:xfrm>
          <a:prstGeom prst="rect">
            <a:avLst/>
          </a:prstGeom>
          <a:noFill/>
        </p:spPr>
      </p:pic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20" name="그룹 19"/>
          <p:cNvGrpSpPr/>
          <p:nvPr/>
        </p:nvGrpSpPr>
        <p:grpSpPr>
          <a:xfrm>
            <a:off x="0" y="1"/>
            <a:ext cx="9144000" cy="764704"/>
            <a:chOff x="0" y="1"/>
            <a:chExt cx="9144000" cy="764704"/>
          </a:xfrm>
        </p:grpSpPr>
        <p:sp>
          <p:nvSpPr>
            <p:cNvPr id="21" name="직사각형 20"/>
            <p:cNvSpPr/>
            <p:nvPr/>
          </p:nvSpPr>
          <p:spPr>
            <a:xfrm>
              <a:off x="0" y="1"/>
              <a:ext cx="9144000" cy="76470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0" y="1"/>
              <a:ext cx="683568" cy="764704"/>
            </a:xfrm>
            <a:prstGeom prst="rect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091515" y="120743"/>
            <a:ext cx="1764621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목  차</a:t>
            </a:r>
            <a:endParaRPr lang="ko-KR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4" name="슬라이드 번호 개체 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4BE7F1-5536-4F6A-9F8B-58207314D194}" type="slidenum">
              <a:rPr lang="ko-KR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</a:t>
            </a:fld>
            <a:endParaRPr lang="ko-KR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1614466" y="4537104"/>
            <a:ext cx="2159245" cy="553998"/>
          </a:xfrm>
          <a:prstGeom prst="rect">
            <a:avLst/>
          </a:prstGeom>
          <a:ln>
            <a:noFill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  <a:tabLst>
                <a:tab pos="2514600" algn="l"/>
              </a:tabLst>
            </a:pPr>
            <a:r>
              <a:rPr lang="en-US" altLang="ko-KR" sz="2400" b="1" spc="-150" dirty="0" smtClean="0">
                <a:solidFill>
                  <a:srgbClr val="00469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IPP </a:t>
            </a:r>
            <a:r>
              <a:rPr lang="ko-KR" altLang="en-US" sz="2400" b="1" spc="-150" dirty="0" smtClean="0">
                <a:solidFill>
                  <a:srgbClr val="00469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신청방법은 </a:t>
            </a:r>
            <a:r>
              <a:rPr lang="en-US" altLang="ko-KR" sz="2400" b="1" spc="-150" dirty="0" smtClean="0">
                <a:solidFill>
                  <a:srgbClr val="00469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?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965436" y="4612622"/>
            <a:ext cx="436017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tabLst>
                <a:tab pos="2514600" algn="l"/>
              </a:tabLst>
            </a:pPr>
            <a:r>
              <a:rPr lang="en-US" altLang="ko-KR" sz="3200" b="1" spc="-150" dirty="0" smtClean="0">
                <a:solidFill>
                  <a:srgbClr val="92D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05</a:t>
            </a:r>
            <a:endParaRPr lang="ko-KR" altLang="en-US" sz="3200" b="1" spc="-150" dirty="0">
              <a:solidFill>
                <a:srgbClr val="92D05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1619672" y="5245750"/>
            <a:ext cx="1894749" cy="830997"/>
          </a:xfrm>
          <a:prstGeom prst="rect">
            <a:avLst/>
          </a:prstGeom>
          <a:ln>
            <a:noFill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  <a:tabLst>
                <a:tab pos="2514600" algn="l"/>
              </a:tabLst>
            </a:pPr>
            <a:r>
              <a:rPr lang="en-US" altLang="ko-KR" b="1" spc="-150" dirty="0" smtClean="0">
                <a:solidFill>
                  <a:srgbClr val="00469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 IPP </a:t>
            </a:r>
            <a:r>
              <a:rPr lang="ko-KR" altLang="en-US" b="1" spc="-150" dirty="0" smtClean="0">
                <a:solidFill>
                  <a:srgbClr val="00469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참여기업 목록</a:t>
            </a:r>
            <a:endParaRPr lang="en-US" altLang="ko-KR" b="1" spc="-150" dirty="0" smtClean="0">
              <a:solidFill>
                <a:srgbClr val="004696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  <a:tabLst>
                <a:tab pos="2514600" algn="l"/>
              </a:tabLst>
            </a:pPr>
            <a:r>
              <a:rPr lang="en-US" altLang="ko-KR" b="1" spc="-150" dirty="0" smtClean="0">
                <a:solidFill>
                  <a:srgbClr val="00469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b="1" spc="-150" dirty="0" smtClean="0">
                <a:solidFill>
                  <a:srgbClr val="00469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현장실습 우수사례</a:t>
            </a:r>
            <a:endParaRPr lang="en-US" altLang="ko-KR" b="1" spc="-150" dirty="0" smtClean="0">
              <a:solidFill>
                <a:srgbClr val="004696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965437" y="5315017"/>
            <a:ext cx="8947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tabLst>
                <a:tab pos="2514600" algn="l"/>
              </a:tabLst>
            </a:pPr>
            <a:r>
              <a:rPr lang="en-US" altLang="ko-KR" b="1" spc="-150" dirty="0" smtClean="0">
                <a:solidFill>
                  <a:srgbClr val="92D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b="1" spc="-150" dirty="0" smtClean="0">
                <a:solidFill>
                  <a:srgbClr val="92D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별첨</a:t>
            </a:r>
            <a:r>
              <a:rPr lang="en-US" altLang="ko-KR" b="1" spc="-150" dirty="0" smtClean="0">
                <a:solidFill>
                  <a:srgbClr val="92D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  <a:endParaRPr lang="ko-KR" altLang="en-US" b="1" spc="-150" dirty="0">
              <a:solidFill>
                <a:srgbClr val="92D05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766923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모서리가 둥근 직사각형 14"/>
          <p:cNvSpPr/>
          <p:nvPr/>
        </p:nvSpPr>
        <p:spPr>
          <a:xfrm>
            <a:off x="354620" y="1700808"/>
            <a:ext cx="8393844" cy="482453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4BE7F1-5536-4F6A-9F8B-58207314D194}" type="slidenum">
              <a:rPr lang="ko-KR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20</a:t>
            </a:fld>
            <a:endParaRPr lang="ko-KR" alt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0" y="1"/>
            <a:ext cx="9144000" cy="764704"/>
            <a:chOff x="0" y="1"/>
            <a:chExt cx="9144000" cy="764704"/>
          </a:xfrm>
        </p:grpSpPr>
        <p:sp>
          <p:nvSpPr>
            <p:cNvPr id="6" name="직사각형 5"/>
            <p:cNvSpPr/>
            <p:nvPr/>
          </p:nvSpPr>
          <p:spPr>
            <a:xfrm>
              <a:off x="0" y="1"/>
              <a:ext cx="9144000" cy="76470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0" y="1"/>
              <a:ext cx="683568" cy="764704"/>
            </a:xfrm>
            <a:prstGeom prst="rect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55576" y="116632"/>
            <a:ext cx="74888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우수 사례 </a:t>
            </a:r>
            <a:r>
              <a:rPr lang="en-US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(</a:t>
            </a:r>
            <a:r>
              <a:rPr lang="ko-KR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실습기업</a:t>
            </a:r>
            <a:r>
              <a:rPr lang="en-US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, 5/5)</a:t>
            </a:r>
            <a:endParaRPr lang="ko-KR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808820"/>
            <a:ext cx="5688632" cy="28443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1560" y="908720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㈜보하라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기업 우수사례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)</a:t>
            </a:r>
          </a:p>
          <a:p>
            <a:r>
              <a:rPr lang="en-US" altLang="ko-KR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  </a:t>
            </a:r>
            <a:r>
              <a:rPr lang="en-US" altLang="ko-KR" sz="1600" b="1" dirty="0" smtClean="0">
                <a:solidFill>
                  <a:srgbClr val="0000FF"/>
                </a:solidFill>
                <a:latin typeface="맑은 고딕"/>
                <a:ea typeface="맑은 고딕"/>
              </a:rPr>
              <a:t>☞ </a:t>
            </a:r>
            <a:r>
              <a:rPr lang="ko-KR" altLang="en-US" sz="1600" b="1" dirty="0" smtClean="0">
                <a:solidFill>
                  <a:srgbClr val="0000FF"/>
                </a:solidFill>
                <a:latin typeface="맑은 고딕"/>
                <a:ea typeface="맑은 고딕"/>
              </a:rPr>
              <a:t>실습생들의 역량 및 성실한 근무태도로 업무 도움 </a:t>
            </a:r>
            <a:r>
              <a:rPr lang="en-US" altLang="ko-KR" sz="1600" b="1" dirty="0" smtClean="0">
                <a:solidFill>
                  <a:srgbClr val="0000FF"/>
                </a:solidFill>
                <a:latin typeface="맑은 고딕"/>
                <a:ea typeface="맑은 고딕"/>
              </a:rPr>
              <a:t>: </a:t>
            </a:r>
            <a:r>
              <a:rPr lang="ko-KR" altLang="en-US" sz="1600" b="1" dirty="0" err="1" smtClean="0">
                <a:solidFill>
                  <a:srgbClr val="0000FF"/>
                </a:solidFill>
                <a:latin typeface="맑은 고딕"/>
                <a:ea typeface="맑은 고딕"/>
              </a:rPr>
              <a:t>실습후</a:t>
            </a:r>
            <a:r>
              <a:rPr lang="en-US" altLang="ko-KR" sz="1600" b="1" dirty="0" smtClean="0">
                <a:solidFill>
                  <a:srgbClr val="0000FF"/>
                </a:solidFill>
                <a:latin typeface="맑은 고딕"/>
                <a:ea typeface="맑은 고딕"/>
              </a:rPr>
              <a:t> </a:t>
            </a:r>
            <a:r>
              <a:rPr lang="ko-KR" altLang="en-US" sz="1600" b="1" dirty="0" smtClean="0">
                <a:solidFill>
                  <a:srgbClr val="0000FF"/>
                </a:solidFill>
                <a:latin typeface="맑은 고딕"/>
                <a:ea typeface="맑은 고딕"/>
              </a:rPr>
              <a:t>정규직 채용</a:t>
            </a:r>
            <a:r>
              <a:rPr lang="en-US" altLang="ko-KR" sz="1600" b="1" dirty="0" smtClean="0">
                <a:solidFill>
                  <a:srgbClr val="0000FF"/>
                </a:solidFill>
                <a:latin typeface="맑은 고딕"/>
                <a:ea typeface="맑은 고딕"/>
              </a:rPr>
              <a:t>(2</a:t>
            </a:r>
            <a:r>
              <a:rPr lang="ko-KR" altLang="en-US" sz="1600" b="1" dirty="0">
                <a:solidFill>
                  <a:srgbClr val="0000FF"/>
                </a:solidFill>
                <a:latin typeface="맑은 고딕"/>
                <a:ea typeface="맑은 고딕"/>
              </a:rPr>
              <a:t>명</a:t>
            </a:r>
            <a:r>
              <a:rPr lang="en-US" altLang="ko-KR" sz="1600" b="1" dirty="0" smtClean="0">
                <a:solidFill>
                  <a:srgbClr val="0000FF"/>
                </a:solidFill>
                <a:latin typeface="맑은 고딕"/>
                <a:ea typeface="맑은 고딕"/>
              </a:rPr>
              <a:t>/2</a:t>
            </a:r>
            <a:r>
              <a:rPr lang="ko-KR" altLang="en-US" sz="1600" b="1" dirty="0" smtClean="0">
                <a:solidFill>
                  <a:srgbClr val="0000FF"/>
                </a:solidFill>
                <a:latin typeface="맑은 고딕"/>
                <a:ea typeface="맑은 고딕"/>
              </a:rPr>
              <a:t>명</a:t>
            </a:r>
            <a:r>
              <a:rPr lang="en-US" altLang="ko-KR" sz="1600" b="1" dirty="0" smtClean="0">
                <a:solidFill>
                  <a:srgbClr val="0000FF"/>
                </a:solidFill>
                <a:latin typeface="맑은 고딕"/>
                <a:ea typeface="맑은 고딕"/>
              </a:rPr>
              <a:t>)</a:t>
            </a:r>
            <a:r>
              <a:rPr lang="ko-KR" altLang="en-US" sz="1600" b="1" dirty="0" smtClean="0">
                <a:solidFill>
                  <a:srgbClr val="0000FF"/>
                </a:solidFill>
                <a:latin typeface="맑은 고딕"/>
                <a:ea typeface="맑은 고딕"/>
              </a:rPr>
              <a:t> </a:t>
            </a:r>
            <a:endParaRPr lang="ko-KR" altLang="en-US" sz="1600" b="1" dirty="0">
              <a:solidFill>
                <a:srgbClr val="0000FF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11" name="Picture 2" descr="C:\Users\bohara99\Desktop\보하라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30654"/>
            <a:ext cx="2376264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730653"/>
            <a:ext cx="2617634" cy="1578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730654"/>
            <a:ext cx="2470278" cy="1578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직사각형 13"/>
          <p:cNvSpPr/>
          <p:nvPr/>
        </p:nvSpPr>
        <p:spPr>
          <a:xfrm>
            <a:off x="-36512" y="128245"/>
            <a:ext cx="782265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tabLst>
                <a:tab pos="2514600" algn="l"/>
              </a:tabLst>
            </a:pPr>
            <a:r>
              <a:rPr lang="ko-KR" altLang="en-US" sz="3200" spc="-150" dirty="0" smtClean="0">
                <a:solidFill>
                  <a:prstClr val="black"/>
                </a:solidFill>
              </a:rPr>
              <a:t>별첨</a:t>
            </a:r>
            <a:endParaRPr lang="ko-KR" altLang="en-US" sz="3200" spc="-150" dirty="0">
              <a:solidFill>
                <a:prstClr val="black"/>
              </a:solidFill>
            </a:endParaRP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84424"/>
            <a:ext cx="1764196" cy="47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5222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 txBox="1">
            <a:spLocks/>
          </p:cNvSpPr>
          <p:nvPr/>
        </p:nvSpPr>
        <p:spPr>
          <a:xfrm>
            <a:off x="2195736" y="2315148"/>
            <a:ext cx="6840760" cy="2504138"/>
          </a:xfrm>
          <a:prstGeom prst="rect">
            <a:avLst/>
          </a:prstGeom>
        </p:spPr>
        <p:txBody>
          <a:bodyPr wrap="square" lIns="36000" tIns="36000" rIns="36000" bIns="36000" anchor="ctr" anchorCtr="0">
            <a:spAutoFit/>
          </a:bodyPr>
          <a:lstStyle>
            <a:lvl1pPr algn="l" rtl="0" eaLnBrk="1" latinLnBrk="1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800" b="1" dirty="0" smtClean="0">
                <a:solidFill>
                  <a:srgbClr val="0070C0"/>
                </a:solidFill>
                <a:latin typeface="+mj-ea"/>
              </a:rPr>
              <a:t> 1.</a:t>
            </a:r>
            <a:r>
              <a:rPr lang="ko-KR" altLang="en-US" sz="4800" b="1" dirty="0" smtClean="0">
                <a:solidFill>
                  <a:srgbClr val="0070C0"/>
                </a:solidFill>
                <a:latin typeface="+mj-ea"/>
              </a:rPr>
              <a:t>학생 홍보</a:t>
            </a:r>
            <a:endParaRPr lang="en-US" altLang="ko-KR" sz="4800" b="1" dirty="0" smtClean="0">
              <a:solidFill>
                <a:srgbClr val="0070C0"/>
              </a:solidFill>
              <a:latin typeface="+mj-ea"/>
            </a:endParaRPr>
          </a:p>
          <a:p>
            <a:r>
              <a:rPr lang="en-US" altLang="ko-KR" sz="1050" b="1" dirty="0" smtClean="0">
                <a:solidFill>
                  <a:srgbClr val="0070C0"/>
                </a:solidFill>
                <a:latin typeface="+mj-ea"/>
              </a:rPr>
              <a:t>      </a:t>
            </a:r>
          </a:p>
          <a:p>
            <a:r>
              <a:rPr lang="en-US" altLang="ko-KR" sz="2000" b="1" dirty="0">
                <a:solidFill>
                  <a:srgbClr val="0070C0"/>
                </a:solidFill>
                <a:latin typeface="+mj-ea"/>
              </a:rPr>
              <a:t> </a:t>
            </a:r>
            <a:r>
              <a:rPr lang="en-US" altLang="ko-KR" sz="2000" b="1" dirty="0" smtClean="0">
                <a:solidFill>
                  <a:srgbClr val="0070C0"/>
                </a:solidFill>
                <a:latin typeface="+mj-ea"/>
              </a:rPr>
              <a:t>    ※ </a:t>
            </a:r>
            <a:r>
              <a:rPr lang="ko-KR" altLang="en-US" sz="2400" b="1" dirty="0" smtClean="0">
                <a:solidFill>
                  <a:srgbClr val="0070C0"/>
                </a:solidFill>
                <a:latin typeface="+mj-ea"/>
              </a:rPr>
              <a:t>조기 취업학생 학점부여에 따른 부담 해소</a:t>
            </a:r>
            <a:endParaRPr lang="en-US" altLang="ko-KR" sz="2400" b="1" dirty="0" smtClean="0">
              <a:solidFill>
                <a:srgbClr val="0070C0"/>
              </a:solidFill>
              <a:latin typeface="+mj-ea"/>
            </a:endParaRPr>
          </a:p>
          <a:p>
            <a:endParaRPr lang="en-US" altLang="ko-KR" sz="2000" b="1" dirty="0" smtClean="0">
              <a:solidFill>
                <a:srgbClr val="0070C0"/>
              </a:solidFill>
              <a:latin typeface="+mj-ea"/>
            </a:endParaRPr>
          </a:p>
          <a:p>
            <a:r>
              <a:rPr lang="en-US" altLang="ko-KR" sz="5400" b="1" dirty="0" smtClean="0">
                <a:solidFill>
                  <a:srgbClr val="0070C0"/>
                </a:solidFill>
                <a:latin typeface="+mj-ea"/>
              </a:rPr>
              <a:t> 2.</a:t>
            </a:r>
            <a:r>
              <a:rPr lang="ko-KR" altLang="en-US" sz="4800" b="1" dirty="0" smtClean="0">
                <a:solidFill>
                  <a:srgbClr val="0070C0"/>
                </a:solidFill>
                <a:latin typeface="+mj-ea"/>
              </a:rPr>
              <a:t>기업 추천</a:t>
            </a:r>
            <a:endParaRPr lang="en-US" altLang="ko-KR" sz="4800" b="1" dirty="0" smtClean="0">
              <a:solidFill>
                <a:srgbClr val="0070C0"/>
              </a:solidFill>
              <a:latin typeface="+mj-ea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0" y="1"/>
            <a:ext cx="9144000" cy="764704"/>
            <a:chOff x="0" y="1"/>
            <a:chExt cx="9144000" cy="764704"/>
          </a:xfrm>
        </p:grpSpPr>
        <p:sp>
          <p:nvSpPr>
            <p:cNvPr id="5" name="직사각형 4"/>
            <p:cNvSpPr/>
            <p:nvPr/>
          </p:nvSpPr>
          <p:spPr>
            <a:xfrm>
              <a:off x="0" y="1"/>
              <a:ext cx="9144000" cy="76470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0" y="1"/>
              <a:ext cx="683568" cy="764704"/>
            </a:xfrm>
            <a:prstGeom prst="rect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55576" y="116632"/>
            <a:ext cx="67586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</a:t>
            </a:r>
            <a:r>
              <a:rPr lang="ko-KR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부탁말</a:t>
            </a:r>
            <a:r>
              <a:rPr lang="ko-KR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씀</a:t>
            </a:r>
          </a:p>
        </p:txBody>
      </p:sp>
      <p:pic>
        <p:nvPicPr>
          <p:cNvPr id="7171" name="Picture 3" descr="G:\사람 색깔별\남자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7071" y="1700808"/>
            <a:ext cx="1672681" cy="4032448"/>
          </a:xfrm>
          <a:prstGeom prst="rect">
            <a:avLst/>
          </a:prstGeom>
          <a:noFill/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4BE7F1-5536-4F6A-9F8B-58207314D194}" type="slidenum">
              <a:rPr lang="ko-KR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21</a:t>
            </a:fld>
            <a:endParaRPr lang="ko-KR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288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 txBox="1">
            <a:spLocks/>
          </p:cNvSpPr>
          <p:nvPr/>
        </p:nvSpPr>
        <p:spPr>
          <a:xfrm>
            <a:off x="2195736" y="3110362"/>
            <a:ext cx="6480720" cy="903700"/>
          </a:xfrm>
          <a:prstGeom prst="rect">
            <a:avLst/>
          </a:prstGeom>
        </p:spPr>
        <p:txBody>
          <a:bodyPr wrap="square" lIns="36000" tIns="36000" rIns="36000" bIns="36000" anchor="ctr" anchorCtr="0">
            <a:spAutoFit/>
          </a:bodyPr>
          <a:lstStyle>
            <a:lvl1pPr algn="l" rtl="0" eaLnBrk="1" latinLnBrk="1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5400" b="1" dirty="0" smtClean="0">
                <a:solidFill>
                  <a:srgbClr val="0070C0"/>
                </a:solidFill>
                <a:latin typeface="+mj-ea"/>
              </a:rPr>
              <a:t>감사합니다</a:t>
            </a:r>
            <a:r>
              <a:rPr lang="en-US" altLang="ko-KR" sz="5400" b="1" dirty="0" smtClean="0">
                <a:solidFill>
                  <a:srgbClr val="0070C0"/>
                </a:solidFill>
                <a:latin typeface="+mj-ea"/>
              </a:rPr>
              <a:t>!</a:t>
            </a:r>
          </a:p>
        </p:txBody>
      </p:sp>
      <p:grpSp>
        <p:nvGrpSpPr>
          <p:cNvPr id="4" name="그룹 3"/>
          <p:cNvGrpSpPr/>
          <p:nvPr/>
        </p:nvGrpSpPr>
        <p:grpSpPr>
          <a:xfrm>
            <a:off x="0" y="1"/>
            <a:ext cx="9144000" cy="764704"/>
            <a:chOff x="0" y="1"/>
            <a:chExt cx="9144000" cy="764704"/>
          </a:xfrm>
        </p:grpSpPr>
        <p:sp>
          <p:nvSpPr>
            <p:cNvPr id="5" name="직사각형 4"/>
            <p:cNvSpPr/>
            <p:nvPr/>
          </p:nvSpPr>
          <p:spPr>
            <a:xfrm>
              <a:off x="0" y="1"/>
              <a:ext cx="9144000" cy="76470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0" y="1"/>
              <a:ext cx="683568" cy="764704"/>
            </a:xfrm>
            <a:prstGeom prst="rect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55576" y="116632"/>
            <a:ext cx="67586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Q &amp; A</a:t>
            </a:r>
            <a:endParaRPr lang="ko-KR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pic>
        <p:nvPicPr>
          <p:cNvPr id="7171" name="Picture 3" descr="G:\사람 색깔별\남자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7071" y="1700808"/>
            <a:ext cx="1672681" cy="4032448"/>
          </a:xfrm>
          <a:prstGeom prst="rect">
            <a:avLst/>
          </a:prstGeom>
          <a:noFill/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4BE7F1-5536-4F6A-9F8B-58207314D194}" type="slidenum">
              <a:rPr lang="ko-KR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22</a:t>
            </a:fld>
            <a:endParaRPr lang="ko-KR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9124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55576" y="908720"/>
            <a:ext cx="7992888" cy="1361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b="1" dirty="0" smtClean="0">
                <a:solidFill>
                  <a:schemeClr val="bg2">
                    <a:lumMod val="25000"/>
                  </a:schemeClr>
                </a:solidFill>
                <a:latin typeface="맑은 고딕"/>
                <a:ea typeface="맑은 고딕"/>
              </a:rPr>
              <a:t>□ </a:t>
            </a:r>
            <a:r>
              <a:rPr lang="en-US" altLang="ko-KR" b="1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I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ndustry </a:t>
            </a:r>
            <a:r>
              <a:rPr lang="en-US" altLang="ko-KR" b="1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P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rofessional </a:t>
            </a:r>
            <a:r>
              <a:rPr lang="en-US" altLang="ko-KR" b="1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P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ractice</a:t>
            </a:r>
          </a:p>
          <a:p>
            <a:pPr>
              <a:spcBef>
                <a:spcPts val="300"/>
              </a:spcBef>
            </a:pPr>
            <a:r>
              <a:rPr lang="ko-KR" altLang="en-US" sz="1600" dirty="0">
                <a:solidFill>
                  <a:srgbClr val="0070C0"/>
                </a:solidFill>
                <a:latin typeface="+mn-ea"/>
              </a:rPr>
              <a:t>대학교 </a:t>
            </a:r>
            <a:r>
              <a:rPr lang="ko-KR" altLang="en-US" sz="1600" dirty="0" smtClean="0">
                <a:solidFill>
                  <a:srgbClr val="0070C0"/>
                </a:solidFill>
                <a:latin typeface="+mn-ea"/>
              </a:rPr>
              <a:t>교과과정 일부를 산업체 현장에서 장기간</a:t>
            </a:r>
            <a:r>
              <a:rPr lang="en-US" altLang="ko-KR" sz="1600" dirty="0" smtClean="0">
                <a:solidFill>
                  <a:srgbClr val="0070C0"/>
                </a:solidFill>
                <a:latin typeface="+mn-ea"/>
              </a:rPr>
              <a:t>(4</a:t>
            </a:r>
            <a:r>
              <a:rPr lang="ko-KR" altLang="en-US" sz="1600" dirty="0" smtClean="0">
                <a:solidFill>
                  <a:srgbClr val="0070C0"/>
                </a:solidFill>
                <a:latin typeface="+mn-ea"/>
              </a:rPr>
              <a:t>개월 이상</a:t>
            </a:r>
            <a:r>
              <a:rPr lang="en-US" altLang="ko-KR" sz="1600" dirty="0" smtClean="0">
                <a:solidFill>
                  <a:srgbClr val="0070C0"/>
                </a:solidFill>
                <a:latin typeface="+mn-ea"/>
              </a:rPr>
              <a:t>) </a:t>
            </a:r>
            <a:r>
              <a:rPr lang="ko-KR" altLang="en-US" sz="1600" dirty="0" smtClean="0">
                <a:solidFill>
                  <a:srgbClr val="0070C0"/>
                </a:solidFill>
                <a:latin typeface="+mn-ea"/>
              </a:rPr>
              <a:t>이수하도록 </a:t>
            </a:r>
            <a:endParaRPr lang="en-US" altLang="ko-KR" sz="1600" dirty="0" smtClean="0">
              <a:solidFill>
                <a:srgbClr val="0070C0"/>
              </a:solidFill>
              <a:latin typeface="+mn-ea"/>
            </a:endParaRPr>
          </a:p>
          <a:p>
            <a:pPr>
              <a:spcBef>
                <a:spcPts val="300"/>
              </a:spcBef>
            </a:pPr>
            <a:r>
              <a:rPr lang="ko-KR" altLang="en-US" sz="1600" dirty="0" smtClean="0">
                <a:solidFill>
                  <a:srgbClr val="0070C0"/>
                </a:solidFill>
                <a:latin typeface="+mn-ea"/>
              </a:rPr>
              <a:t>하는 기업</a:t>
            </a:r>
            <a:r>
              <a:rPr lang="en-US" altLang="ko-KR" sz="1600" dirty="0" smtClean="0">
                <a:solidFill>
                  <a:srgbClr val="0070C0"/>
                </a:solidFill>
                <a:latin typeface="+mn-ea"/>
              </a:rPr>
              <a:t>/</a:t>
            </a:r>
            <a:r>
              <a:rPr lang="ko-KR" altLang="en-US" sz="1600" dirty="0" err="1" smtClean="0">
                <a:solidFill>
                  <a:srgbClr val="0070C0"/>
                </a:solidFill>
                <a:latin typeface="+mn-ea"/>
              </a:rPr>
              <a:t>취업연계형</a:t>
            </a:r>
            <a:r>
              <a:rPr lang="ko-KR" altLang="en-US" sz="1600" dirty="0" smtClean="0">
                <a:solidFill>
                  <a:srgbClr val="0070C0"/>
                </a:solidFill>
                <a:latin typeface="+mn-ea"/>
              </a:rPr>
              <a:t> 장기현장 실습 제도 </a:t>
            </a:r>
            <a:endParaRPr lang="en-US" altLang="ko-KR" sz="1600" dirty="0">
              <a:solidFill>
                <a:srgbClr val="0070C0"/>
              </a:solidFill>
              <a:latin typeface="+mn-ea"/>
            </a:endParaRPr>
          </a:p>
          <a:p>
            <a:pPr>
              <a:spcBef>
                <a:spcPts val="300"/>
              </a:spcBef>
            </a:pPr>
            <a:r>
              <a:rPr lang="en-US" altLang="ko-KR" sz="1600" b="1" dirty="0" smtClean="0">
                <a:solidFill>
                  <a:srgbClr val="0070C0"/>
                </a:solidFill>
                <a:latin typeface="+mn-ea"/>
              </a:rPr>
              <a:t>☞ 『</a:t>
            </a:r>
            <a:r>
              <a:rPr lang="ko-KR" altLang="en-US" sz="1600" b="1" dirty="0" smtClean="0">
                <a:solidFill>
                  <a:srgbClr val="0070C0"/>
                </a:solidFill>
                <a:latin typeface="+mn-ea"/>
              </a:rPr>
              <a:t>학교에서 학업학기</a:t>
            </a:r>
            <a:r>
              <a:rPr lang="en-US" altLang="ko-KR" sz="1600" b="1" dirty="0" smtClean="0">
                <a:solidFill>
                  <a:srgbClr val="0070C0"/>
                </a:solidFill>
                <a:latin typeface="+mn-ea"/>
              </a:rPr>
              <a:t>』</a:t>
            </a:r>
            <a:r>
              <a:rPr lang="ko-KR" altLang="en-US" sz="1600" b="1" dirty="0" smtClean="0">
                <a:solidFill>
                  <a:srgbClr val="0070C0"/>
                </a:solidFill>
                <a:latin typeface="+mn-ea"/>
              </a:rPr>
              <a:t> </a:t>
            </a:r>
            <a:r>
              <a:rPr lang="en-US" altLang="ko-KR" sz="1600" b="1" dirty="0" smtClean="0">
                <a:solidFill>
                  <a:srgbClr val="0070C0"/>
                </a:solidFill>
                <a:latin typeface="+mn-ea"/>
              </a:rPr>
              <a:t>+ 『</a:t>
            </a:r>
            <a:r>
              <a:rPr lang="ko-KR" altLang="en-US" sz="1600" b="1" dirty="0" smtClean="0">
                <a:solidFill>
                  <a:srgbClr val="0070C0"/>
                </a:solidFill>
                <a:latin typeface="+mn-ea"/>
              </a:rPr>
              <a:t>산업현장에서 근무학기</a:t>
            </a:r>
            <a:r>
              <a:rPr lang="en-US" altLang="ko-KR" sz="1600" b="1" dirty="0" smtClean="0">
                <a:solidFill>
                  <a:srgbClr val="0070C0"/>
                </a:solidFill>
                <a:latin typeface="+mn-ea"/>
              </a:rPr>
              <a:t>』</a:t>
            </a:r>
            <a:endParaRPr lang="en-US" altLang="ko-KR" sz="1600" dirty="0">
              <a:solidFill>
                <a:srgbClr val="0070C0"/>
              </a:solidFill>
              <a:latin typeface="+mn-ea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0" y="1"/>
            <a:ext cx="9144000" cy="764704"/>
            <a:chOff x="0" y="1"/>
            <a:chExt cx="9144000" cy="764704"/>
          </a:xfrm>
        </p:grpSpPr>
        <p:sp>
          <p:nvSpPr>
            <p:cNvPr id="22" name="직사각형 21"/>
            <p:cNvSpPr/>
            <p:nvPr/>
          </p:nvSpPr>
          <p:spPr>
            <a:xfrm>
              <a:off x="0" y="1"/>
              <a:ext cx="9144000" cy="76470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0" y="1"/>
              <a:ext cx="683568" cy="764704"/>
            </a:xfrm>
            <a:prstGeom prst="rect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791155" y="116632"/>
            <a:ext cx="1764621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IPP </a:t>
            </a:r>
            <a:r>
              <a:rPr lang="ko-KR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란 </a:t>
            </a:r>
            <a:r>
              <a:rPr lang="en-US" altLang="ko-K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?</a:t>
            </a:r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</a:t>
            </a:r>
            <a:endParaRPr lang="ko-KR" altLang="en-US" sz="28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grpSp>
        <p:nvGrpSpPr>
          <p:cNvPr id="33" name="그룹 32"/>
          <p:cNvGrpSpPr/>
          <p:nvPr/>
        </p:nvGrpSpPr>
        <p:grpSpPr>
          <a:xfrm>
            <a:off x="1043608" y="2780928"/>
            <a:ext cx="7488832" cy="3505592"/>
            <a:chOff x="857224" y="2214554"/>
            <a:chExt cx="7704856" cy="3643338"/>
          </a:xfrm>
        </p:grpSpPr>
        <p:grpSp>
          <p:nvGrpSpPr>
            <p:cNvPr id="32" name="그룹 31"/>
            <p:cNvGrpSpPr/>
            <p:nvPr/>
          </p:nvGrpSpPr>
          <p:grpSpPr>
            <a:xfrm>
              <a:off x="857224" y="2214554"/>
              <a:ext cx="7704856" cy="3643338"/>
              <a:chOff x="857224" y="2214554"/>
              <a:chExt cx="7704856" cy="3643338"/>
            </a:xfrm>
          </p:grpSpPr>
          <p:sp>
            <p:nvSpPr>
              <p:cNvPr id="18" name="아래쪽 화살표 17"/>
              <p:cNvSpPr/>
              <p:nvPr/>
            </p:nvSpPr>
            <p:spPr>
              <a:xfrm flipV="1">
                <a:off x="3929058" y="3357562"/>
                <a:ext cx="1428760" cy="357190"/>
              </a:xfrm>
              <a:prstGeom prst="downArrow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grpSp>
            <p:nvGrpSpPr>
              <p:cNvPr id="31" name="그룹 30"/>
              <p:cNvGrpSpPr/>
              <p:nvPr/>
            </p:nvGrpSpPr>
            <p:grpSpPr>
              <a:xfrm>
                <a:off x="857224" y="2214554"/>
                <a:ext cx="7704856" cy="3643338"/>
                <a:chOff x="857224" y="2214554"/>
                <a:chExt cx="7704856" cy="3643338"/>
              </a:xfrm>
            </p:grpSpPr>
            <p:grpSp>
              <p:nvGrpSpPr>
                <p:cNvPr id="17" name="그룹 16"/>
                <p:cNvGrpSpPr/>
                <p:nvPr/>
              </p:nvGrpSpPr>
              <p:grpSpPr>
                <a:xfrm>
                  <a:off x="857224" y="2214554"/>
                  <a:ext cx="7704856" cy="3052176"/>
                  <a:chOff x="827584" y="1636541"/>
                  <a:chExt cx="7704856" cy="3052176"/>
                </a:xfrm>
              </p:grpSpPr>
              <p:sp>
                <p:nvSpPr>
                  <p:cNvPr id="16" name="아래쪽 화살표 15"/>
                  <p:cNvSpPr/>
                  <p:nvPr/>
                </p:nvSpPr>
                <p:spPr>
                  <a:xfrm flipV="1">
                    <a:off x="3899418" y="4208309"/>
                    <a:ext cx="1428760" cy="357190"/>
                  </a:xfrm>
                  <a:prstGeom prst="downArrow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tint val="60000"/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tint val="6000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</p:sp>
              <p:sp>
                <p:nvSpPr>
                  <p:cNvPr id="19" name="자유형 18"/>
                  <p:cNvSpPr/>
                  <p:nvPr/>
                </p:nvSpPr>
                <p:spPr>
                  <a:xfrm>
                    <a:off x="827584" y="2700254"/>
                    <a:ext cx="1970586" cy="1988463"/>
                  </a:xfrm>
                  <a:custGeom>
                    <a:avLst/>
                    <a:gdLst>
                      <a:gd name="connsiteX0" fmla="*/ 0 w 1887397"/>
                      <a:gd name="connsiteY0" fmla="*/ 1233489 h 1894078"/>
                      <a:gd name="connsiteX1" fmla="*/ 471849 w 1887397"/>
                      <a:gd name="connsiteY1" fmla="*/ 1233489 h 1894078"/>
                      <a:gd name="connsiteX2" fmla="*/ 471849 w 1887397"/>
                      <a:gd name="connsiteY2" fmla="*/ 0 h 1894078"/>
                      <a:gd name="connsiteX3" fmla="*/ 1415548 w 1887397"/>
                      <a:gd name="connsiteY3" fmla="*/ 0 h 1894078"/>
                      <a:gd name="connsiteX4" fmla="*/ 1415548 w 1887397"/>
                      <a:gd name="connsiteY4" fmla="*/ 1233489 h 1894078"/>
                      <a:gd name="connsiteX5" fmla="*/ 1887397 w 1887397"/>
                      <a:gd name="connsiteY5" fmla="*/ 1233489 h 1894078"/>
                      <a:gd name="connsiteX6" fmla="*/ 943699 w 1887397"/>
                      <a:gd name="connsiteY6" fmla="*/ 1894078 h 1894078"/>
                      <a:gd name="connsiteX7" fmla="*/ 0 w 1887397"/>
                      <a:gd name="connsiteY7" fmla="*/ 1233489 h 18940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887397" h="1894078">
                        <a:moveTo>
                          <a:pt x="1229138" y="1894077"/>
                        </a:moveTo>
                        <a:lnTo>
                          <a:pt x="1229138" y="1420559"/>
                        </a:lnTo>
                        <a:lnTo>
                          <a:pt x="0" y="1420559"/>
                        </a:lnTo>
                        <a:lnTo>
                          <a:pt x="0" y="473519"/>
                        </a:lnTo>
                        <a:lnTo>
                          <a:pt x="1229138" y="473520"/>
                        </a:lnTo>
                        <a:lnTo>
                          <a:pt x="1229138" y="1"/>
                        </a:lnTo>
                        <a:lnTo>
                          <a:pt x="1887397" y="947038"/>
                        </a:lnTo>
                        <a:lnTo>
                          <a:pt x="1229138" y="1894077"/>
                        </a:lnTo>
                        <a:close/>
                      </a:path>
                    </a:pathLst>
                  </a:custGeom>
                  <a:solidFill>
                    <a:srgbClr val="00B050"/>
                  </a:solidFill>
                  <a:ln w="19050">
                    <a:solidFill>
                      <a:srgbClr val="00B050"/>
                    </a:solidFill>
                  </a:ln>
                </p:spPr>
                <p:style>
                  <a:lnRef idx="3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1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99569" tIns="571417" rIns="429862" bIns="571418" numCol="1" spcCol="1270" anchor="ctr" anchorCtr="0">
                    <a:noAutofit/>
                  </a:bodyPr>
                  <a:lstStyle/>
                  <a:p>
                    <a:pPr marL="0" marR="0" lvl="0" indent="0" algn="ctr" defTabSz="914400" eaLnBrk="1" fontAlgn="auto" latinLnBrk="1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ko-KR" altLang="en-US" sz="1600" b="1" kern="1200" spc="100" baseline="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+mn-ea"/>
                      </a:rPr>
                      <a:t>대학교</a:t>
                    </a:r>
                    <a:endParaRPr kumimoji="0" lang="en-US" altLang="ko-KR" sz="1600" b="1" kern="1200" spc="100" baseline="0" dirty="0" smtClean="0">
                      <a:ln>
                        <a:solidFill>
                          <a:schemeClr val="accent1">
                            <a:alpha val="0"/>
                          </a:schemeClr>
                        </a:solidFill>
                      </a:ln>
                      <a:solidFill>
                        <a:schemeClr val="bg1"/>
                      </a:solidFill>
                      <a:effectLst/>
                      <a:latin typeface="+mn-ea"/>
                    </a:endParaRPr>
                  </a:p>
                  <a:p>
                    <a:pPr marL="0" marR="0" lvl="0" indent="0" algn="ctr" defTabSz="914400" eaLnBrk="1" fontAlgn="auto" latinLnBrk="1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ko-KR" altLang="en-US" sz="1600" b="1" kern="1200" spc="100" baseline="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+mn-ea"/>
                      </a:rPr>
                      <a:t>학업학기</a:t>
                    </a:r>
                    <a:endParaRPr lang="ko-KR" altLang="en-US" sz="1600" b="1" kern="1200" spc="100" baseline="0" dirty="0" smtClean="0">
                      <a:ln>
                        <a:solidFill>
                          <a:schemeClr val="accent1">
                            <a:alpha val="0"/>
                          </a:schemeClr>
                        </a:solidFill>
                      </a:ln>
                      <a:solidFill>
                        <a:schemeClr val="bg1"/>
                      </a:solidFill>
                      <a:effectLst/>
                      <a:latin typeface="+mn-ea"/>
                    </a:endParaRPr>
                  </a:p>
                  <a:p>
                    <a:pPr lvl="0" algn="ctr" defTabSz="622300" latinLnBrk="1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kumimoji="0" lang="en-US" altLang="ko-KR" sz="1200" kern="1200" spc="100" baseline="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+mn-ea"/>
                      </a:rPr>
                      <a:t>(Academic study)</a:t>
                    </a:r>
                    <a:endParaRPr lang="ko-KR" altLang="en-US" sz="1200" kern="1200" spc="100" baseline="0" dirty="0">
                      <a:ln>
                        <a:solidFill>
                          <a:schemeClr val="accent1">
                            <a:alpha val="0"/>
                          </a:schemeClr>
                        </a:solidFill>
                      </a:ln>
                      <a:solidFill>
                        <a:schemeClr val="bg1"/>
                      </a:solidFill>
                      <a:effectLst/>
                      <a:latin typeface="+mn-ea"/>
                    </a:endParaRPr>
                  </a:p>
                </p:txBody>
              </p:sp>
              <p:sp>
                <p:nvSpPr>
                  <p:cNvPr id="20" name="자유형 19"/>
                  <p:cNvSpPr/>
                  <p:nvPr/>
                </p:nvSpPr>
                <p:spPr>
                  <a:xfrm>
                    <a:off x="6535234" y="2700254"/>
                    <a:ext cx="1997206" cy="1921200"/>
                  </a:xfrm>
                  <a:custGeom>
                    <a:avLst/>
                    <a:gdLst>
                      <a:gd name="connsiteX0" fmla="*/ 0 w 1887397"/>
                      <a:gd name="connsiteY0" fmla="*/ 1229997 h 1890586"/>
                      <a:gd name="connsiteX1" fmla="*/ 471849 w 1887397"/>
                      <a:gd name="connsiteY1" fmla="*/ 1229997 h 1890586"/>
                      <a:gd name="connsiteX2" fmla="*/ 471849 w 1887397"/>
                      <a:gd name="connsiteY2" fmla="*/ 0 h 1890586"/>
                      <a:gd name="connsiteX3" fmla="*/ 1415548 w 1887397"/>
                      <a:gd name="connsiteY3" fmla="*/ 0 h 1890586"/>
                      <a:gd name="connsiteX4" fmla="*/ 1415548 w 1887397"/>
                      <a:gd name="connsiteY4" fmla="*/ 1229997 h 1890586"/>
                      <a:gd name="connsiteX5" fmla="*/ 1887397 w 1887397"/>
                      <a:gd name="connsiteY5" fmla="*/ 1229997 h 1890586"/>
                      <a:gd name="connsiteX6" fmla="*/ 943699 w 1887397"/>
                      <a:gd name="connsiteY6" fmla="*/ 1890586 h 1890586"/>
                      <a:gd name="connsiteX7" fmla="*/ 0 w 1887397"/>
                      <a:gd name="connsiteY7" fmla="*/ 1229997 h 18905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887397" h="1890586">
                        <a:moveTo>
                          <a:pt x="659475" y="1"/>
                        </a:moveTo>
                        <a:lnTo>
                          <a:pt x="659475" y="472647"/>
                        </a:lnTo>
                        <a:lnTo>
                          <a:pt x="1887397" y="472646"/>
                        </a:lnTo>
                        <a:lnTo>
                          <a:pt x="1887397" y="1417940"/>
                        </a:lnTo>
                        <a:lnTo>
                          <a:pt x="659475" y="1417940"/>
                        </a:lnTo>
                        <a:lnTo>
                          <a:pt x="659475" y="1890585"/>
                        </a:lnTo>
                        <a:lnTo>
                          <a:pt x="0" y="945294"/>
                        </a:lnTo>
                        <a:lnTo>
                          <a:pt x="659475" y="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 w="19050">
                    <a:solidFill>
                      <a:srgbClr val="00B0F0"/>
                    </a:solidFill>
                  </a:ln>
                </p:spPr>
                <p:style>
                  <a:lnRef idx="3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1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429863" tIns="571417" rIns="99568" bIns="571418" numCol="1" spcCol="1270" anchor="ctr" anchorCtr="0">
                    <a:noAutofit/>
                  </a:bodyPr>
                  <a:lstStyle/>
                  <a:p>
                    <a:pPr lvl="0" algn="ctr" defTabSz="622300" latinLnBrk="1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kumimoji="0" lang="ko-KR" altLang="en-US" sz="1600" b="1" kern="1200" spc="200" baseline="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+mn-ea"/>
                      </a:rPr>
                      <a:t>산업현장</a:t>
                    </a:r>
                    <a:r>
                      <a:rPr lang="en-US" altLang="ko-KR" sz="1600" b="1" spc="20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+mn-ea"/>
                      </a:rPr>
                      <a:t> </a:t>
                    </a:r>
                  </a:p>
                  <a:p>
                    <a:pPr lvl="0" algn="ctr" defTabSz="622300" latinLnBrk="1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kumimoji="0" lang="ko-KR" altLang="en-US" sz="1600" b="1" kern="1200" spc="200" baseline="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+mn-ea"/>
                      </a:rPr>
                      <a:t>실무경험학기</a:t>
                    </a:r>
                    <a:endParaRPr kumimoji="0" lang="en-US" altLang="ko-KR" sz="1600" b="1" kern="1200" spc="200" baseline="0" dirty="0" smtClean="0">
                      <a:ln>
                        <a:solidFill>
                          <a:schemeClr val="accent1">
                            <a:alpha val="0"/>
                          </a:schemeClr>
                        </a:solidFill>
                      </a:ln>
                      <a:solidFill>
                        <a:schemeClr val="bg1"/>
                      </a:solidFill>
                      <a:effectLst/>
                      <a:latin typeface="+mn-ea"/>
                    </a:endParaRPr>
                  </a:p>
                  <a:p>
                    <a:pPr lvl="0" algn="ctr" defTabSz="622300" latinLnBrk="1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kumimoji="0" lang="en-US" altLang="ko-KR" sz="1400" kern="1200" baseline="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+mn-ea"/>
                      </a:rPr>
                      <a:t>(work</a:t>
                    </a:r>
                    <a:r>
                      <a:rPr kumimoji="0" lang="en-US" altLang="ko-KR" sz="1400" kern="120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+mn-ea"/>
                      </a:rPr>
                      <a:t> </a:t>
                    </a:r>
                    <a:r>
                      <a:rPr kumimoji="0" lang="en-US" altLang="ko-KR" sz="1400" kern="1200" baseline="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+mn-ea"/>
                      </a:rPr>
                      <a:t>experience)</a:t>
                    </a:r>
                    <a:endParaRPr lang="ko-KR" altLang="en-US" sz="1400" kern="1200" baseline="0" dirty="0">
                      <a:ln>
                        <a:solidFill>
                          <a:schemeClr val="accent1">
                            <a:alpha val="0"/>
                          </a:schemeClr>
                        </a:solidFill>
                      </a:ln>
                      <a:solidFill>
                        <a:schemeClr val="bg1"/>
                      </a:solidFill>
                      <a:effectLst/>
                      <a:latin typeface="+mn-ea"/>
                    </a:endParaRPr>
                  </a:p>
                </p:txBody>
              </p:sp>
              <p:grpSp>
                <p:nvGrpSpPr>
                  <p:cNvPr id="24" name="그룹 23"/>
                  <p:cNvGrpSpPr/>
                  <p:nvPr/>
                </p:nvGrpSpPr>
                <p:grpSpPr>
                  <a:xfrm>
                    <a:off x="1763688" y="1636541"/>
                    <a:ext cx="5760639" cy="1116552"/>
                    <a:chOff x="1552800" y="1668999"/>
                    <a:chExt cx="6042368" cy="1123736"/>
                  </a:xfrm>
                </p:grpSpPr>
                <p:sp>
                  <p:nvSpPr>
                    <p:cNvPr id="26" name="자유형 25"/>
                    <p:cNvSpPr/>
                    <p:nvPr/>
                  </p:nvSpPr>
                  <p:spPr>
                    <a:xfrm>
                      <a:off x="3516411" y="1704138"/>
                      <a:ext cx="2111179" cy="1055506"/>
                    </a:xfrm>
                    <a:custGeom>
                      <a:avLst/>
                      <a:gdLst>
                        <a:gd name="connsiteX0" fmla="*/ 0 w 1465787"/>
                        <a:gd name="connsiteY0" fmla="*/ 732894 h 1465787"/>
                        <a:gd name="connsiteX1" fmla="*/ 732894 w 1465787"/>
                        <a:gd name="connsiteY1" fmla="*/ 0 h 1465787"/>
                        <a:gd name="connsiteX2" fmla="*/ 1465788 w 1465787"/>
                        <a:gd name="connsiteY2" fmla="*/ 732894 h 1465787"/>
                        <a:gd name="connsiteX3" fmla="*/ 732894 w 1465787"/>
                        <a:gd name="connsiteY3" fmla="*/ 1465788 h 1465787"/>
                        <a:gd name="connsiteX4" fmla="*/ 0 w 1465787"/>
                        <a:gd name="connsiteY4" fmla="*/ 732894 h 14657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465787" h="1465787">
                          <a:moveTo>
                            <a:pt x="0" y="732894"/>
                          </a:moveTo>
                          <a:cubicBezTo>
                            <a:pt x="0" y="328128"/>
                            <a:pt x="328128" y="0"/>
                            <a:pt x="732894" y="0"/>
                          </a:cubicBezTo>
                          <a:cubicBezTo>
                            <a:pt x="1137660" y="0"/>
                            <a:pt x="1465788" y="328128"/>
                            <a:pt x="1465788" y="732894"/>
                          </a:cubicBezTo>
                          <a:cubicBezTo>
                            <a:pt x="1465788" y="1137660"/>
                            <a:pt x="1137660" y="1465788"/>
                            <a:pt x="732894" y="1465788"/>
                          </a:cubicBezTo>
                          <a:cubicBezTo>
                            <a:pt x="328128" y="1465788"/>
                            <a:pt x="0" y="1137660"/>
                            <a:pt x="0" y="732894"/>
                          </a:cubicBezTo>
                          <a:close/>
                        </a:path>
                      </a:pathLst>
                    </a:custGeom>
                    <a:solidFill>
                      <a:srgbClr val="7030A0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2"/>
                    </a:lnRef>
                    <a:fillRef idx="1">
                      <a:schemeClr val="lt1"/>
                    </a:fillRef>
                    <a:effectRef idx="0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spcFirstLastPara="0" vert="horz" wrap="square" lIns="229900" tIns="229900" rIns="229900" bIns="229900" numCol="1" spcCol="1270" anchor="ctr" anchorCtr="0">
                      <a:noAutofit/>
                    </a:bodyPr>
                    <a:lstStyle/>
                    <a:p>
                      <a:pPr lvl="0" algn="ctr" defTabSz="533400" rtl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ko-KR" altLang="en-US" sz="1600" b="1" kern="120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진로 설정</a:t>
                      </a:r>
                      <a:r>
                        <a:rPr lang="en-US" altLang="ko-KR" sz="1600" b="1" kern="120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,</a:t>
                      </a:r>
                    </a:p>
                    <a:p>
                      <a:pPr lvl="0" algn="ctr" defTabSz="533400" rtl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ko-KR" altLang="en-US" sz="1600" b="1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취업역량 강화</a:t>
                      </a:r>
                      <a:endParaRPr lang="en-US" sz="1600" b="1" kern="120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p:txBody>
                </p:sp>
                <p:sp>
                  <p:nvSpPr>
                    <p:cNvPr id="27" name="자유형 26"/>
                    <p:cNvSpPr/>
                    <p:nvPr/>
                  </p:nvSpPr>
                  <p:spPr>
                    <a:xfrm>
                      <a:off x="5623771" y="1670050"/>
                      <a:ext cx="1971397" cy="1122685"/>
                    </a:xfrm>
                    <a:custGeom>
                      <a:avLst/>
                      <a:gdLst>
                        <a:gd name="connsiteX0" fmla="*/ 0 w 1707334"/>
                        <a:gd name="connsiteY0" fmla="*/ 732894 h 1465787"/>
                        <a:gd name="connsiteX1" fmla="*/ 853667 w 1707334"/>
                        <a:gd name="connsiteY1" fmla="*/ 0 h 1465787"/>
                        <a:gd name="connsiteX2" fmla="*/ 1707334 w 1707334"/>
                        <a:gd name="connsiteY2" fmla="*/ 732894 h 1465787"/>
                        <a:gd name="connsiteX3" fmla="*/ 853667 w 1707334"/>
                        <a:gd name="connsiteY3" fmla="*/ 1465788 h 1465787"/>
                        <a:gd name="connsiteX4" fmla="*/ 0 w 1707334"/>
                        <a:gd name="connsiteY4" fmla="*/ 732894 h 14657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707334" h="1465787">
                          <a:moveTo>
                            <a:pt x="0" y="732894"/>
                          </a:moveTo>
                          <a:cubicBezTo>
                            <a:pt x="0" y="328128"/>
                            <a:pt x="382200" y="0"/>
                            <a:pt x="853667" y="0"/>
                          </a:cubicBezTo>
                          <a:cubicBezTo>
                            <a:pt x="1325134" y="0"/>
                            <a:pt x="1707334" y="328128"/>
                            <a:pt x="1707334" y="732894"/>
                          </a:cubicBezTo>
                          <a:cubicBezTo>
                            <a:pt x="1707334" y="1137660"/>
                            <a:pt x="1325134" y="1465788"/>
                            <a:pt x="853667" y="1465788"/>
                          </a:cubicBezTo>
                          <a:cubicBezTo>
                            <a:pt x="382200" y="1465788"/>
                            <a:pt x="0" y="1137660"/>
                            <a:pt x="0" y="732894"/>
                          </a:cubicBezTo>
                          <a:close/>
                        </a:path>
                      </a:pathLst>
                    </a:custGeom>
                    <a:solidFill>
                      <a:srgbClr val="7030A0"/>
                    </a:solidFill>
                    <a:ln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lt1">
                        <a:hueOff val="0"/>
                        <a:satOff val="0"/>
                        <a:lumOff val="0"/>
                        <a:alphaOff val="0"/>
                      </a:schemeClr>
                    </a:lnRef>
                    <a:fillRef idx="1">
                      <a:schemeClr val="accent1">
                        <a:hueOff val="0"/>
                        <a:satOff val="0"/>
                        <a:lumOff val="0"/>
                        <a:alphaOff val="0"/>
                      </a:schemeClr>
                    </a:fillRef>
                    <a:effectRef idx="0">
                      <a:schemeClr val="accent1">
                        <a:hueOff val="0"/>
                        <a:satOff val="0"/>
                        <a:lumOff val="0"/>
                        <a:alphaOff val="0"/>
                      </a:schemeClr>
                    </a:effectRef>
                    <a:fontRef idx="minor">
                      <a:schemeClr val="lt1"/>
                    </a:fontRef>
                  </p:style>
                  <p:txBody>
                    <a:bodyPr spcFirstLastPara="0" vert="horz" wrap="square" lIns="265273" tIns="229900" rIns="265273" bIns="229900" numCol="1" spcCol="1270" anchor="ctr" anchorCtr="0">
                      <a:noAutofit/>
                    </a:bodyPr>
                    <a:lstStyle/>
                    <a:p>
                      <a:pPr lvl="0" algn="ctr" defTabSz="533400" rtl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ko-KR" altLang="en-US" sz="1600" b="1" kern="120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latin typeface="+mj-ea"/>
                          <a:ea typeface="+mj-ea"/>
                        </a:rPr>
                        <a:t>현장지향 </a:t>
                      </a:r>
                      <a:endParaRPr lang="en-US" altLang="ko-KR" sz="1600" b="1" kern="120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latin typeface="+mj-ea"/>
                        <a:ea typeface="+mj-ea"/>
                      </a:endParaRPr>
                    </a:p>
                    <a:p>
                      <a:pPr lvl="0" algn="ctr" defTabSz="533400" rtl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ko-KR" altLang="en-US" sz="1600" b="1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latin typeface="+mj-ea"/>
                          <a:ea typeface="+mj-ea"/>
                        </a:rPr>
                        <a:t>실</a:t>
                      </a:r>
                      <a:r>
                        <a:rPr lang="ko-KR" altLang="en-US" sz="1600" b="1" kern="120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latin typeface="+mj-ea"/>
                          <a:ea typeface="+mj-ea"/>
                        </a:rPr>
                        <a:t>무형</a:t>
                      </a:r>
                      <a:r>
                        <a:rPr lang="en-US" altLang="ko-KR" sz="1600" b="1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latin typeface="+mj-ea"/>
                          <a:ea typeface="+mj-ea"/>
                        </a:rPr>
                        <a:t> </a:t>
                      </a:r>
                      <a:r>
                        <a:rPr lang="ko-KR" altLang="en-US" sz="1600" b="1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latin typeface="+mj-ea"/>
                          <a:ea typeface="+mj-ea"/>
                        </a:rPr>
                        <a:t>인재</a:t>
                      </a:r>
                      <a:endParaRPr lang="en-US" altLang="ko-KR" sz="1600" b="1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latin typeface="+mj-ea"/>
                        <a:ea typeface="+mj-ea"/>
                      </a:endParaRPr>
                    </a:p>
                    <a:p>
                      <a:pPr lvl="0" algn="ctr" defTabSz="533400" rtl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ko-KR" altLang="en-US" sz="1600" b="1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latin typeface="+mj-ea"/>
                          <a:ea typeface="+mj-ea"/>
                        </a:rPr>
                        <a:t>양성</a:t>
                      </a:r>
                      <a:endParaRPr lang="en-US" altLang="ko-KR" sz="1600" b="1" kern="120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latin typeface="+mj-ea"/>
                        <a:ea typeface="+mj-ea"/>
                      </a:endParaRPr>
                    </a:p>
                  </p:txBody>
                </p:sp>
                <p:sp>
                  <p:nvSpPr>
                    <p:cNvPr id="28" name="자유형 27"/>
                    <p:cNvSpPr/>
                    <p:nvPr/>
                  </p:nvSpPr>
                  <p:spPr>
                    <a:xfrm>
                      <a:off x="1552800" y="1668999"/>
                      <a:ext cx="1971398" cy="1122682"/>
                    </a:xfrm>
                    <a:custGeom>
                      <a:avLst/>
                      <a:gdLst>
                        <a:gd name="connsiteX0" fmla="*/ 0 w 1707334"/>
                        <a:gd name="connsiteY0" fmla="*/ 732894 h 1465787"/>
                        <a:gd name="connsiteX1" fmla="*/ 853667 w 1707334"/>
                        <a:gd name="connsiteY1" fmla="*/ 0 h 1465787"/>
                        <a:gd name="connsiteX2" fmla="*/ 1707334 w 1707334"/>
                        <a:gd name="connsiteY2" fmla="*/ 732894 h 1465787"/>
                        <a:gd name="connsiteX3" fmla="*/ 853667 w 1707334"/>
                        <a:gd name="connsiteY3" fmla="*/ 1465788 h 1465787"/>
                        <a:gd name="connsiteX4" fmla="*/ 0 w 1707334"/>
                        <a:gd name="connsiteY4" fmla="*/ 732894 h 14657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707334" h="1465787">
                          <a:moveTo>
                            <a:pt x="0" y="732894"/>
                          </a:moveTo>
                          <a:cubicBezTo>
                            <a:pt x="0" y="328128"/>
                            <a:pt x="382200" y="0"/>
                            <a:pt x="853667" y="0"/>
                          </a:cubicBezTo>
                          <a:cubicBezTo>
                            <a:pt x="1325134" y="0"/>
                            <a:pt x="1707334" y="328128"/>
                            <a:pt x="1707334" y="732894"/>
                          </a:cubicBezTo>
                          <a:cubicBezTo>
                            <a:pt x="1707334" y="1137660"/>
                            <a:pt x="1325134" y="1465788"/>
                            <a:pt x="853667" y="1465788"/>
                          </a:cubicBezTo>
                          <a:cubicBezTo>
                            <a:pt x="382200" y="1465788"/>
                            <a:pt x="0" y="1137660"/>
                            <a:pt x="0" y="732894"/>
                          </a:cubicBezTo>
                          <a:close/>
                        </a:path>
                      </a:pathLst>
                    </a:custGeom>
                    <a:solidFill>
                      <a:srgbClr val="7030A0"/>
                    </a:solidFill>
                    <a:ln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lt1">
                        <a:hueOff val="0"/>
                        <a:satOff val="0"/>
                        <a:lumOff val="0"/>
                        <a:alphaOff val="0"/>
                      </a:schemeClr>
                    </a:lnRef>
                    <a:fillRef idx="1">
                      <a:schemeClr val="accent1">
                        <a:hueOff val="0"/>
                        <a:satOff val="0"/>
                        <a:lumOff val="0"/>
                        <a:alphaOff val="0"/>
                      </a:schemeClr>
                    </a:fillRef>
                    <a:effectRef idx="0">
                      <a:schemeClr val="accent1">
                        <a:hueOff val="0"/>
                        <a:satOff val="0"/>
                        <a:lumOff val="0"/>
                        <a:alphaOff val="0"/>
                      </a:schemeClr>
                    </a:effectRef>
                    <a:fontRef idx="minor">
                      <a:schemeClr val="lt1"/>
                    </a:fontRef>
                  </p:style>
                  <p:txBody>
                    <a:bodyPr spcFirstLastPara="0" vert="horz" wrap="square" lIns="265273" tIns="229900" rIns="265273" bIns="229900" numCol="1" spcCol="1270" anchor="ctr" anchorCtr="0">
                      <a:noAutofit/>
                    </a:bodyPr>
                    <a:lstStyle/>
                    <a:p>
                      <a:pPr lvl="0" algn="ctr" defTabSz="5334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ko-KR" altLang="en-US" sz="1600" b="1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latin typeface="+mj-ea"/>
                          <a:ea typeface="+mj-ea"/>
                        </a:rPr>
                        <a:t>산업체와 </a:t>
                      </a:r>
                      <a:r>
                        <a:rPr lang="ko-KR" altLang="en-US" sz="1600" b="1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latin typeface="+mj-ea"/>
                          <a:ea typeface="+mj-ea"/>
                        </a:rPr>
                        <a:t>대학</a:t>
                      </a:r>
                      <a:endParaRPr lang="en-US" altLang="ko-KR" sz="1600" b="1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latin typeface="+mj-ea"/>
                        <a:ea typeface="+mj-ea"/>
                      </a:endParaRPr>
                    </a:p>
                    <a:p>
                      <a:pPr lvl="0" algn="ctr" defTabSz="5334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ko-KR" altLang="en-US" sz="1600" b="1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latin typeface="+mj-ea"/>
                          <a:ea typeface="+mj-ea"/>
                        </a:rPr>
                        <a:t>미스</a:t>
                      </a:r>
                      <a:r>
                        <a:rPr lang="ko-KR" altLang="en-US" sz="1600" b="1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latin typeface="+mj-ea"/>
                          <a:ea typeface="+mj-ea"/>
                        </a:rPr>
                        <a:t>매</a:t>
                      </a:r>
                      <a:r>
                        <a:rPr lang="ko-KR" altLang="en-US" sz="1600" b="1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latin typeface="+mj-ea"/>
                          <a:ea typeface="+mj-ea"/>
                        </a:rPr>
                        <a:t>치 </a:t>
                      </a:r>
                      <a:r>
                        <a:rPr lang="ko-KR" altLang="en-US" sz="1600" b="1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latin typeface="+mj-ea"/>
                          <a:ea typeface="+mj-ea"/>
                        </a:rPr>
                        <a:t>해소</a:t>
                      </a:r>
                      <a:endParaRPr lang="en-US" altLang="ko-KR" sz="1600" b="1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latin typeface="+mj-ea"/>
                        <a:ea typeface="+mj-ea"/>
                      </a:endParaRPr>
                    </a:p>
                  </p:txBody>
                </p:sp>
              </p:grpSp>
            </p:grpSp>
            <p:sp>
              <p:nvSpPr>
                <p:cNvPr id="21" name="타원 20"/>
                <p:cNvSpPr/>
                <p:nvPr/>
              </p:nvSpPr>
              <p:spPr>
                <a:xfrm>
                  <a:off x="2489850" y="5214950"/>
                  <a:ext cx="4429156" cy="642942"/>
                </a:xfrm>
                <a:prstGeom prst="ellipse">
                  <a:avLst/>
                </a:prstGeom>
                <a:solidFill>
                  <a:srgbClr val="9966FF"/>
                </a:solidFill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b="1" dirty="0" smtClean="0"/>
                    <a:t>단기 현장체험의 문제점 </a:t>
                  </a:r>
                  <a:endParaRPr lang="en-US" altLang="ko-KR" b="1" dirty="0" smtClean="0"/>
                </a:p>
                <a:p>
                  <a:pPr algn="ctr"/>
                  <a:r>
                    <a:rPr lang="ko-KR" altLang="en-US" b="1" dirty="0" smtClean="0"/>
                    <a:t>개선</a:t>
                  </a:r>
                  <a:endParaRPr lang="ko-KR" altLang="en-US" b="1" dirty="0"/>
                </a:p>
              </p:txBody>
            </p:sp>
          </p:grpSp>
        </p:grpSp>
        <p:sp>
          <p:nvSpPr>
            <p:cNvPr id="23" name="모서리가 둥근 직사각형 22"/>
            <p:cNvSpPr/>
            <p:nvPr/>
          </p:nvSpPr>
          <p:spPr>
            <a:xfrm>
              <a:off x="2928926" y="3786190"/>
              <a:ext cx="3571900" cy="928694"/>
            </a:xfrm>
            <a:prstGeom prst="round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200" b="1" dirty="0" err="1" smtClean="0"/>
                <a:t>기업연계형</a:t>
              </a:r>
              <a:r>
                <a:rPr lang="ko-KR" altLang="en-US" sz="2200" b="1" dirty="0" smtClean="0"/>
                <a:t> 장기현장실습</a:t>
              </a:r>
              <a:endParaRPr lang="ko-KR" altLang="en-US" sz="2200" b="1" dirty="0"/>
            </a:p>
          </p:txBody>
        </p:sp>
      </p:grpSp>
      <p:sp>
        <p:nvSpPr>
          <p:cNvPr id="25" name="직사각형 24"/>
          <p:cNvSpPr/>
          <p:nvPr/>
        </p:nvSpPr>
        <p:spPr>
          <a:xfrm>
            <a:off x="168969" y="128245"/>
            <a:ext cx="413575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tabLst>
                <a:tab pos="2514600" algn="l"/>
              </a:tabLst>
            </a:pPr>
            <a:r>
              <a:rPr lang="en-US" altLang="ko-KR" sz="3200" spc="-150" dirty="0">
                <a:solidFill>
                  <a:prstClr val="black"/>
                </a:solidFill>
              </a:rPr>
              <a:t>01</a:t>
            </a:r>
            <a:endParaRPr lang="ko-KR" altLang="en-US" sz="3200" spc="-150" dirty="0">
              <a:solidFill>
                <a:prstClr val="black"/>
              </a:solidFill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612DB7-C7F6-4F9E-8E22-F976FF3C1E25}" type="slidenum">
              <a:rPr lang="ko-KR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</a:t>
            </a:fld>
            <a:endParaRPr lang="ko-KR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6754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그룹 12"/>
          <p:cNvGrpSpPr/>
          <p:nvPr/>
        </p:nvGrpSpPr>
        <p:grpSpPr>
          <a:xfrm>
            <a:off x="0" y="1"/>
            <a:ext cx="9144000" cy="764704"/>
            <a:chOff x="0" y="1"/>
            <a:chExt cx="9144000" cy="764704"/>
          </a:xfrm>
        </p:grpSpPr>
        <p:sp>
          <p:nvSpPr>
            <p:cNvPr id="22" name="직사각형 21"/>
            <p:cNvSpPr/>
            <p:nvPr/>
          </p:nvSpPr>
          <p:spPr>
            <a:xfrm>
              <a:off x="0" y="1"/>
              <a:ext cx="9144000" cy="76470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0" y="1"/>
              <a:ext cx="683568" cy="764704"/>
            </a:xfrm>
            <a:prstGeom prst="rect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791155" y="116632"/>
            <a:ext cx="64451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IPP</a:t>
            </a:r>
            <a:r>
              <a:rPr lang="ko-KR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</a:t>
            </a:r>
            <a:r>
              <a:rPr lang="ko-KR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왜 필요한가 </a:t>
            </a:r>
            <a:r>
              <a:rPr lang="en-US" altLang="ko-K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?</a:t>
            </a:r>
            <a:endParaRPr lang="ko-KR" altLang="en-US" sz="28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graphicFrame>
        <p:nvGraphicFramePr>
          <p:cNvPr id="7" name="다이어그램 6"/>
          <p:cNvGraphicFramePr/>
          <p:nvPr>
            <p:extLst>
              <p:ext uri="{D42A27DB-BD31-4B8C-83A1-F6EECF244321}">
                <p14:modId xmlns:p14="http://schemas.microsoft.com/office/powerpoint/2010/main" val="1546217409"/>
              </p:ext>
            </p:extLst>
          </p:nvPr>
        </p:nvGraphicFramePr>
        <p:xfrm>
          <a:off x="1716360" y="202929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" name="그룹 7"/>
          <p:cNvGrpSpPr>
            <a:grpSpLocks/>
          </p:cNvGrpSpPr>
          <p:nvPr/>
        </p:nvGrpSpPr>
        <p:grpSpPr bwMode="auto">
          <a:xfrm>
            <a:off x="467544" y="1179326"/>
            <a:ext cx="3744416" cy="643142"/>
            <a:chOff x="528677" y="980728"/>
            <a:chExt cx="2549856" cy="504056"/>
          </a:xfrm>
        </p:grpSpPr>
        <p:sp>
          <p:nvSpPr>
            <p:cNvPr id="9" name="모서리가 둥근 직사각형 8"/>
            <p:cNvSpPr/>
            <p:nvPr/>
          </p:nvSpPr>
          <p:spPr>
            <a:xfrm>
              <a:off x="528678" y="980728"/>
              <a:ext cx="2549855" cy="504056"/>
            </a:xfrm>
            <a:prstGeom prst="roundRect">
              <a:avLst/>
            </a:prstGeom>
            <a:solidFill>
              <a:srgbClr val="AED5F8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28677" y="1004623"/>
              <a:ext cx="2407763" cy="41006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28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ko-KR" altLang="en-US" sz="24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대학에서의 문제점</a:t>
              </a:r>
              <a:endParaRPr lang="ko-KR" alt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2" name="직사각형 11"/>
          <p:cNvSpPr/>
          <p:nvPr/>
        </p:nvSpPr>
        <p:spPr>
          <a:xfrm>
            <a:off x="168969" y="128245"/>
            <a:ext cx="413575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tabLst>
                <a:tab pos="2514600" algn="l"/>
              </a:tabLst>
            </a:pPr>
            <a:r>
              <a:rPr lang="en-US" altLang="ko-KR" sz="3200" spc="-150" dirty="0" smtClean="0">
                <a:solidFill>
                  <a:prstClr val="black"/>
                </a:solidFill>
              </a:rPr>
              <a:t>02</a:t>
            </a:r>
            <a:endParaRPr lang="ko-KR" altLang="en-US" sz="3200" spc="-150" dirty="0">
              <a:solidFill>
                <a:prstClr val="black"/>
              </a:solidFill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612DB7-C7F6-4F9E-8E22-F976FF3C1E25}" type="slidenum">
              <a:rPr lang="ko-KR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4</a:t>
            </a:fld>
            <a:endParaRPr lang="ko-KR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7991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그룹 12"/>
          <p:cNvGrpSpPr/>
          <p:nvPr/>
        </p:nvGrpSpPr>
        <p:grpSpPr>
          <a:xfrm>
            <a:off x="0" y="1"/>
            <a:ext cx="9144000" cy="764704"/>
            <a:chOff x="0" y="1"/>
            <a:chExt cx="9144000" cy="764704"/>
          </a:xfrm>
        </p:grpSpPr>
        <p:sp>
          <p:nvSpPr>
            <p:cNvPr id="22" name="직사각형 21"/>
            <p:cNvSpPr/>
            <p:nvPr/>
          </p:nvSpPr>
          <p:spPr>
            <a:xfrm>
              <a:off x="0" y="1"/>
              <a:ext cx="9144000" cy="76470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0" y="1"/>
              <a:ext cx="683568" cy="764704"/>
            </a:xfrm>
            <a:prstGeom prst="rect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791155" y="116632"/>
            <a:ext cx="64451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IPP</a:t>
            </a:r>
            <a:r>
              <a:rPr lang="ko-KR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</a:t>
            </a:r>
            <a:r>
              <a:rPr lang="ko-KR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왜 필요한가 </a:t>
            </a:r>
            <a:r>
              <a:rPr lang="en-US" altLang="ko-K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?</a:t>
            </a:r>
            <a:endParaRPr lang="ko-KR" altLang="en-US" sz="28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graphicFrame>
        <p:nvGraphicFramePr>
          <p:cNvPr id="61" name="다이어그램 60"/>
          <p:cNvGraphicFramePr/>
          <p:nvPr>
            <p:extLst>
              <p:ext uri="{D42A27DB-BD31-4B8C-83A1-F6EECF244321}">
                <p14:modId xmlns:p14="http://schemas.microsoft.com/office/powerpoint/2010/main" val="1143171851"/>
              </p:ext>
            </p:extLst>
          </p:nvPr>
        </p:nvGraphicFramePr>
        <p:xfrm>
          <a:off x="251519" y="1971414"/>
          <a:ext cx="8791625" cy="4625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2" name="다이어그램 61"/>
          <p:cNvGraphicFramePr/>
          <p:nvPr>
            <p:extLst>
              <p:ext uri="{D42A27DB-BD31-4B8C-83A1-F6EECF244321}">
                <p14:modId xmlns:p14="http://schemas.microsoft.com/office/powerpoint/2010/main" val="3570128471"/>
              </p:ext>
            </p:extLst>
          </p:nvPr>
        </p:nvGraphicFramePr>
        <p:xfrm>
          <a:off x="5724128" y="2003570"/>
          <a:ext cx="3168352" cy="1353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63" name="그룹 62"/>
          <p:cNvGrpSpPr>
            <a:grpSpLocks/>
          </p:cNvGrpSpPr>
          <p:nvPr/>
        </p:nvGrpSpPr>
        <p:grpSpPr bwMode="auto">
          <a:xfrm>
            <a:off x="467544" y="1124744"/>
            <a:ext cx="3436566" cy="643142"/>
            <a:chOff x="528677" y="980728"/>
            <a:chExt cx="2549856" cy="504056"/>
          </a:xfrm>
        </p:grpSpPr>
        <p:sp>
          <p:nvSpPr>
            <p:cNvPr id="64" name="모서리가 둥근 직사각형 63"/>
            <p:cNvSpPr/>
            <p:nvPr/>
          </p:nvSpPr>
          <p:spPr>
            <a:xfrm>
              <a:off x="528678" y="980728"/>
              <a:ext cx="2549855" cy="504056"/>
            </a:xfrm>
            <a:prstGeom prst="roundRect">
              <a:avLst/>
            </a:prstGeom>
            <a:solidFill>
              <a:srgbClr val="AED5F8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28677" y="1004623"/>
              <a:ext cx="2549856" cy="41006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28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ko-KR" altLang="en-US" sz="24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기업에서의 문제점</a:t>
              </a:r>
              <a:endParaRPr lang="ko-KR" alt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66" name="그룹 65"/>
          <p:cNvGrpSpPr/>
          <p:nvPr/>
        </p:nvGrpSpPr>
        <p:grpSpPr>
          <a:xfrm>
            <a:off x="575048" y="5421497"/>
            <a:ext cx="3643815" cy="830991"/>
            <a:chOff x="446029" y="5636097"/>
            <a:chExt cx="3643815" cy="830991"/>
          </a:xfrm>
        </p:grpSpPr>
        <p:grpSp>
          <p:nvGrpSpPr>
            <p:cNvPr id="67" name="그룹 66"/>
            <p:cNvGrpSpPr/>
            <p:nvPr/>
          </p:nvGrpSpPr>
          <p:grpSpPr>
            <a:xfrm>
              <a:off x="561458" y="5636097"/>
              <a:ext cx="3528386" cy="830991"/>
              <a:chOff x="676128" y="3589901"/>
              <a:chExt cx="3528386" cy="830991"/>
            </a:xfrm>
          </p:grpSpPr>
          <p:sp>
            <p:nvSpPr>
              <p:cNvPr id="69" name="직사각형 68"/>
              <p:cNvSpPr/>
              <p:nvPr/>
            </p:nvSpPr>
            <p:spPr>
              <a:xfrm>
                <a:off x="676128" y="3589901"/>
                <a:ext cx="3528386" cy="830991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0" name="직사각형 69"/>
              <p:cNvSpPr/>
              <p:nvPr/>
            </p:nvSpPr>
            <p:spPr>
              <a:xfrm>
                <a:off x="676128" y="3589901"/>
                <a:ext cx="3528386" cy="83099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82023" tIns="0" rIns="0" bIns="0" numCol="1" spcCol="1270" anchor="t" anchorCtr="0">
                <a:noAutofit/>
              </a:bodyPr>
              <a:lstStyle/>
              <a:p>
                <a:pPr lvl="0" algn="l" defTabSz="71120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kumimoji="0" lang="ko-KR" altLang="en-US" sz="1600" kern="1200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itchFamily="50" charset="-127"/>
                    <a:ea typeface="맑은 고딕" pitchFamily="50" charset="-127"/>
                  </a:rPr>
                  <a:t>신입사원에 대한 검증의 어려움</a:t>
                </a:r>
                <a:endParaRPr kumimoji="0" lang="en-US" altLang="ko-KR" sz="1600" kern="1200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endParaRPr>
              </a:p>
              <a:p>
                <a:pPr lvl="0" algn="l" defTabSz="71120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kumimoji="0" lang="en-US" altLang="ko-KR" sz="1600" kern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itchFamily="50" charset="-127"/>
                    <a:ea typeface="맑은 고딕" pitchFamily="50" charset="-127"/>
                  </a:rPr>
                  <a:t>- </a:t>
                </a:r>
                <a:r>
                  <a:rPr kumimoji="0" lang="ko-KR" altLang="ko-KR" sz="1600" kern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itchFamily="50" charset="-127"/>
                    <a:ea typeface="맑은 고딕" pitchFamily="50" charset="-127"/>
                  </a:rPr>
                  <a:t>짧은 시간의 면접 및 시험</a:t>
                </a:r>
                <a:endParaRPr lang="ko-KR" altLang="en-US" sz="1600" kern="1200" dirty="0"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sp>
          <p:nvSpPr>
            <p:cNvPr id="68" name="타원 67"/>
            <p:cNvSpPr/>
            <p:nvPr/>
          </p:nvSpPr>
          <p:spPr>
            <a:xfrm>
              <a:off x="446029" y="5650695"/>
              <a:ext cx="190031" cy="190031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71" name="그룹 70"/>
          <p:cNvGrpSpPr/>
          <p:nvPr/>
        </p:nvGrpSpPr>
        <p:grpSpPr>
          <a:xfrm>
            <a:off x="1367134" y="4427983"/>
            <a:ext cx="6120682" cy="963291"/>
            <a:chOff x="1238116" y="4642583"/>
            <a:chExt cx="5517972" cy="963291"/>
          </a:xfrm>
        </p:grpSpPr>
        <p:grpSp>
          <p:nvGrpSpPr>
            <p:cNvPr id="72" name="그룹 71"/>
            <p:cNvGrpSpPr/>
            <p:nvPr/>
          </p:nvGrpSpPr>
          <p:grpSpPr>
            <a:xfrm>
              <a:off x="1667832" y="4698602"/>
              <a:ext cx="5088256" cy="907272"/>
              <a:chOff x="1667824" y="2594985"/>
              <a:chExt cx="5088256" cy="907272"/>
            </a:xfrm>
          </p:grpSpPr>
          <p:sp>
            <p:nvSpPr>
              <p:cNvPr id="74" name="직사각형 73"/>
              <p:cNvSpPr/>
              <p:nvPr/>
            </p:nvSpPr>
            <p:spPr>
              <a:xfrm>
                <a:off x="1667824" y="2594985"/>
                <a:ext cx="5088256" cy="907272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5" name="직사각형 74"/>
              <p:cNvSpPr/>
              <p:nvPr/>
            </p:nvSpPr>
            <p:spPr>
              <a:xfrm>
                <a:off x="1667824" y="2594985"/>
                <a:ext cx="5088256" cy="90727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0694" tIns="0" rIns="0" bIns="0" numCol="1" spcCol="1270" anchor="t" anchorCtr="0">
                <a:noAutofit/>
              </a:bodyPr>
              <a:lstStyle/>
              <a:p>
                <a:pPr lvl="0" algn="l" defTabSz="71120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kumimoji="0" lang="ko-KR" altLang="en-US" sz="1600" kern="1200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itchFamily="50" charset="-127"/>
                    <a:ea typeface="맑은 고딕" pitchFamily="50" charset="-127"/>
                  </a:rPr>
                  <a:t>신입사원 재교육 비용 및 시간</a:t>
                </a:r>
                <a:endParaRPr kumimoji="0" lang="en-US" altLang="ko-KR" sz="1600" kern="1200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endParaRPr>
              </a:p>
              <a:p>
                <a:pPr lvl="0" algn="l" defTabSz="71120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kumimoji="0" lang="en-US" altLang="ko-KR" sz="1600" kern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itchFamily="50" charset="-127"/>
                    <a:ea typeface="맑은 고딕" pitchFamily="50" charset="-127"/>
                  </a:rPr>
                  <a:t> - </a:t>
                </a:r>
                <a:r>
                  <a:rPr kumimoji="0" lang="ko-KR" altLang="en-US" sz="1600" kern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itchFamily="50" charset="-127"/>
                    <a:ea typeface="맑은 고딕" pitchFamily="50" charset="-127"/>
                  </a:rPr>
                  <a:t>평균 </a:t>
                </a:r>
                <a:r>
                  <a:rPr kumimoji="0" lang="en-US" altLang="ko-KR" sz="1600" kern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itchFamily="50" charset="-127"/>
                    <a:ea typeface="맑은 고딕" pitchFamily="50" charset="-127"/>
                  </a:rPr>
                  <a:t>6,088</a:t>
                </a:r>
                <a:r>
                  <a:rPr kumimoji="0" lang="ko-KR" altLang="en-US" sz="1600" kern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itchFamily="50" charset="-127"/>
                    <a:ea typeface="맑은 고딕" pitchFamily="50" charset="-127"/>
                  </a:rPr>
                  <a:t>만원</a:t>
                </a:r>
                <a:r>
                  <a:rPr kumimoji="0" lang="en-US" altLang="ko-KR" sz="1600" kern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itchFamily="50" charset="-127"/>
                    <a:ea typeface="맑은 고딕" pitchFamily="50" charset="-127"/>
                  </a:rPr>
                  <a:t>, 19.5</a:t>
                </a:r>
                <a:r>
                  <a:rPr kumimoji="0" lang="ko-KR" altLang="en-US" sz="1600" kern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itchFamily="50" charset="-127"/>
                    <a:ea typeface="맑은 고딕" pitchFamily="50" charset="-127"/>
                  </a:rPr>
                  <a:t>개월 </a:t>
                </a:r>
                <a:r>
                  <a:rPr lang="en-US" altLang="ko-KR" sz="1600" kern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itchFamily="50" charset="-127"/>
                    <a:ea typeface="맑은 고딕" pitchFamily="50" charset="-127"/>
                  </a:rPr>
                  <a:t>(2008. </a:t>
                </a:r>
                <a:r>
                  <a:rPr lang="ko-KR" altLang="en-US" sz="1600" kern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itchFamily="50" charset="-127"/>
                    <a:ea typeface="맑은 고딕" pitchFamily="50" charset="-127"/>
                  </a:rPr>
                  <a:t>경영자총연합회</a:t>
                </a:r>
                <a:r>
                  <a:rPr lang="en-US" altLang="ko-KR" sz="1600" kern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itchFamily="50" charset="-127"/>
                    <a:ea typeface="맑은 고딕" pitchFamily="50" charset="-127"/>
                  </a:rPr>
                  <a:t>)</a:t>
                </a:r>
                <a:endParaRPr kumimoji="0" lang="en-US" altLang="ko-KR" sz="16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sp>
          <p:nvSpPr>
            <p:cNvPr id="73" name="타원 72"/>
            <p:cNvSpPr/>
            <p:nvPr/>
          </p:nvSpPr>
          <p:spPr>
            <a:xfrm>
              <a:off x="1238116" y="4642583"/>
              <a:ext cx="343517" cy="343517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76" name="그룹 75"/>
          <p:cNvGrpSpPr/>
          <p:nvPr/>
        </p:nvGrpSpPr>
        <p:grpSpPr>
          <a:xfrm>
            <a:off x="3167336" y="3131840"/>
            <a:ext cx="5875809" cy="1191290"/>
            <a:chOff x="3038317" y="3346440"/>
            <a:chExt cx="5875809" cy="1191290"/>
          </a:xfrm>
        </p:grpSpPr>
        <p:grpSp>
          <p:nvGrpSpPr>
            <p:cNvPr id="77" name="그룹 76"/>
            <p:cNvGrpSpPr/>
            <p:nvPr/>
          </p:nvGrpSpPr>
          <p:grpSpPr>
            <a:xfrm>
              <a:off x="3441507" y="3429000"/>
              <a:ext cx="5472619" cy="1108730"/>
              <a:chOff x="3491872" y="1226834"/>
              <a:chExt cx="5472619" cy="1829580"/>
            </a:xfrm>
          </p:grpSpPr>
          <p:sp>
            <p:nvSpPr>
              <p:cNvPr id="79" name="직사각형 78"/>
              <p:cNvSpPr/>
              <p:nvPr/>
            </p:nvSpPr>
            <p:spPr>
              <a:xfrm>
                <a:off x="3779904" y="1876405"/>
                <a:ext cx="5184587" cy="1180009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80" name="직사각형 79"/>
              <p:cNvSpPr/>
              <p:nvPr/>
            </p:nvSpPr>
            <p:spPr>
              <a:xfrm>
                <a:off x="3491872" y="1226834"/>
                <a:ext cx="5184587" cy="118000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51734" tIns="0" rIns="0" bIns="0" numCol="1" spcCol="1270" anchor="t" anchorCtr="0">
                <a:noAutofit/>
              </a:bodyPr>
              <a:lstStyle/>
              <a:p>
                <a:pPr lvl="0" algn="l" defTabSz="71120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kumimoji="0" lang="en-US" altLang="ko-KR" sz="1600" kern="12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itchFamily="50" charset="-127"/>
                    <a:ea typeface="맑은 고딕" pitchFamily="50" charset="-127"/>
                  </a:rPr>
                  <a:t>4</a:t>
                </a:r>
                <a:r>
                  <a:rPr kumimoji="0" lang="ko-KR" altLang="en-US" sz="1600" kern="12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itchFamily="50" charset="-127"/>
                    <a:ea typeface="맑은 고딕" pitchFamily="50" charset="-127"/>
                  </a:rPr>
                  <a:t>년 이내 이직률 </a:t>
                </a:r>
                <a:r>
                  <a:rPr kumimoji="0" lang="en-US" altLang="ko-KR" sz="1600" kern="12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맑은 고딕" pitchFamily="50" charset="-127"/>
                    <a:ea typeface="맑은 고딕" pitchFamily="50" charset="-127"/>
                  </a:rPr>
                  <a:t>60%</a:t>
                </a:r>
              </a:p>
              <a:p>
                <a:pPr lvl="0" algn="l" defTabSz="71120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kumimoji="0" lang="en-US" altLang="ko-KR" sz="1600" kern="120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맑은 고딕" pitchFamily="50" charset="-127"/>
                    <a:ea typeface="맑은 고딕" pitchFamily="50" charset="-127"/>
                  </a:rPr>
                  <a:t>- 1</a:t>
                </a:r>
                <a:r>
                  <a:rPr kumimoji="0" lang="ko-KR" altLang="ko-KR" sz="1600" kern="120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맑은 고딕" pitchFamily="50" charset="-127"/>
                    <a:ea typeface="맑은 고딕" pitchFamily="50" charset="-127"/>
                  </a:rPr>
                  <a:t>년 이내 </a:t>
                </a:r>
                <a:r>
                  <a:rPr kumimoji="0" lang="en-US" altLang="ko-KR" sz="1600" kern="120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맑은 고딕" pitchFamily="50" charset="-127"/>
                    <a:ea typeface="맑은 고딕" pitchFamily="50" charset="-127"/>
                  </a:rPr>
                  <a:t>47.3%, 2</a:t>
                </a:r>
                <a:r>
                  <a:rPr kumimoji="0" lang="ko-KR" altLang="ko-KR" sz="1600" kern="120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맑은 고딕" pitchFamily="50" charset="-127"/>
                    <a:ea typeface="맑은 고딕" pitchFamily="50" charset="-127"/>
                  </a:rPr>
                  <a:t>년</a:t>
                </a:r>
                <a:r>
                  <a:rPr kumimoji="0" lang="en-US" altLang="ko-KR" sz="1600" kern="120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맑은 고딕" pitchFamily="50" charset="-127"/>
                    <a:ea typeface="맑은 고딕" pitchFamily="50" charset="-127"/>
                  </a:rPr>
                  <a:t> </a:t>
                </a:r>
                <a:r>
                  <a:rPr kumimoji="0" lang="ko-KR" altLang="ko-KR" sz="1600" kern="120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맑은 고딕" pitchFamily="50" charset="-127"/>
                    <a:ea typeface="맑은 고딕" pitchFamily="50" charset="-127"/>
                  </a:rPr>
                  <a:t>이내 </a:t>
                </a:r>
                <a:r>
                  <a:rPr kumimoji="0" lang="en-US" altLang="ko-KR" sz="1600" kern="120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맑은 고딕" pitchFamily="50" charset="-127"/>
                    <a:ea typeface="맑은 고딕" pitchFamily="50" charset="-127"/>
                  </a:rPr>
                  <a:t>75.4%</a:t>
                </a:r>
              </a:p>
              <a:p>
                <a:pPr lvl="0" algn="l" defTabSz="71120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kumimoji="0" lang="en-US" altLang="ko-KR" sz="1600" kern="120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맑은 고딕" pitchFamily="50" charset="-127"/>
                    <a:ea typeface="맑은 고딕" pitchFamily="50" charset="-127"/>
                  </a:rPr>
                  <a:t>- </a:t>
                </a:r>
                <a:r>
                  <a:rPr kumimoji="0" lang="ko-KR" altLang="en-US" sz="1600" kern="120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맑은 고딕" pitchFamily="50" charset="-127"/>
                    <a:ea typeface="맑은 고딕" pitchFamily="50" charset="-127"/>
                  </a:rPr>
                  <a:t>적성 및 전공 불일치 </a:t>
                </a:r>
                <a:r>
                  <a:rPr lang="en-US" altLang="ko-KR" sz="1600" kern="120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맑은 고딕" pitchFamily="50" charset="-127"/>
                    <a:ea typeface="맑은 고딕" pitchFamily="50" charset="-127"/>
                  </a:rPr>
                  <a:t>(</a:t>
                </a:r>
                <a:r>
                  <a:rPr lang="ko-KR" altLang="en-US" sz="1600" kern="120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맑은 고딕" pitchFamily="50" charset="-127"/>
                    <a:ea typeface="맑은 고딕" pitchFamily="50" charset="-127"/>
                  </a:rPr>
                  <a:t>한국고용정보원</a:t>
                </a:r>
                <a:r>
                  <a:rPr lang="en-US" altLang="ko-KR" sz="1600" kern="120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맑은 고딕" pitchFamily="50" charset="-127"/>
                    <a:ea typeface="맑은 고딕" pitchFamily="50" charset="-127"/>
                  </a:rPr>
                  <a:t>, 2012. 1</a:t>
                </a:r>
                <a:r>
                  <a:rPr lang="ko-KR" altLang="en-US" sz="1600" kern="120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맑은 고딕" pitchFamily="50" charset="-127"/>
                    <a:ea typeface="맑은 고딕" pitchFamily="50" charset="-127"/>
                  </a:rPr>
                  <a:t>월 </a:t>
                </a:r>
                <a:r>
                  <a:rPr lang="en-US" altLang="ko-KR" sz="1600" kern="120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맑은 고딕" pitchFamily="50" charset="-127"/>
                    <a:ea typeface="맑은 고딕" pitchFamily="50" charset="-127"/>
                  </a:rPr>
                  <a:t>)</a:t>
                </a:r>
                <a:endParaRPr kumimoji="0" lang="en-US" altLang="ko-KR" sz="1600" kern="12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sp>
          <p:nvSpPr>
            <p:cNvPr id="78" name="타원 77"/>
            <p:cNvSpPr/>
            <p:nvPr/>
          </p:nvSpPr>
          <p:spPr>
            <a:xfrm>
              <a:off x="3038317" y="3346440"/>
              <a:ext cx="475077" cy="475077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81" name="직사각형 80"/>
          <p:cNvSpPr/>
          <p:nvPr/>
        </p:nvSpPr>
        <p:spPr>
          <a:xfrm>
            <a:off x="3858571" y="5339686"/>
            <a:ext cx="52997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“</a:t>
            </a:r>
            <a:r>
              <a:rPr lang="ko-KR" altLang="en-US" sz="1400" dirty="0" err="1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올드루키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”(</a:t>
            </a:r>
            <a:r>
              <a:rPr lang="ko-KR" altLang="en-US" sz="1400" dirty="0" err="1">
                <a:latin typeface="맑은 고딕" pitchFamily="50" charset="-127"/>
                <a:ea typeface="맑은 고딕" pitchFamily="50" charset="-127"/>
              </a:rPr>
              <a:t>신입직에</a:t>
            </a:r>
            <a:r>
              <a:rPr lang="ko-KR" altLang="en-US" sz="1400" dirty="0">
                <a:latin typeface="맑은 고딕" pitchFamily="50" charset="-127"/>
                <a:ea typeface="맑은 고딕" pitchFamily="50" charset="-127"/>
              </a:rPr>
              <a:t> 지원한 경력자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):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취업포털 </a:t>
            </a:r>
            <a:r>
              <a:rPr lang="ko-KR" altLang="en-US" sz="1400" dirty="0" err="1" smtClean="0">
                <a:latin typeface="맑은 고딕" pitchFamily="50" charset="-127"/>
                <a:ea typeface="맑은 고딕" pitchFamily="50" charset="-127"/>
              </a:rPr>
              <a:t>사람인이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 기업 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451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개사를 대상으로 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'</a:t>
            </a:r>
            <a:r>
              <a:rPr lang="ko-KR" altLang="en-US" sz="1400" dirty="0" err="1" smtClean="0">
                <a:latin typeface="맑은 고딕" pitchFamily="50" charset="-127"/>
                <a:ea typeface="맑은 고딕" pitchFamily="50" charset="-127"/>
              </a:rPr>
              <a:t>올드루키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 선호 여부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'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를 조사한 결과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응답기업의 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74.7%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가 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'</a:t>
            </a:r>
            <a:r>
              <a:rPr lang="ko-KR" altLang="en-US" sz="1400" dirty="0" err="1" smtClean="0">
                <a:latin typeface="맑은 고딕" pitchFamily="50" charset="-127"/>
                <a:ea typeface="맑은 고딕" pitchFamily="50" charset="-127"/>
              </a:rPr>
              <a:t>올드루키를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 선호한다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‘(2014.10.03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기사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* </a:t>
            </a:r>
            <a:r>
              <a:rPr lang="ko-KR" altLang="en-US" sz="1400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직장경험</a:t>
            </a:r>
            <a:r>
              <a:rPr lang="en-US" altLang="ko-KR" sz="1400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(Soft Skill)</a:t>
            </a:r>
            <a:r>
              <a:rPr lang="ko-KR" altLang="en-US" sz="1400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400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+ </a:t>
            </a:r>
            <a:r>
              <a:rPr lang="ko-KR" altLang="en-US" sz="1400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실무능력</a:t>
            </a:r>
            <a:r>
              <a:rPr lang="en-US" altLang="ko-KR" sz="1400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(Hard Skill)</a:t>
            </a:r>
            <a:endParaRPr lang="ko-KR" altLang="en-US" sz="1400" dirty="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168969" y="128245"/>
            <a:ext cx="413575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tabLst>
                <a:tab pos="2514600" algn="l"/>
              </a:tabLst>
            </a:pPr>
            <a:r>
              <a:rPr lang="en-US" altLang="ko-KR" sz="3200" spc="-150" dirty="0" smtClean="0">
                <a:solidFill>
                  <a:prstClr val="black"/>
                </a:solidFill>
              </a:rPr>
              <a:t>02</a:t>
            </a:r>
            <a:endParaRPr lang="ko-KR" altLang="en-US" sz="3200" spc="-150" dirty="0">
              <a:solidFill>
                <a:prstClr val="black"/>
              </a:solidFill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612DB7-C7F6-4F9E-8E22-F976FF3C1E25}" type="slidenum">
              <a:rPr lang="ko-KR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</a:t>
            </a:fld>
            <a:endParaRPr lang="ko-KR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6535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4BE7F1-5536-4F6A-9F8B-58207314D194}" type="slidenum">
              <a:rPr lang="ko-KR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</a:t>
            </a:fld>
            <a:endParaRPr lang="ko-KR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모서리가 둥근 직사각형 2"/>
          <p:cNvSpPr>
            <a:spLocks/>
          </p:cNvSpPr>
          <p:nvPr/>
        </p:nvSpPr>
        <p:spPr bwMode="auto">
          <a:xfrm>
            <a:off x="337150" y="2580702"/>
            <a:ext cx="3276515" cy="390763"/>
          </a:xfrm>
          <a:prstGeom prst="roundRect">
            <a:avLst>
              <a:gd name="adj" fmla="val 10469"/>
            </a:avLst>
          </a:prstGeom>
          <a:solidFill>
            <a:sysClr val="window" lastClr="FFFFFF">
              <a:lumMod val="85000"/>
            </a:sysClr>
          </a:solidFill>
          <a:ln w="38100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모서리가 둥근 직사각형 3"/>
          <p:cNvSpPr/>
          <p:nvPr/>
        </p:nvSpPr>
        <p:spPr bwMode="auto">
          <a:xfrm>
            <a:off x="1643338" y="1976453"/>
            <a:ext cx="1801813" cy="289441"/>
          </a:xfrm>
          <a:prstGeom prst="roundRect">
            <a:avLst/>
          </a:prstGeom>
          <a:solidFill>
            <a:srgbClr val="4F81BD">
              <a:lumMod val="75000"/>
            </a:srgbClr>
          </a:solidFill>
          <a:ln w="38100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1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기업의 고민</a:t>
            </a: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1665563" y="2355812"/>
            <a:ext cx="206659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 b="1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defRPr kumimoji="1" sz="2400" b="1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defRPr kumimoji="1" sz="2400" b="1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defRPr kumimoji="1" sz="2400" b="1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defRPr kumimoji="1" sz="2400" b="1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algn="ctr" eaLnBrk="0" fontAlgn="ctr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algn="ctr" eaLnBrk="0" fontAlgn="ctr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algn="ctr" eaLnBrk="0" fontAlgn="ctr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algn="ctr" eaLnBrk="0" fontAlgn="ctr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ko-KR" alt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</a:rPr>
              <a:t> </a:t>
            </a:r>
            <a:r>
              <a:rPr kumimoji="1" lang="ko-KR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</a:rPr>
              <a:t>대학과 </a:t>
            </a:r>
            <a:r>
              <a:rPr kumimoji="1" lang="ko-KR" alt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</a:rPr>
              <a:t>산업체간의 </a:t>
            </a:r>
            <a:r>
              <a:rPr kumimoji="1" lang="ko-KR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</a:rPr>
              <a:t>인력수급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ko-KR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</a:rPr>
              <a:t>  </a:t>
            </a:r>
            <a:r>
              <a:rPr kumimoji="1" lang="en-US" altLang="ko-KR" sz="1100" b="1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</a:rPr>
              <a:t>Mismatch</a:t>
            </a:r>
            <a:r>
              <a:rPr kumimoji="1" lang="ko-KR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</a:rPr>
              <a:t> </a:t>
            </a:r>
            <a:endParaRPr kumimoji="1" lang="en-US" altLang="ko-KR" sz="1100" b="1" i="0" u="none" strike="noStrike" kern="0" cap="none" spc="0" normalizeH="0" baseline="0" noProof="0" dirty="0">
              <a:ln>
                <a:noFill/>
              </a:ln>
              <a:solidFill>
                <a:srgbClr val="0D0D0D"/>
              </a:solidFill>
              <a:effectLst/>
              <a:uLnTx/>
              <a:uFillTx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ko-KR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</a:rPr>
              <a:t> </a:t>
            </a:r>
            <a:r>
              <a:rPr kumimoji="1" lang="ko-KR" alt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</a:rPr>
              <a:t>신입사</a:t>
            </a:r>
            <a:r>
              <a:rPr kumimoji="1" lang="ko-KR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</a:rPr>
              <a:t>원 </a:t>
            </a:r>
            <a:r>
              <a:rPr kumimoji="1" lang="ko-KR" alt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</a:rPr>
              <a:t>재교육 비용 과다</a:t>
            </a:r>
            <a:endParaRPr kumimoji="1" lang="en-US" altLang="ko-KR" sz="1100" b="1" i="0" u="none" strike="noStrike" kern="0" cap="none" spc="0" normalizeH="0" baseline="0" noProof="0" dirty="0">
              <a:ln>
                <a:noFill/>
              </a:ln>
              <a:solidFill>
                <a:srgbClr val="0D0D0D"/>
              </a:solidFill>
              <a:effectLst/>
              <a:uLnTx/>
              <a:uFillTx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en-US" altLang="ko-KR" sz="1100" b="1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</a:rPr>
              <a:t> </a:t>
            </a:r>
            <a:r>
              <a:rPr kumimoji="1" lang="ko-KR" alt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</a:rPr>
              <a:t>신입사</a:t>
            </a:r>
            <a:r>
              <a:rPr kumimoji="1" lang="ko-KR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</a:rPr>
              <a:t>원 </a:t>
            </a:r>
            <a:r>
              <a:rPr kumimoji="1" lang="ko-KR" alt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</a:rPr>
              <a:t>검증의 어려움</a:t>
            </a:r>
            <a:endParaRPr kumimoji="1" lang="en-US" altLang="ko-KR" sz="1100" b="1" i="0" u="none" strike="noStrike" kern="0" cap="none" spc="0" normalizeH="0" baseline="0" noProof="0" dirty="0" smtClean="0">
              <a:ln>
                <a:noFill/>
              </a:ln>
              <a:solidFill>
                <a:srgbClr val="0D0D0D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en-US" altLang="ko-KR" sz="1100" b="1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</a:rPr>
              <a:t> </a:t>
            </a:r>
            <a:r>
              <a:rPr kumimoji="1" lang="ko-KR" alt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</a:rPr>
              <a:t>우수인력 중소기업 기피</a:t>
            </a:r>
            <a:endParaRPr kumimoji="1" lang="en-US" altLang="ko-KR" sz="1100" b="1" i="0" u="none" strike="noStrike" kern="0" cap="none" spc="0" normalizeH="0" baseline="0" noProof="0" dirty="0">
              <a:ln>
                <a:noFill/>
              </a:ln>
              <a:solidFill>
                <a:srgbClr val="0D0D0D"/>
              </a:solidFill>
              <a:effectLst/>
              <a:uLnTx/>
              <a:uFillTx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ko-KR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</a:rPr>
              <a:t> 기술</a:t>
            </a:r>
            <a:r>
              <a:rPr kumimoji="1" lang="en-US" altLang="ko-KR" sz="1100" b="1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</a:rPr>
              <a:t>/</a:t>
            </a:r>
            <a:r>
              <a:rPr kumimoji="1" lang="ko-KR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</a:rPr>
              <a:t>연구 예산 </a:t>
            </a:r>
            <a:r>
              <a:rPr kumimoji="1" lang="ko-KR" alt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</a:rPr>
              <a:t>한정</a:t>
            </a:r>
            <a:endParaRPr kumimoji="1" lang="ko-KR" altLang="en-US" sz="1100" b="1" i="0" u="none" strike="noStrike" kern="0" cap="none" spc="0" normalizeH="0" baseline="0" noProof="0" dirty="0">
              <a:ln>
                <a:noFill/>
              </a:ln>
              <a:solidFill>
                <a:srgbClr val="0D0D0D"/>
              </a:solidFill>
              <a:effectLst/>
              <a:uLnTx/>
              <a:uFillTx/>
            </a:endParaRPr>
          </a:p>
        </p:txBody>
      </p:sp>
      <p:sp>
        <p:nvSpPr>
          <p:cNvPr id="6" name="모서리가 둥근 직사각형 5"/>
          <p:cNvSpPr>
            <a:spLocks/>
          </p:cNvSpPr>
          <p:nvPr/>
        </p:nvSpPr>
        <p:spPr bwMode="auto">
          <a:xfrm>
            <a:off x="306663" y="4811328"/>
            <a:ext cx="3425491" cy="390763"/>
          </a:xfrm>
          <a:prstGeom prst="roundRect">
            <a:avLst>
              <a:gd name="adj" fmla="val 10469"/>
            </a:avLst>
          </a:prstGeom>
          <a:solidFill>
            <a:sysClr val="window" lastClr="FFFFFF">
              <a:lumMod val="85000"/>
            </a:sysClr>
          </a:solidFill>
          <a:ln w="38100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모서리가 둥근 직사각형 6"/>
          <p:cNvSpPr/>
          <p:nvPr/>
        </p:nvSpPr>
        <p:spPr bwMode="auto">
          <a:xfrm>
            <a:off x="1645023" y="4255504"/>
            <a:ext cx="1800356" cy="289441"/>
          </a:xfrm>
          <a:prstGeom prst="roundRect">
            <a:avLst/>
          </a:prstGeom>
          <a:solidFill>
            <a:srgbClr val="4F81BD">
              <a:lumMod val="75000"/>
            </a:srgbClr>
          </a:solidFill>
          <a:ln w="38100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1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학생의 고민</a:t>
            </a:r>
          </a:p>
        </p:txBody>
      </p:sp>
      <p:sp>
        <p:nvSpPr>
          <p:cNvPr id="8" name="TextBox 15"/>
          <p:cNvSpPr txBox="1">
            <a:spLocks noChangeArrowheads="1"/>
          </p:cNvSpPr>
          <p:nvPr/>
        </p:nvSpPr>
        <p:spPr bwMode="auto">
          <a:xfrm>
            <a:off x="1562615" y="4663051"/>
            <a:ext cx="2266967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 b="1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defRPr kumimoji="1" sz="2400" b="1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defRPr kumimoji="1" sz="2400" b="1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defRPr kumimoji="1" sz="2400" b="1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defRPr kumimoji="1" sz="2400" b="1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algn="ctr" eaLnBrk="0" fontAlgn="ctr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algn="ctr" eaLnBrk="0" fontAlgn="ctr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algn="ctr" eaLnBrk="0" fontAlgn="ctr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algn="ctr" eaLnBrk="0" fontAlgn="ctr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ko-KR" alt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</a:rPr>
              <a:t> </a:t>
            </a:r>
            <a:r>
              <a:rPr kumimoji="1" lang="ko-KR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</a:rPr>
              <a:t>실무경험 </a:t>
            </a:r>
            <a:r>
              <a:rPr kumimoji="1" lang="ko-KR" alt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</a:rPr>
              <a:t>부족</a:t>
            </a:r>
            <a:endParaRPr kumimoji="1" lang="en-US" altLang="ko-KR" sz="1100" b="1" i="0" u="none" strike="noStrike" kern="0" cap="none" spc="0" normalizeH="0" baseline="0" noProof="0" dirty="0" smtClean="0">
              <a:ln>
                <a:noFill/>
              </a:ln>
              <a:solidFill>
                <a:srgbClr val="0D0D0D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en-US" altLang="ko-KR" sz="1100" b="1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</a:rPr>
              <a:t> </a:t>
            </a:r>
            <a:r>
              <a:rPr kumimoji="1" lang="ko-KR" alt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</a:rPr>
              <a:t>자신의 진로에 대한 고민</a:t>
            </a:r>
            <a:endParaRPr kumimoji="1" lang="en-US" altLang="ko-KR" sz="1100" b="1" i="0" u="none" strike="noStrike" kern="0" cap="none" spc="0" normalizeH="0" baseline="0" noProof="0" dirty="0">
              <a:ln>
                <a:noFill/>
              </a:ln>
              <a:solidFill>
                <a:srgbClr val="0D0D0D"/>
              </a:solidFill>
              <a:effectLst/>
              <a:uLnTx/>
              <a:uFillTx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en-US" altLang="ko-KR" sz="1100" b="1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</a:rPr>
              <a:t> </a:t>
            </a:r>
            <a:r>
              <a:rPr kumimoji="1" lang="ko-KR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</a:rPr>
              <a:t>취업난 해소를 위한 방법 </a:t>
            </a:r>
            <a:r>
              <a:rPr kumimoji="1" lang="ko-KR" alt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</a:rPr>
              <a:t>한정</a:t>
            </a:r>
            <a:endParaRPr kumimoji="1" lang="en-US" altLang="ko-KR" sz="1100" b="1" i="0" u="none" strike="noStrike" kern="0" cap="none" spc="0" normalizeH="0" baseline="0" noProof="0" dirty="0" smtClean="0">
              <a:ln>
                <a:noFill/>
              </a:ln>
              <a:solidFill>
                <a:srgbClr val="0D0D0D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en-US" altLang="ko-KR" sz="1100" b="1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</a:rPr>
              <a:t> </a:t>
            </a:r>
            <a:r>
              <a:rPr kumimoji="1" lang="ko-KR" alt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</a:rPr>
              <a:t>학비조달 문제</a:t>
            </a:r>
            <a:endParaRPr kumimoji="1" lang="en-US" altLang="ko-KR" sz="1100" b="1" i="0" u="none" strike="noStrike" kern="0" cap="none" spc="0" normalizeH="0" baseline="0" noProof="0" dirty="0">
              <a:ln>
                <a:noFill/>
              </a:ln>
              <a:solidFill>
                <a:srgbClr val="0D0D0D"/>
              </a:solidFill>
              <a:effectLst/>
              <a:uLnTx/>
              <a:uFillTx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ko-KR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</a:rPr>
              <a:t> 첨단장비 및 현장중심교육 </a:t>
            </a:r>
            <a:r>
              <a:rPr kumimoji="1" lang="ko-KR" alt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</a:rPr>
              <a:t>부족</a:t>
            </a:r>
            <a:endParaRPr kumimoji="1" lang="ko-KR" altLang="en-US" sz="1100" b="1" i="0" u="none" strike="noStrike" kern="0" cap="none" spc="0" normalizeH="0" baseline="0" noProof="0" dirty="0">
              <a:ln>
                <a:noFill/>
              </a:ln>
              <a:solidFill>
                <a:srgbClr val="0D0D0D"/>
              </a:solidFill>
              <a:effectLst/>
              <a:uLnTx/>
              <a:uFillTx/>
            </a:endParaRPr>
          </a:p>
        </p:txBody>
      </p:sp>
      <p:cxnSp>
        <p:nvCxnSpPr>
          <p:cNvPr id="9" name="꺾인 연결선 8"/>
          <p:cNvCxnSpPr>
            <a:stCxn id="3" idx="3"/>
            <a:endCxn id="6" idx="3"/>
          </p:cNvCxnSpPr>
          <p:nvPr/>
        </p:nvCxnSpPr>
        <p:spPr bwMode="auto">
          <a:xfrm>
            <a:off x="3613665" y="2776084"/>
            <a:ext cx="118489" cy="2230626"/>
          </a:xfrm>
          <a:prstGeom prst="bentConnector3">
            <a:avLst>
              <a:gd name="adj1" fmla="val 292929"/>
            </a:avLst>
          </a:prstGeom>
          <a:solidFill>
            <a:srgbClr val="4F81BD"/>
          </a:solidFill>
          <a:ln w="50800" cap="flat" cmpd="sng" algn="ctr">
            <a:solidFill>
              <a:srgbClr val="4F81BD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직선 화살표 연결선 9"/>
          <p:cNvCxnSpPr/>
          <p:nvPr/>
        </p:nvCxnSpPr>
        <p:spPr bwMode="auto">
          <a:xfrm>
            <a:off x="3816626" y="3840822"/>
            <a:ext cx="2239963" cy="2086"/>
          </a:xfrm>
          <a:prstGeom prst="straightConnector1">
            <a:avLst/>
          </a:prstGeom>
          <a:solidFill>
            <a:srgbClr val="4F81BD"/>
          </a:solidFill>
          <a:ln w="44450" cap="flat" cmpd="sng" algn="ctr">
            <a:solidFill>
              <a:srgbClr val="4F81BD">
                <a:lumMod val="75000"/>
              </a:srgb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Box 10"/>
          <p:cNvSpPr txBox="1"/>
          <p:nvPr/>
        </p:nvSpPr>
        <p:spPr bwMode="auto">
          <a:xfrm>
            <a:off x="4584976" y="3502749"/>
            <a:ext cx="64633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해결</a:t>
            </a:r>
            <a:endParaRPr kumimoji="0" lang="en-US" altLang="ko-KR" sz="1800" b="0" i="0" u="none" strike="noStrike" kern="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방안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38" y="2072159"/>
            <a:ext cx="863600" cy="136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38" y="4343467"/>
            <a:ext cx="890588" cy="1418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모서리가 둥근 직사각형 13"/>
          <p:cNvSpPr>
            <a:spLocks/>
          </p:cNvSpPr>
          <p:nvPr/>
        </p:nvSpPr>
        <p:spPr bwMode="auto">
          <a:xfrm>
            <a:off x="6093523" y="3740340"/>
            <a:ext cx="2623567" cy="390763"/>
          </a:xfrm>
          <a:prstGeom prst="roundRect">
            <a:avLst>
              <a:gd name="adj" fmla="val 10469"/>
            </a:avLst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6453563" y="2687914"/>
            <a:ext cx="2004318" cy="2323450"/>
          </a:xfrm>
          <a:prstGeom prst="roundRect">
            <a:avLst/>
          </a:prstGeom>
          <a:solidFill>
            <a:sysClr val="windowText" lastClr="000000">
              <a:lumMod val="50000"/>
              <a:lumOff val="50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TextBox 40"/>
          <p:cNvSpPr txBox="1">
            <a:spLocks noChangeArrowheads="1"/>
          </p:cNvSpPr>
          <p:nvPr/>
        </p:nvSpPr>
        <p:spPr bwMode="auto">
          <a:xfrm>
            <a:off x="6550799" y="4040888"/>
            <a:ext cx="179889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 b="1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defRPr kumimoji="1" sz="2400" b="1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defRPr kumimoji="1" sz="2400" b="1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defRPr kumimoji="1" sz="2400" b="1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defRPr kumimoji="1" sz="2400" b="1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algn="ctr" eaLnBrk="0" fontAlgn="ctr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algn="ctr" eaLnBrk="0" fontAlgn="ctr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algn="ctr" eaLnBrk="0" fontAlgn="ctr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algn="ctr" eaLnBrk="0" fontAlgn="ctr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1" i="0" u="none" strike="noStrike" kern="0" cap="none" spc="-15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IPP </a:t>
            </a:r>
            <a:r>
              <a:rPr kumimoji="1" lang="ko-KR" altLang="en-US" sz="1600" b="1" i="0" u="none" strike="noStrike" kern="0" cap="none" spc="-15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장기현장실습</a:t>
            </a:r>
            <a:endParaRPr kumimoji="1" lang="en-US" altLang="ko-KR" sz="1600" b="1" i="0" u="none" strike="noStrike" kern="0" cap="none" spc="-15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1" i="0" u="none" strike="noStrike" kern="0" cap="none" spc="-15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IPP</a:t>
            </a:r>
            <a:r>
              <a:rPr kumimoji="1" lang="ko-KR" altLang="en-US" sz="1600" b="1" i="0" u="none" strike="noStrike" kern="0" cap="none" spc="-15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형</a:t>
            </a:r>
            <a:r>
              <a:rPr kumimoji="1" lang="en-US" altLang="ko-KR" sz="1600" b="1" i="0" u="none" strike="noStrike" kern="0" cap="none" spc="-15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 </a:t>
            </a:r>
            <a:r>
              <a:rPr kumimoji="1" lang="ko-KR" altLang="en-US" sz="1600" b="1" i="0" u="none" strike="noStrike" kern="0" cap="none" spc="-15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일학습병행제</a:t>
            </a:r>
            <a:endParaRPr kumimoji="1" lang="ko-KR" altLang="en-US" sz="1600" b="1" i="0" u="none" strike="noStrike" kern="0" cap="none" spc="-15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  <p:sp>
        <p:nvSpPr>
          <p:cNvPr id="17" name="TextBox 42"/>
          <p:cNvSpPr txBox="1">
            <a:spLocks noChangeArrowheads="1"/>
          </p:cNvSpPr>
          <p:nvPr/>
        </p:nvSpPr>
        <p:spPr bwMode="auto">
          <a:xfrm>
            <a:off x="6295930" y="5182849"/>
            <a:ext cx="2236510" cy="400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 b="1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defRPr kumimoji="1" sz="2400" b="1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defRPr kumimoji="1" sz="2400" b="1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defRPr kumimoji="1" sz="2400" b="1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defRPr kumimoji="1" sz="2400" b="1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algn="ctr" eaLnBrk="0" fontAlgn="ctr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algn="ctr" eaLnBrk="0" fontAlgn="ctr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algn="ctr" eaLnBrk="0" fontAlgn="ctr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algn="ctr" eaLnBrk="0" fontAlgn="ctr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산학협력교육모델</a:t>
            </a:r>
            <a:endParaRPr kumimoji="1" lang="ko-KR" altLang="en-US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6300192" y="2181484"/>
            <a:ext cx="1756742" cy="1618280"/>
          </a:xfrm>
          <a:prstGeom prst="roundRect">
            <a:avLst/>
          </a:prstGeom>
          <a:solidFill>
            <a:sysClr val="windowText" lastClr="000000">
              <a:lumMod val="75000"/>
              <a:lumOff val="2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TextBox 41"/>
          <p:cNvSpPr txBox="1">
            <a:spLocks noChangeArrowheads="1"/>
          </p:cNvSpPr>
          <p:nvPr/>
        </p:nvSpPr>
        <p:spPr bwMode="auto">
          <a:xfrm>
            <a:off x="6264442" y="2710457"/>
            <a:ext cx="18282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 b="1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defRPr kumimoji="1" sz="2400" b="1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defRPr kumimoji="1" sz="2400" b="1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defRPr kumimoji="1" sz="2400" b="1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defRPr kumimoji="1" sz="2400" b="1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algn="ctr" eaLnBrk="0" fontAlgn="ctr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algn="ctr" eaLnBrk="0" fontAlgn="ctr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algn="ctr" eaLnBrk="0" fontAlgn="ctr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algn="ctr" eaLnBrk="0" fontAlgn="ctr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기업연계형</a:t>
            </a:r>
            <a:r>
              <a:rPr kumimoji="1" lang="ko-KR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 프로그램 </a:t>
            </a:r>
            <a:r>
              <a:rPr kumimoji="1" lang="ko-KR" alt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공동개발</a:t>
            </a:r>
          </a:p>
        </p:txBody>
      </p:sp>
      <p:grpSp>
        <p:nvGrpSpPr>
          <p:cNvPr id="20" name="그룹 19"/>
          <p:cNvGrpSpPr/>
          <p:nvPr/>
        </p:nvGrpSpPr>
        <p:grpSpPr>
          <a:xfrm>
            <a:off x="0" y="1"/>
            <a:ext cx="9144000" cy="764704"/>
            <a:chOff x="0" y="1"/>
            <a:chExt cx="9144000" cy="764704"/>
          </a:xfrm>
        </p:grpSpPr>
        <p:sp>
          <p:nvSpPr>
            <p:cNvPr id="21" name="직사각형 20"/>
            <p:cNvSpPr/>
            <p:nvPr/>
          </p:nvSpPr>
          <p:spPr>
            <a:xfrm>
              <a:off x="0" y="1"/>
              <a:ext cx="9144000" cy="76470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0" y="1"/>
              <a:ext cx="683568" cy="764704"/>
            </a:xfrm>
            <a:prstGeom prst="rect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791155" y="116632"/>
            <a:ext cx="64451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IPP</a:t>
            </a:r>
            <a:r>
              <a:rPr lang="ko-KR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</a:t>
            </a:r>
            <a:r>
              <a:rPr lang="ko-KR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왜 필요한가 </a:t>
            </a:r>
            <a:r>
              <a:rPr lang="en-US" altLang="ko-K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?</a:t>
            </a:r>
            <a:endParaRPr lang="ko-KR" altLang="en-US" sz="28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168969" y="128245"/>
            <a:ext cx="413575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tabLst>
                <a:tab pos="2514600" algn="l"/>
              </a:tabLst>
            </a:pPr>
            <a:r>
              <a:rPr lang="en-US" altLang="ko-KR" sz="3200" spc="-150" dirty="0" smtClean="0">
                <a:solidFill>
                  <a:prstClr val="black"/>
                </a:solidFill>
              </a:rPr>
              <a:t>02</a:t>
            </a:r>
            <a:endParaRPr lang="ko-KR" altLang="en-US" sz="3200" spc="-150" dirty="0">
              <a:solidFill>
                <a:prstClr val="black"/>
              </a:solidFill>
            </a:endParaRPr>
          </a:p>
        </p:txBody>
      </p:sp>
      <p:grpSp>
        <p:nvGrpSpPr>
          <p:cNvPr id="28" name="그룹 27"/>
          <p:cNvGrpSpPr>
            <a:grpSpLocks/>
          </p:cNvGrpSpPr>
          <p:nvPr/>
        </p:nvGrpSpPr>
        <p:grpSpPr bwMode="auto">
          <a:xfrm>
            <a:off x="467543" y="1124744"/>
            <a:ext cx="3546181" cy="643142"/>
            <a:chOff x="528676" y="980728"/>
            <a:chExt cx="2631188" cy="504056"/>
          </a:xfrm>
        </p:grpSpPr>
        <p:sp>
          <p:nvSpPr>
            <p:cNvPr id="29" name="모서리가 둥근 직사각형 28"/>
            <p:cNvSpPr/>
            <p:nvPr/>
          </p:nvSpPr>
          <p:spPr>
            <a:xfrm>
              <a:off x="528678" y="980728"/>
              <a:ext cx="2549855" cy="504056"/>
            </a:xfrm>
            <a:prstGeom prst="roundRect">
              <a:avLst/>
            </a:prstGeom>
            <a:solidFill>
              <a:srgbClr val="AED5F8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28676" y="1004623"/>
              <a:ext cx="2631188" cy="41006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28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ko-KR" altLang="en-US" sz="24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기업</a:t>
              </a:r>
              <a:r>
                <a:rPr lang="en-US" altLang="ko-KR" sz="24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sz="24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대학 고민의 해결</a:t>
              </a:r>
              <a:endParaRPr lang="ko-KR" alt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23778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612DB7-C7F6-4F9E-8E22-F976FF3C1E25}" type="slidenum">
              <a:rPr lang="ko-KR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</a:t>
            </a:fld>
            <a:endParaRPr lang="ko-KR" alt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0" y="1"/>
            <a:ext cx="9144000" cy="764704"/>
            <a:chOff x="0" y="1"/>
            <a:chExt cx="9144000" cy="764704"/>
          </a:xfrm>
        </p:grpSpPr>
        <p:sp>
          <p:nvSpPr>
            <p:cNvPr id="6" name="직사각형 5"/>
            <p:cNvSpPr/>
            <p:nvPr/>
          </p:nvSpPr>
          <p:spPr>
            <a:xfrm>
              <a:off x="0" y="1"/>
              <a:ext cx="9144000" cy="76470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0" y="1"/>
              <a:ext cx="683568" cy="764704"/>
            </a:xfrm>
            <a:prstGeom prst="rect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55576" y="116632"/>
            <a:ext cx="57606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우리대학의 </a:t>
            </a:r>
            <a:r>
              <a:rPr lang="en-US" altLang="ko-K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IPP </a:t>
            </a:r>
            <a:r>
              <a:rPr lang="ko-KR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제도는 </a:t>
            </a:r>
            <a:r>
              <a:rPr lang="en-US" altLang="ko-K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?</a:t>
            </a:r>
            <a:endParaRPr lang="ko-KR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68969" y="128245"/>
            <a:ext cx="413575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tabLst>
                <a:tab pos="2514600" algn="l"/>
              </a:tabLst>
            </a:pPr>
            <a:r>
              <a:rPr lang="en-US" altLang="ko-KR" sz="3200" spc="-150" dirty="0" smtClean="0">
                <a:solidFill>
                  <a:prstClr val="black"/>
                </a:solidFill>
              </a:rPr>
              <a:t>03</a:t>
            </a:r>
            <a:endParaRPr lang="ko-KR" altLang="en-US" sz="3200" spc="-150" dirty="0">
              <a:solidFill>
                <a:prstClr val="black"/>
              </a:solidFill>
            </a:endParaRPr>
          </a:p>
        </p:txBody>
      </p:sp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5562627"/>
              </p:ext>
            </p:extLst>
          </p:nvPr>
        </p:nvGraphicFramePr>
        <p:xfrm>
          <a:off x="611188" y="1916113"/>
          <a:ext cx="7920037" cy="399097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12046"/>
                <a:gridCol w="3024089"/>
                <a:gridCol w="3383902"/>
              </a:tblGrid>
              <a:tr h="49887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항목</a:t>
                      </a:r>
                      <a:endParaRPr lang="ko-KR" altLang="en-US" sz="14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5998" marR="35998" marT="36011" marB="36011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+mn-ea"/>
                          <a:ea typeface="+mn-ea"/>
                        </a:rPr>
                        <a:t>① </a:t>
                      </a:r>
                      <a:r>
                        <a:rPr lang="en-US" altLang="ko-KR" sz="1400" dirty="0" smtClean="0"/>
                        <a:t>IPP</a:t>
                      </a:r>
                      <a:r>
                        <a:rPr lang="ko-KR" altLang="en-US" sz="1400" dirty="0" smtClean="0"/>
                        <a:t>기업연계 장기현장실습</a:t>
                      </a:r>
                      <a:endParaRPr lang="en-US" altLang="ko-KR" sz="1400" dirty="0" smtClean="0"/>
                    </a:p>
                    <a:p>
                      <a:pPr algn="ctr" latinLnBrk="1"/>
                      <a:r>
                        <a:rPr lang="en-US" altLang="ko-KR" sz="1400" dirty="0" smtClean="0"/>
                        <a:t>(</a:t>
                      </a:r>
                      <a:r>
                        <a:rPr lang="ko-KR" altLang="en-US" sz="1400" dirty="0" smtClean="0"/>
                        <a:t>실습 위주 </a:t>
                      </a:r>
                      <a:r>
                        <a:rPr lang="en-US" altLang="ko-KR" sz="1400" dirty="0" smtClean="0"/>
                        <a:t>OJT)</a:t>
                      </a:r>
                      <a:endParaRPr lang="ko-KR" altLang="en-US" sz="14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5998" marR="35998" marT="36011" marB="36011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+mn-ea"/>
                          <a:ea typeface="+mn-ea"/>
                        </a:rPr>
                        <a:t>② </a:t>
                      </a:r>
                      <a:r>
                        <a:rPr lang="en-US" altLang="ko-KR" sz="1400" dirty="0" smtClean="0"/>
                        <a:t>IPP</a:t>
                      </a:r>
                      <a:r>
                        <a:rPr lang="ko-KR" altLang="en-US" sz="1400" dirty="0" smtClean="0"/>
                        <a:t>형 </a:t>
                      </a:r>
                      <a:r>
                        <a:rPr lang="ko-KR" altLang="en-US" sz="1400" dirty="0" err="1" smtClean="0"/>
                        <a:t>일학습병행제</a:t>
                      </a:r>
                      <a:endParaRPr lang="en-US" altLang="ko-KR" sz="1400" dirty="0" smtClean="0"/>
                    </a:p>
                    <a:p>
                      <a:pPr algn="ctr" latinLnBrk="1"/>
                      <a:r>
                        <a:rPr lang="en-US" altLang="ko-KR" sz="1400" dirty="0" smtClean="0"/>
                        <a:t>(Off-JT + OJT)</a:t>
                      </a:r>
                      <a:endParaRPr lang="ko-KR" altLang="en-US" sz="14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5998" marR="35998" marT="36011" marB="36011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8544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기간</a:t>
                      </a:r>
                      <a:endParaRPr lang="ko-KR" altLang="en-US" sz="14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5998" marR="35998" marT="36011" marB="36011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4</a:t>
                      </a:r>
                      <a:r>
                        <a:rPr lang="en-US" altLang="ko-KR" sz="1400" baseline="0" dirty="0" smtClean="0"/>
                        <a:t> ~ 6 </a:t>
                      </a:r>
                      <a:r>
                        <a:rPr lang="ko-KR" altLang="en-US" sz="1400" baseline="0" dirty="0" smtClean="0"/>
                        <a:t>개월</a:t>
                      </a:r>
                      <a:endParaRPr lang="ko-KR" altLang="en-US" sz="14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5998" marR="35998" marT="36011" marB="36011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12</a:t>
                      </a:r>
                      <a:r>
                        <a:rPr lang="ko-KR" altLang="en-US" sz="1400" dirty="0" smtClean="0"/>
                        <a:t>개월 </a:t>
                      </a:r>
                      <a:r>
                        <a:rPr lang="en-US" altLang="ko-KR" sz="1400" dirty="0" smtClean="0"/>
                        <a:t>~ 1.5</a:t>
                      </a:r>
                      <a:r>
                        <a:rPr lang="ko-KR" altLang="en-US" sz="1400" dirty="0" smtClean="0"/>
                        <a:t>년</a:t>
                      </a:r>
                      <a:endParaRPr lang="ko-KR" altLang="en-US" sz="14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5998" marR="35998" marT="36011" marB="36011" anchor="ctr"/>
                </a:tc>
              </a:tr>
              <a:tr h="28544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참여 대상 학생</a:t>
                      </a:r>
                      <a:endParaRPr lang="ko-KR" altLang="en-US" sz="14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5998" marR="35998" marT="36011" marB="36011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3</a:t>
                      </a:r>
                      <a:r>
                        <a:rPr lang="ko-KR" altLang="en-US" sz="1400" dirty="0" smtClean="0"/>
                        <a:t>학년 또는 </a:t>
                      </a:r>
                      <a:r>
                        <a:rPr lang="en-US" altLang="ko-KR" sz="1400" dirty="0" smtClean="0"/>
                        <a:t>4</a:t>
                      </a:r>
                      <a:r>
                        <a:rPr lang="ko-KR" altLang="en-US" sz="1400" dirty="0" smtClean="0"/>
                        <a:t>학년</a:t>
                      </a:r>
                      <a:endParaRPr lang="ko-KR" altLang="en-US" sz="14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5998" marR="35998" marT="36011" marB="36011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4</a:t>
                      </a:r>
                      <a:r>
                        <a:rPr lang="ko-KR" altLang="en-US" sz="1400" dirty="0" smtClean="0"/>
                        <a:t>학년</a:t>
                      </a:r>
                      <a:endParaRPr lang="ko-KR" altLang="en-US" sz="14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5998" marR="35998" marT="36011" marB="36011" anchor="ctr"/>
                </a:tc>
              </a:tr>
              <a:tr h="28544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학점</a:t>
                      </a:r>
                      <a:endParaRPr lang="ko-KR" altLang="en-US" sz="14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5998" marR="35998" marT="36011" marB="36011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9 ~ 13</a:t>
                      </a:r>
                      <a:r>
                        <a:rPr lang="ko-KR" altLang="en-US" sz="1400" dirty="0" smtClean="0"/>
                        <a:t>학점</a:t>
                      </a:r>
                      <a:endParaRPr lang="ko-KR" altLang="en-US" sz="14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5998" marR="35998" marT="36011" marB="36011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Off-JT 11</a:t>
                      </a:r>
                      <a:r>
                        <a:rPr lang="ko-KR" altLang="en-US" sz="1400" dirty="0" smtClean="0"/>
                        <a:t>학점 </a:t>
                      </a:r>
                      <a:r>
                        <a:rPr lang="en-US" altLang="ko-KR" sz="1400" dirty="0" smtClean="0"/>
                        <a:t>+ OJT 11</a:t>
                      </a:r>
                      <a:r>
                        <a:rPr lang="ko-KR" altLang="en-US" sz="1400" dirty="0" smtClean="0"/>
                        <a:t>학점</a:t>
                      </a:r>
                      <a:endParaRPr lang="ko-KR" altLang="en-US" sz="14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5998" marR="35998" marT="36011" marB="36011" anchor="ctr"/>
                </a:tc>
              </a:tr>
              <a:tr h="28544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채용 연계</a:t>
                      </a:r>
                      <a:endParaRPr lang="ko-KR" altLang="en-US" sz="14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5998" marR="35998" marT="36011" marB="36011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실습 종료 시점 채용 여부 결정</a:t>
                      </a:r>
                      <a:endParaRPr lang="ko-KR" altLang="en-US" sz="14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5998" marR="35998" marT="36011" marB="36011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실습 시작 전 채용 확정</a:t>
                      </a:r>
                      <a:endParaRPr lang="ko-KR" altLang="en-US" sz="14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5998" marR="35998" marT="36011" marB="36011" anchor="ctr"/>
                </a:tc>
              </a:tr>
              <a:tr h="28544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참여학생 신분</a:t>
                      </a:r>
                      <a:endParaRPr lang="ko-KR" altLang="en-US" sz="14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5998" marR="35998" marT="36011" marB="36011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학생</a:t>
                      </a:r>
                      <a:endParaRPr lang="ko-KR" altLang="en-US" sz="14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5998" marR="35998" marT="36011" marB="36011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학습근로자  </a:t>
                      </a:r>
                      <a:r>
                        <a:rPr lang="en-US" altLang="ko-KR" sz="1400" dirty="0" smtClean="0"/>
                        <a:t>(4</a:t>
                      </a:r>
                      <a:r>
                        <a:rPr lang="ko-KR" altLang="en-US" sz="1400" dirty="0" smtClean="0"/>
                        <a:t>대 보험 가입 의무</a:t>
                      </a:r>
                      <a:r>
                        <a:rPr lang="en-US" altLang="ko-KR" sz="1400" dirty="0" smtClean="0"/>
                        <a:t>)</a:t>
                      </a:r>
                      <a:endParaRPr lang="ko-KR" altLang="en-US" sz="14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5998" marR="35998" marT="36011" marB="36011" anchor="ctr"/>
                </a:tc>
              </a:tr>
              <a:tr h="49887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실습 기간 급여</a:t>
                      </a:r>
                      <a:endParaRPr lang="ko-KR" altLang="en-US" sz="14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5998" marR="35998" marT="36011" marB="36011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최저 임금 기준</a:t>
                      </a:r>
                      <a:endParaRPr lang="en-US" altLang="ko-KR" sz="1400" dirty="0" smtClean="0"/>
                    </a:p>
                    <a:p>
                      <a:pPr algn="ctr" latinLnBrk="1"/>
                      <a:r>
                        <a:rPr lang="en-US" altLang="ko-KR" sz="1400" dirty="0" smtClean="0"/>
                        <a:t>(</a:t>
                      </a:r>
                      <a:r>
                        <a:rPr lang="ko-KR" altLang="en-US" sz="1400" dirty="0" smtClean="0"/>
                        <a:t>기업 </a:t>
                      </a:r>
                      <a:r>
                        <a:rPr lang="en-US" altLang="ko-KR" sz="1400" dirty="0" smtClean="0"/>
                        <a:t>87</a:t>
                      </a:r>
                      <a:r>
                        <a:rPr lang="ko-KR" altLang="en-US" sz="1400" dirty="0" smtClean="0"/>
                        <a:t>만원</a:t>
                      </a:r>
                      <a:r>
                        <a:rPr lang="en-US" altLang="ko-KR" sz="1400" dirty="0" smtClean="0"/>
                        <a:t>+</a:t>
                      </a:r>
                      <a:r>
                        <a:rPr lang="ko-KR" altLang="en-US" sz="1400" dirty="0" smtClean="0"/>
                        <a:t>학교 </a:t>
                      </a:r>
                      <a:r>
                        <a:rPr lang="en-US" altLang="ko-KR" sz="1400" dirty="0" smtClean="0"/>
                        <a:t>40</a:t>
                      </a:r>
                      <a:r>
                        <a:rPr lang="ko-KR" altLang="en-US" sz="1400" dirty="0" smtClean="0"/>
                        <a:t>만원</a:t>
                      </a:r>
                      <a:r>
                        <a:rPr lang="en-US" altLang="ko-KR" sz="1400" dirty="0" smtClean="0"/>
                        <a:t>)</a:t>
                      </a:r>
                      <a:endParaRPr lang="ko-KR" altLang="en-US" sz="14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5998" marR="35998" marT="36011" marB="36011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최저</a:t>
                      </a:r>
                      <a:r>
                        <a:rPr lang="ko-KR" altLang="en-US" sz="1400" baseline="0" dirty="0" smtClean="0"/>
                        <a:t> 임금 기준</a:t>
                      </a:r>
                      <a:endParaRPr lang="en-US" altLang="ko-KR" sz="1400" baseline="0" dirty="0" smtClean="0"/>
                    </a:p>
                    <a:p>
                      <a:pPr algn="ctr" latinLnBrk="1"/>
                      <a:r>
                        <a:rPr lang="en-US" altLang="ko-KR" sz="1400" baseline="0" dirty="0" smtClean="0"/>
                        <a:t>(</a:t>
                      </a:r>
                      <a:r>
                        <a:rPr lang="ko-KR" altLang="en-US" sz="1400" baseline="0" dirty="0" smtClean="0"/>
                        <a:t>정부 지원금으로 충당 가능</a:t>
                      </a:r>
                      <a:r>
                        <a:rPr lang="en-US" altLang="ko-KR" sz="1400" baseline="0" dirty="0" smtClean="0"/>
                        <a:t>)</a:t>
                      </a:r>
                      <a:endParaRPr lang="ko-KR" altLang="en-US" sz="14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5998" marR="35998" marT="36011" marB="36011" anchor="ctr"/>
                </a:tc>
              </a:tr>
              <a:tr h="156599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정부 지원</a:t>
                      </a:r>
                      <a:endParaRPr lang="en-US" altLang="ko-KR" sz="1400" dirty="0" smtClean="0"/>
                    </a:p>
                    <a:p>
                      <a:pPr algn="ctr" latinLnBrk="1"/>
                      <a:r>
                        <a:rPr lang="ko-KR" altLang="en-US" sz="1400" dirty="0" smtClean="0"/>
                        <a:t>기업 혜택</a:t>
                      </a:r>
                      <a:endParaRPr lang="ko-KR" altLang="en-US" sz="14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5998" marR="35998" marT="36011" marB="36011" anchor="ctr"/>
                </a:tc>
                <a:tc>
                  <a:txBody>
                    <a:bodyPr/>
                    <a:lstStyle/>
                    <a:p>
                      <a:pPr marL="285750" indent="-285750" algn="l" latinLnBrk="1">
                        <a:buFont typeface="Wingdings" pitchFamily="2" charset="2"/>
                        <a:buChar char="§"/>
                      </a:pPr>
                      <a:r>
                        <a:rPr lang="ko-KR" altLang="en-US" sz="1400" dirty="0" smtClean="0"/>
                        <a:t>실습비 월 </a:t>
                      </a:r>
                      <a:r>
                        <a:rPr lang="en-US" altLang="ko-KR" sz="1400" dirty="0" smtClean="0"/>
                        <a:t>40</a:t>
                      </a:r>
                      <a:r>
                        <a:rPr lang="ko-KR" altLang="en-US" sz="1400" dirty="0" smtClean="0"/>
                        <a:t>만원</a:t>
                      </a:r>
                      <a:r>
                        <a:rPr lang="ko-KR" altLang="en-US" sz="1400" baseline="0" dirty="0" smtClean="0"/>
                        <a:t> 지원</a:t>
                      </a:r>
                      <a:endParaRPr lang="ko-KR" altLang="en-US" sz="14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5998" marR="35998" marT="36011" marB="36011" anchor="ctr"/>
                </a:tc>
                <a:tc>
                  <a:txBody>
                    <a:bodyPr/>
                    <a:lstStyle/>
                    <a:p>
                      <a:pPr marL="285750" indent="-285750" algn="l" latinLnBrk="1">
                        <a:buFont typeface="Wingdings" pitchFamily="2" charset="2"/>
                        <a:buChar char="§"/>
                      </a:pPr>
                      <a:r>
                        <a:rPr lang="ko-KR" altLang="en-US" sz="1400" dirty="0" smtClean="0"/>
                        <a:t>현장훈련</a:t>
                      </a:r>
                      <a:r>
                        <a:rPr lang="en-US" altLang="ko-KR" sz="1400" dirty="0" smtClean="0"/>
                        <a:t>(OJT) </a:t>
                      </a:r>
                      <a:r>
                        <a:rPr lang="ko-KR" altLang="en-US" sz="1400" dirty="0" smtClean="0"/>
                        <a:t>비용</a:t>
                      </a:r>
                      <a:endParaRPr lang="en-US" altLang="ko-KR" sz="1400" dirty="0" smtClean="0"/>
                    </a:p>
                    <a:p>
                      <a:pPr marL="285750" indent="-285750" algn="l" latinLnBrk="1">
                        <a:buFont typeface="Wingdings" pitchFamily="2" charset="2"/>
                        <a:buChar char="§"/>
                      </a:pPr>
                      <a:r>
                        <a:rPr lang="ko-KR" altLang="en-US" sz="1400" dirty="0" smtClean="0"/>
                        <a:t>학습근로자 훈련지원금 월 </a:t>
                      </a:r>
                      <a:r>
                        <a:rPr lang="en-US" altLang="ko-KR" sz="1400" dirty="0" smtClean="0"/>
                        <a:t>40</a:t>
                      </a:r>
                      <a:r>
                        <a:rPr lang="ko-KR" altLang="en-US" sz="1400" dirty="0" smtClean="0"/>
                        <a:t>만원</a:t>
                      </a:r>
                      <a:endParaRPr lang="en-US" altLang="ko-KR" sz="1400" dirty="0" smtClean="0"/>
                    </a:p>
                    <a:p>
                      <a:pPr marL="285750" indent="-285750" algn="l" latinLnBrk="1">
                        <a:buFont typeface="Wingdings" pitchFamily="2" charset="2"/>
                        <a:buChar char="§"/>
                      </a:pPr>
                      <a:r>
                        <a:rPr lang="ko-KR" altLang="en-US" sz="1400" dirty="0" smtClean="0"/>
                        <a:t>기업현장교수 수당</a:t>
                      </a:r>
                      <a:endParaRPr lang="en-US" altLang="ko-KR" sz="1400" dirty="0" smtClean="0"/>
                    </a:p>
                    <a:p>
                      <a:pPr marL="285750" indent="-285750" algn="l" latinLnBrk="1">
                        <a:buFont typeface="Wingdings" pitchFamily="2" charset="2"/>
                        <a:buChar char="§"/>
                      </a:pPr>
                      <a:r>
                        <a:rPr lang="ko-KR" altLang="en-US" sz="1400" dirty="0" smtClean="0"/>
                        <a:t>기업 </a:t>
                      </a:r>
                      <a:r>
                        <a:rPr lang="en-US" altLang="ko-KR" sz="1400" dirty="0" smtClean="0"/>
                        <a:t>HRD </a:t>
                      </a:r>
                      <a:r>
                        <a:rPr lang="ko-KR" altLang="en-US" sz="1400" dirty="0" smtClean="0"/>
                        <a:t>담당자 수당</a:t>
                      </a:r>
                      <a:endParaRPr lang="en-US" altLang="ko-KR" sz="1400" dirty="0" smtClean="0"/>
                    </a:p>
                    <a:p>
                      <a:pPr marL="285750" indent="-285750" algn="l" latinLnBrk="1">
                        <a:buFont typeface="Wingdings" pitchFamily="2" charset="2"/>
                        <a:buChar char="§"/>
                      </a:pPr>
                      <a:r>
                        <a:rPr lang="ko-KR" altLang="en-US" sz="1400" dirty="0" smtClean="0"/>
                        <a:t>전담인력 양성 교육훈련비</a:t>
                      </a:r>
                      <a:endParaRPr lang="en-US" altLang="ko-KR" sz="1400" dirty="0" smtClean="0"/>
                    </a:p>
                    <a:p>
                      <a:pPr marL="285750" indent="-285750" algn="l" latinLnBrk="1">
                        <a:buFont typeface="Wingdings" pitchFamily="2" charset="2"/>
                        <a:buChar char="§"/>
                      </a:pPr>
                      <a:r>
                        <a:rPr lang="ko-KR" altLang="en-US" sz="1400" dirty="0" smtClean="0"/>
                        <a:t>조달청 물품구매 심사우대</a:t>
                      </a:r>
                      <a:endParaRPr lang="en-US" altLang="ko-KR" sz="1400" dirty="0" smtClean="0"/>
                    </a:p>
                    <a:p>
                      <a:pPr marL="285750" indent="-285750" algn="l" latinLnBrk="1">
                        <a:buFont typeface="Wingdings" pitchFamily="2" charset="2"/>
                        <a:buChar char="§"/>
                      </a:pPr>
                      <a:r>
                        <a:rPr lang="ko-KR" altLang="en-US" sz="1400" dirty="0" smtClean="0"/>
                        <a:t>조달청 조달수수료 </a:t>
                      </a:r>
                      <a:r>
                        <a:rPr lang="en-US" altLang="ko-KR" sz="1400" dirty="0" smtClean="0"/>
                        <a:t>20% </a:t>
                      </a:r>
                      <a:r>
                        <a:rPr lang="ko-KR" altLang="en-US" sz="1400" dirty="0" smtClean="0"/>
                        <a:t>할인</a:t>
                      </a:r>
                      <a:endParaRPr lang="en-US" altLang="ko-KR" sz="14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5998" marR="35998" marT="36011" marB="36011" anchor="ctr"/>
                </a:tc>
              </a:tr>
            </a:tbl>
          </a:graphicData>
        </a:graphic>
      </p:graphicFrame>
      <p:sp>
        <p:nvSpPr>
          <p:cNvPr id="11" name="직사각형 10"/>
          <p:cNvSpPr/>
          <p:nvPr/>
        </p:nvSpPr>
        <p:spPr>
          <a:xfrm>
            <a:off x="360363" y="926108"/>
            <a:ext cx="8676133" cy="774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000"/>
              </a:spcBef>
              <a:spcAft>
                <a:spcPts val="0"/>
              </a:spcAft>
              <a:defRPr/>
            </a:pPr>
            <a:r>
              <a:rPr lang="en-US" altLang="ko-KR" b="1" kern="0" spc="-80" dirty="0" smtClean="0">
                <a:solidFill>
                  <a:srgbClr val="000000"/>
                </a:solidFill>
                <a:latin typeface="맑은 고딕"/>
                <a:ea typeface="맑은 고딕"/>
              </a:rPr>
              <a:t>□ </a:t>
            </a:r>
            <a:r>
              <a:rPr lang="en-US" altLang="ko-KR" b="1" kern="0" spc="-80" dirty="0" smtClean="0">
                <a:solidFill>
                  <a:srgbClr val="000000"/>
                </a:solidFill>
                <a:latin typeface="+mn-ea"/>
                <a:ea typeface="+mn-ea"/>
              </a:rPr>
              <a:t>IPP </a:t>
            </a:r>
            <a:r>
              <a:rPr lang="ko-KR" altLang="en-US" b="1" kern="0" spc="-80" dirty="0" smtClean="0">
                <a:solidFill>
                  <a:srgbClr val="000000"/>
                </a:solidFill>
                <a:latin typeface="+mn-ea"/>
              </a:rPr>
              <a:t>유형 및 </a:t>
            </a:r>
            <a:r>
              <a:rPr lang="ko-KR" altLang="en-US" b="1" kern="0" spc="-80" dirty="0" smtClean="0">
                <a:solidFill>
                  <a:srgbClr val="000000"/>
                </a:solidFill>
                <a:latin typeface="+mn-ea"/>
                <a:ea typeface="+mn-ea"/>
              </a:rPr>
              <a:t>내용  </a:t>
            </a:r>
            <a:endParaRPr lang="en-US" altLang="ko-KR" b="1" kern="0" spc="-80" dirty="0">
              <a:solidFill>
                <a:srgbClr val="000000"/>
              </a:solidFill>
              <a:latin typeface="+mn-ea"/>
              <a:ea typeface="+mn-ea"/>
            </a:endParaRPr>
          </a:p>
          <a:p>
            <a:pPr>
              <a:spcBef>
                <a:spcPts val="1000"/>
              </a:spcBef>
              <a:spcAft>
                <a:spcPts val="0"/>
              </a:spcAft>
              <a:defRPr/>
            </a:pPr>
            <a:r>
              <a:rPr lang="en-US" altLang="ko-KR" b="1" kern="0" spc="-80" dirty="0">
                <a:solidFill>
                  <a:srgbClr val="000000"/>
                </a:solidFill>
                <a:latin typeface="+mn-ea"/>
                <a:ea typeface="+mn-ea"/>
              </a:rPr>
              <a:t>    </a:t>
            </a:r>
            <a:r>
              <a:rPr lang="ko-KR" altLang="en-US" sz="1600" dirty="0">
                <a:latin typeface="+mn-ea"/>
                <a:ea typeface="+mn-ea"/>
              </a:rPr>
              <a:t>대구대학교 </a:t>
            </a:r>
            <a:r>
              <a:rPr lang="en-US" altLang="ko-KR" sz="1600" dirty="0" smtClean="0">
                <a:latin typeface="+mn-ea"/>
                <a:ea typeface="+mn-ea"/>
              </a:rPr>
              <a:t>IPP </a:t>
            </a:r>
            <a:r>
              <a:rPr lang="ko-KR" altLang="en-US" sz="1600" dirty="0" smtClean="0">
                <a:latin typeface="+mn-ea"/>
                <a:ea typeface="+mn-ea"/>
              </a:rPr>
              <a:t>제도 </a:t>
            </a:r>
            <a:r>
              <a:rPr lang="en-US" altLang="ko-KR" sz="1600" dirty="0" smtClean="0">
                <a:latin typeface="+mn-ea"/>
                <a:ea typeface="+mn-ea"/>
              </a:rPr>
              <a:t>:</a:t>
            </a:r>
            <a:r>
              <a:rPr lang="ko-KR" altLang="en-US" sz="1600" dirty="0" smtClean="0">
                <a:latin typeface="+mn-ea"/>
                <a:ea typeface="+mn-ea"/>
              </a:rPr>
              <a:t> </a:t>
            </a:r>
            <a:r>
              <a:rPr lang="ko-KR" altLang="en-US" sz="1600" dirty="0">
                <a:latin typeface="+mn-ea"/>
                <a:ea typeface="+mn-ea"/>
              </a:rPr>
              <a:t>① </a:t>
            </a:r>
            <a:r>
              <a:rPr lang="en-US" altLang="ko-KR" sz="1600" dirty="0" smtClean="0">
                <a:latin typeface="+mn-ea"/>
                <a:ea typeface="+mn-ea"/>
              </a:rPr>
              <a:t>IPP </a:t>
            </a:r>
            <a:r>
              <a:rPr lang="ko-KR" altLang="en-US" sz="1600" dirty="0" smtClean="0">
                <a:latin typeface="+mn-ea"/>
                <a:ea typeface="+mn-ea"/>
              </a:rPr>
              <a:t>장기현장실습  </a:t>
            </a:r>
            <a:r>
              <a:rPr lang="ko-KR" altLang="en-US" sz="1600" dirty="0">
                <a:latin typeface="+mn-ea"/>
                <a:ea typeface="+mn-ea"/>
              </a:rPr>
              <a:t>② </a:t>
            </a:r>
            <a:r>
              <a:rPr lang="en-US" altLang="ko-KR" sz="1600" dirty="0">
                <a:latin typeface="+mn-ea"/>
                <a:ea typeface="+mn-ea"/>
              </a:rPr>
              <a:t>IPP</a:t>
            </a:r>
            <a:r>
              <a:rPr lang="ko-KR" altLang="en-US" sz="1600" dirty="0">
                <a:latin typeface="+mn-ea"/>
                <a:ea typeface="+mn-ea"/>
              </a:rPr>
              <a:t>형 </a:t>
            </a:r>
            <a:r>
              <a:rPr lang="ko-KR" altLang="en-US" sz="1600" dirty="0" err="1" smtClean="0">
                <a:latin typeface="+mn-ea"/>
                <a:ea typeface="+mn-ea"/>
              </a:rPr>
              <a:t>일학습병행제</a:t>
            </a:r>
            <a:r>
              <a:rPr lang="ko-KR" altLang="en-US" sz="1600" dirty="0" smtClean="0">
                <a:latin typeface="+mn-ea"/>
                <a:ea typeface="+mn-ea"/>
              </a:rPr>
              <a:t> 등 </a:t>
            </a:r>
            <a:r>
              <a:rPr lang="en-US" altLang="ko-KR" sz="1600" dirty="0" smtClean="0">
                <a:latin typeface="+mn-ea"/>
                <a:ea typeface="+mn-ea"/>
              </a:rPr>
              <a:t>2</a:t>
            </a:r>
            <a:r>
              <a:rPr lang="ko-KR" altLang="en-US" sz="1600" dirty="0" smtClean="0">
                <a:latin typeface="+mn-ea"/>
                <a:ea typeface="+mn-ea"/>
              </a:rPr>
              <a:t>개 병행 운영</a:t>
            </a:r>
            <a:endParaRPr lang="en-US" altLang="ko-KR" sz="1600" b="1" kern="0" spc="-80" dirty="0">
              <a:solidFill>
                <a:srgbClr val="0000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864413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>
          <a:xfrm>
            <a:off x="899592" y="4293096"/>
            <a:ext cx="7488832" cy="209783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0000" tIns="180000" rIns="180000" bIns="180000" numCol="1" spcCol="1270" anchor="t" anchorCtr="0">
            <a:spAutoFit/>
          </a:bodyPr>
          <a:lstStyle/>
          <a:p>
            <a:pPr marL="228600" lvl="1" indent="-228600" defTabSz="933450">
              <a:spcBef>
                <a:spcPct val="0"/>
              </a:spcBef>
              <a:spcAft>
                <a:spcPts val="1200"/>
              </a:spcAft>
              <a:buChar char="••"/>
            </a:pPr>
            <a:r>
              <a:rPr lang="en-US" altLang="ko-KR" dirty="0" smtClean="0">
                <a:solidFill>
                  <a:schemeClr val="tx1"/>
                </a:solidFill>
                <a:latin typeface="+mn-ea"/>
              </a:rPr>
              <a:t>IPP </a:t>
            </a:r>
            <a:r>
              <a:rPr lang="ko-KR" altLang="en-US" dirty="0" smtClean="0">
                <a:solidFill>
                  <a:schemeClr val="tx1"/>
                </a:solidFill>
                <a:latin typeface="+mn-ea"/>
              </a:rPr>
              <a:t>장기현장실습 기간 </a:t>
            </a:r>
            <a:r>
              <a:rPr lang="en-US" altLang="ko-KR" dirty="0" smtClean="0">
                <a:solidFill>
                  <a:schemeClr val="tx1"/>
                </a:solidFill>
                <a:latin typeface="+mn-ea"/>
              </a:rPr>
              <a:t>4~6</a:t>
            </a:r>
            <a:r>
              <a:rPr lang="ko-KR" altLang="en-US" dirty="0" smtClean="0">
                <a:solidFill>
                  <a:schemeClr val="tx1"/>
                </a:solidFill>
                <a:latin typeface="+mn-ea"/>
              </a:rPr>
              <a:t>개월에 </a:t>
            </a:r>
            <a:r>
              <a:rPr lang="en-US" altLang="ko-KR" dirty="0" smtClean="0">
                <a:solidFill>
                  <a:schemeClr val="tx1"/>
                </a:solidFill>
                <a:latin typeface="+mn-ea"/>
              </a:rPr>
              <a:t>9~13</a:t>
            </a:r>
            <a:r>
              <a:rPr lang="ko-KR" altLang="en-US" dirty="0" smtClean="0">
                <a:solidFill>
                  <a:schemeClr val="tx1"/>
                </a:solidFill>
                <a:latin typeface="+mn-ea"/>
              </a:rPr>
              <a:t>학점</a:t>
            </a:r>
            <a:r>
              <a:rPr lang="en-US" altLang="ko-KR" dirty="0" smtClean="0"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dirty="0" smtClean="0">
                <a:solidFill>
                  <a:schemeClr val="tx1"/>
                </a:solidFill>
                <a:latin typeface="+mn-ea"/>
              </a:rPr>
              <a:t>전공</a:t>
            </a:r>
            <a:r>
              <a:rPr lang="en-US" altLang="ko-KR" dirty="0" smtClean="0">
                <a:solidFill>
                  <a:schemeClr val="tx1"/>
                </a:solidFill>
                <a:latin typeface="+mn-ea"/>
              </a:rPr>
              <a:t>9, </a:t>
            </a:r>
            <a:r>
              <a:rPr lang="ko-KR" altLang="en-US" dirty="0" smtClean="0">
                <a:solidFill>
                  <a:schemeClr val="tx1"/>
                </a:solidFill>
                <a:latin typeface="+mn-ea"/>
              </a:rPr>
              <a:t>일반선택 추가</a:t>
            </a:r>
            <a:r>
              <a:rPr lang="en-US" altLang="ko-KR" dirty="0" smtClean="0">
                <a:solidFill>
                  <a:schemeClr val="tx1"/>
                </a:solidFill>
                <a:latin typeface="+mn-ea"/>
              </a:rPr>
              <a:t>1</a:t>
            </a:r>
            <a:r>
              <a:rPr lang="ko-KR" altLang="en-US" dirty="0" smtClean="0">
                <a:solidFill>
                  <a:schemeClr val="tx1"/>
                </a:solidFill>
                <a:latin typeface="+mn-ea"/>
              </a:rPr>
              <a:t>개월당 </a:t>
            </a:r>
            <a:r>
              <a:rPr lang="en-US" altLang="ko-KR" dirty="0" smtClean="0">
                <a:solidFill>
                  <a:schemeClr val="tx1"/>
                </a:solidFill>
                <a:latin typeface="+mn-ea"/>
              </a:rPr>
              <a:t>2</a:t>
            </a:r>
            <a:r>
              <a:rPr lang="ko-KR" altLang="en-US" dirty="0" smtClean="0">
                <a:solidFill>
                  <a:schemeClr val="tx1"/>
                </a:solidFill>
                <a:latin typeface="+mn-ea"/>
              </a:rPr>
              <a:t>학점</a:t>
            </a:r>
            <a:r>
              <a:rPr lang="en-US" altLang="ko-KR" dirty="0" smtClean="0">
                <a:solidFill>
                  <a:schemeClr val="tx1"/>
                </a:solidFill>
                <a:latin typeface="+mn-ea"/>
              </a:rPr>
              <a:t>) </a:t>
            </a:r>
            <a:r>
              <a:rPr lang="ko-KR" altLang="en-US" dirty="0" smtClean="0">
                <a:solidFill>
                  <a:schemeClr val="tx1"/>
                </a:solidFill>
                <a:latin typeface="+mn-ea"/>
              </a:rPr>
              <a:t>인정</a:t>
            </a:r>
            <a:endParaRPr lang="en-US" altLang="ko-KR" dirty="0" smtClean="0">
              <a:solidFill>
                <a:schemeClr val="tx1"/>
              </a:solidFill>
              <a:latin typeface="+mn-ea"/>
            </a:endParaRPr>
          </a:p>
          <a:p>
            <a:pPr marL="228600" lvl="1" indent="-228600" defTabSz="933450">
              <a:spcBef>
                <a:spcPct val="0"/>
              </a:spcBef>
              <a:spcAft>
                <a:spcPts val="1200"/>
              </a:spcAft>
              <a:buChar char="••"/>
            </a:pPr>
            <a:r>
              <a:rPr lang="ko-KR" altLang="en-US" dirty="0" err="1" smtClean="0">
                <a:solidFill>
                  <a:schemeClr val="tx1"/>
                </a:solidFill>
                <a:latin typeface="+mn-ea"/>
              </a:rPr>
              <a:t>방학중</a:t>
            </a:r>
            <a:r>
              <a:rPr lang="ko-KR" altLang="en-US" dirty="0" smtClean="0">
                <a:solidFill>
                  <a:schemeClr val="tx1"/>
                </a:solidFill>
                <a:latin typeface="+mn-ea"/>
              </a:rPr>
              <a:t> 계절학기 수강 및 사이버 강좌 등 본인 졸업학점 관리 필요</a:t>
            </a:r>
            <a:endParaRPr lang="en-US" altLang="ko-KR" dirty="0" smtClean="0">
              <a:solidFill>
                <a:schemeClr val="tx1"/>
              </a:solidFill>
              <a:latin typeface="+mn-ea"/>
            </a:endParaRPr>
          </a:p>
          <a:p>
            <a:pPr marL="228600" lvl="1" indent="-228600" defTabSz="933450" latinLnBrk="0">
              <a:spcBef>
                <a:spcPct val="0"/>
              </a:spcBef>
              <a:spcAft>
                <a:spcPct val="15000"/>
              </a:spcAft>
              <a:buFontTx/>
              <a:buChar char="••"/>
              <a:defRPr/>
            </a:pPr>
            <a:r>
              <a:rPr lang="ko-KR" altLang="en-US" kern="0" dirty="0">
                <a:solidFill>
                  <a:schemeClr val="tx1"/>
                </a:solidFill>
                <a:latin typeface="+mn-ea"/>
              </a:rPr>
              <a:t>성적평가는 실습기업</a:t>
            </a:r>
            <a:r>
              <a:rPr lang="en-US" altLang="ko-KR" kern="0" dirty="0">
                <a:solidFill>
                  <a:schemeClr val="tx1"/>
                </a:solidFill>
                <a:latin typeface="+mn-ea"/>
              </a:rPr>
              <a:t>(30%), </a:t>
            </a:r>
            <a:r>
              <a:rPr lang="ko-KR" altLang="en-US" kern="0" dirty="0">
                <a:solidFill>
                  <a:schemeClr val="tx1"/>
                </a:solidFill>
                <a:latin typeface="+mn-ea"/>
              </a:rPr>
              <a:t>전공교수</a:t>
            </a:r>
            <a:r>
              <a:rPr lang="en-US" altLang="ko-KR" kern="0" dirty="0">
                <a:solidFill>
                  <a:schemeClr val="tx1"/>
                </a:solidFill>
                <a:latin typeface="+mn-ea"/>
              </a:rPr>
              <a:t>(30%), IPP</a:t>
            </a:r>
            <a:r>
              <a:rPr lang="ko-KR" altLang="en-US" kern="0" dirty="0">
                <a:solidFill>
                  <a:schemeClr val="tx1"/>
                </a:solidFill>
                <a:latin typeface="+mn-ea"/>
              </a:rPr>
              <a:t>센터</a:t>
            </a:r>
            <a:r>
              <a:rPr lang="en-US" altLang="ko-KR" kern="0" dirty="0">
                <a:solidFill>
                  <a:schemeClr val="tx1"/>
                </a:solidFill>
                <a:latin typeface="+mn-ea"/>
              </a:rPr>
              <a:t>(40%)</a:t>
            </a:r>
            <a:r>
              <a:rPr lang="ko-KR" altLang="en-US" kern="0" dirty="0">
                <a:solidFill>
                  <a:schemeClr val="tx1"/>
                </a:solidFill>
                <a:latin typeface="+mn-ea"/>
              </a:rPr>
              <a:t> 평가를</a:t>
            </a:r>
            <a:endParaRPr lang="en-US" altLang="ko-KR" kern="0" dirty="0">
              <a:solidFill>
                <a:schemeClr val="tx1"/>
              </a:solidFill>
              <a:latin typeface="+mn-ea"/>
            </a:endParaRPr>
          </a:p>
          <a:p>
            <a:pPr marL="0" lvl="1" defTabSz="933450" latinLnBrk="0">
              <a:spcBef>
                <a:spcPct val="0"/>
              </a:spcBef>
              <a:spcAft>
                <a:spcPct val="15000"/>
              </a:spcAft>
              <a:defRPr/>
            </a:pPr>
            <a:r>
              <a:rPr lang="ko-KR" altLang="en-US" kern="0" dirty="0">
                <a:solidFill>
                  <a:schemeClr val="tx1"/>
                </a:solidFill>
                <a:latin typeface="+mn-ea"/>
              </a:rPr>
              <a:t>   종합하여  </a:t>
            </a:r>
            <a:r>
              <a:rPr lang="en-US" altLang="ko-KR" b="1" kern="0" dirty="0">
                <a:solidFill>
                  <a:schemeClr val="tx1"/>
                </a:solidFill>
                <a:latin typeface="+mn-ea"/>
              </a:rPr>
              <a:t>Pass or Fail</a:t>
            </a:r>
            <a:r>
              <a:rPr lang="ko-KR" altLang="en-US" b="1" kern="0" dirty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en-US" kern="0" dirty="0">
                <a:solidFill>
                  <a:schemeClr val="tx1"/>
                </a:solidFill>
                <a:latin typeface="+mn-ea"/>
              </a:rPr>
              <a:t>방식으로 </a:t>
            </a:r>
            <a:r>
              <a:rPr lang="ko-KR" altLang="en-US" kern="0" dirty="0" smtClean="0">
                <a:solidFill>
                  <a:schemeClr val="tx1"/>
                </a:solidFill>
                <a:latin typeface="+mn-ea"/>
              </a:rPr>
              <a:t>운영</a:t>
            </a:r>
            <a:endParaRPr lang="en-US" altLang="ko-KR" dirty="0" smtClean="0">
              <a:solidFill>
                <a:schemeClr val="tx1"/>
              </a:solidFill>
              <a:latin typeface="+mn-ea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0" y="1"/>
            <a:ext cx="9144000" cy="764704"/>
            <a:chOff x="0" y="1"/>
            <a:chExt cx="9144000" cy="764704"/>
          </a:xfrm>
        </p:grpSpPr>
        <p:sp>
          <p:nvSpPr>
            <p:cNvPr id="7" name="직사각형 6"/>
            <p:cNvSpPr/>
            <p:nvPr/>
          </p:nvSpPr>
          <p:spPr>
            <a:xfrm>
              <a:off x="0" y="1"/>
              <a:ext cx="9144000" cy="76470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0" y="1"/>
              <a:ext cx="683568" cy="764704"/>
            </a:xfrm>
            <a:prstGeom prst="rect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55576" y="116632"/>
            <a:ext cx="57606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우리대학의 </a:t>
            </a:r>
            <a:r>
              <a:rPr lang="en-US" altLang="ko-K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IPP </a:t>
            </a:r>
            <a:r>
              <a:rPr lang="ko-KR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제도는 </a:t>
            </a:r>
            <a:r>
              <a:rPr lang="en-US" altLang="ko-K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?</a:t>
            </a:r>
            <a:endParaRPr lang="ko-KR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168969" y="128245"/>
            <a:ext cx="413575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tabLst>
                <a:tab pos="2514600" algn="l"/>
              </a:tabLst>
            </a:pPr>
            <a:r>
              <a:rPr lang="en-US" altLang="ko-KR" sz="3200" spc="-150" dirty="0" smtClean="0">
                <a:solidFill>
                  <a:prstClr val="black"/>
                </a:solidFill>
              </a:rPr>
              <a:t>03</a:t>
            </a:r>
            <a:endParaRPr lang="ko-KR" altLang="en-US" sz="3200" spc="-150" dirty="0">
              <a:solidFill>
                <a:prstClr val="black"/>
              </a:solidFill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612DB7-C7F6-4F9E-8E22-F976FF3C1E25}" type="slidenum">
              <a:rPr lang="ko-KR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</a:t>
            </a:fld>
            <a:endParaRPr lang="ko-KR" altLang="en-US">
              <a:solidFill>
                <a:srgbClr val="04617B">
                  <a:shade val="90000"/>
                </a:srgbClr>
              </a:solidFill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788861"/>
              </p:ext>
            </p:extLst>
          </p:nvPr>
        </p:nvGraphicFramePr>
        <p:xfrm>
          <a:off x="1009233" y="2060848"/>
          <a:ext cx="7560840" cy="23042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2"/>
                <a:gridCol w="1224136"/>
                <a:gridCol w="1296144"/>
                <a:gridCol w="1296144"/>
                <a:gridCol w="1296144"/>
                <a:gridCol w="1368150"/>
              </a:tblGrid>
              <a:tr h="55448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latin typeface="+mn-lt"/>
                        </a:rPr>
                        <a:t>Track</a:t>
                      </a:r>
                      <a:endParaRPr lang="ko-KR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+mn-lt"/>
                        </a:rPr>
                        <a:t>학 년</a:t>
                      </a:r>
                      <a:endParaRPr lang="ko-KR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+mn-lt"/>
                        </a:rPr>
                        <a:t>1</a:t>
                      </a:r>
                      <a:r>
                        <a:rPr lang="ko-KR" altLang="en-US" sz="1400" dirty="0" smtClean="0">
                          <a:latin typeface="+mn-lt"/>
                        </a:rPr>
                        <a:t>학기</a:t>
                      </a:r>
                      <a:endParaRPr lang="en-US" altLang="ko-KR" sz="1400" dirty="0" smtClean="0">
                        <a:latin typeface="+mn-lt"/>
                      </a:endParaRPr>
                    </a:p>
                    <a:p>
                      <a:pPr algn="ctr" latinLnBrk="1"/>
                      <a:r>
                        <a:rPr lang="en-US" altLang="ko-KR" sz="1400" dirty="0" smtClean="0">
                          <a:latin typeface="+mn-lt"/>
                        </a:rPr>
                        <a:t>(4</a:t>
                      </a:r>
                      <a:r>
                        <a:rPr lang="ko-KR" altLang="en-US" sz="1400" dirty="0" smtClean="0">
                          <a:latin typeface="+mn-lt"/>
                        </a:rPr>
                        <a:t>개월</a:t>
                      </a:r>
                      <a:r>
                        <a:rPr lang="en-US" altLang="ko-KR" sz="1400" dirty="0" smtClean="0">
                          <a:latin typeface="+mn-lt"/>
                        </a:rPr>
                        <a:t>)</a:t>
                      </a:r>
                      <a:endParaRPr lang="ko-KR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+mn-lt"/>
                        </a:rPr>
                        <a:t>여름</a:t>
                      </a:r>
                      <a:endParaRPr lang="en-US" altLang="ko-KR" sz="1400" dirty="0" smtClean="0">
                        <a:latin typeface="+mn-lt"/>
                      </a:endParaRPr>
                    </a:p>
                    <a:p>
                      <a:pPr algn="ctr" latinLnBrk="1"/>
                      <a:r>
                        <a:rPr lang="en-US" altLang="ko-KR" sz="1400" dirty="0" smtClean="0">
                          <a:latin typeface="+mn-lt"/>
                        </a:rPr>
                        <a:t>(2</a:t>
                      </a:r>
                      <a:r>
                        <a:rPr lang="ko-KR" altLang="en-US" sz="1400" dirty="0" smtClean="0">
                          <a:latin typeface="+mn-lt"/>
                        </a:rPr>
                        <a:t>개월</a:t>
                      </a:r>
                      <a:r>
                        <a:rPr lang="en-US" altLang="ko-KR" sz="1400" dirty="0" smtClean="0">
                          <a:latin typeface="+mn-lt"/>
                        </a:rPr>
                        <a:t>)</a:t>
                      </a:r>
                      <a:endParaRPr lang="ko-KR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+mn-lt"/>
                        </a:rPr>
                        <a:t>2</a:t>
                      </a:r>
                      <a:r>
                        <a:rPr lang="ko-KR" altLang="en-US" sz="1400" dirty="0" smtClean="0">
                          <a:latin typeface="+mn-lt"/>
                        </a:rPr>
                        <a:t>학기</a:t>
                      </a:r>
                      <a:endParaRPr lang="en-US" altLang="ko-KR" sz="1400" dirty="0" smtClean="0">
                        <a:latin typeface="+mn-lt"/>
                      </a:endParaRPr>
                    </a:p>
                    <a:p>
                      <a:pPr algn="ctr" latinLnBrk="1"/>
                      <a:r>
                        <a:rPr lang="en-US" altLang="ko-KR" sz="1400" dirty="0" smtClean="0">
                          <a:latin typeface="+mn-lt"/>
                        </a:rPr>
                        <a:t>(4</a:t>
                      </a:r>
                      <a:r>
                        <a:rPr lang="ko-KR" altLang="en-US" sz="1400" dirty="0" smtClean="0">
                          <a:latin typeface="+mn-lt"/>
                        </a:rPr>
                        <a:t>개월</a:t>
                      </a:r>
                      <a:r>
                        <a:rPr lang="en-US" altLang="ko-KR" sz="1400" dirty="0" smtClean="0">
                          <a:latin typeface="+mn-lt"/>
                        </a:rPr>
                        <a:t>)</a:t>
                      </a:r>
                      <a:endParaRPr lang="ko-KR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+mn-lt"/>
                        </a:rPr>
                        <a:t>겨울</a:t>
                      </a:r>
                      <a:endParaRPr lang="en-US" altLang="ko-KR" sz="1400" dirty="0" smtClean="0">
                        <a:latin typeface="+mn-lt"/>
                      </a:endParaRPr>
                    </a:p>
                    <a:p>
                      <a:pPr algn="ctr" latinLnBrk="1"/>
                      <a:r>
                        <a:rPr lang="en-US" altLang="ko-KR" sz="1400" dirty="0" smtClean="0">
                          <a:latin typeface="+mn-lt"/>
                        </a:rPr>
                        <a:t>(2</a:t>
                      </a:r>
                      <a:r>
                        <a:rPr lang="ko-KR" altLang="en-US" sz="1400" dirty="0" smtClean="0">
                          <a:latin typeface="+mn-lt"/>
                        </a:rPr>
                        <a:t>개월</a:t>
                      </a:r>
                      <a:r>
                        <a:rPr lang="en-US" altLang="ko-KR" sz="1400" dirty="0" smtClean="0">
                          <a:latin typeface="+mn-lt"/>
                        </a:rPr>
                        <a:t>)</a:t>
                      </a:r>
                      <a:endParaRPr lang="ko-KR" altLang="en-US" sz="1400" dirty="0">
                        <a:latin typeface="+mn-lt"/>
                      </a:endParaRPr>
                    </a:p>
                  </a:txBody>
                  <a:tcPr/>
                </a:tc>
              </a:tr>
              <a:tr h="395563">
                <a:tc rowSpan="2">
                  <a:txBody>
                    <a:bodyPr/>
                    <a:lstStyle/>
                    <a:p>
                      <a:pPr latinLnBrk="1"/>
                      <a:endParaRPr lang="en-US" altLang="ko-KR" sz="1400" dirty="0" smtClean="0">
                        <a:latin typeface="+mn-lt"/>
                      </a:endParaRPr>
                    </a:p>
                    <a:p>
                      <a:pPr latinLnBrk="1"/>
                      <a:r>
                        <a:rPr lang="en-US" altLang="ko-KR" sz="1400" dirty="0" smtClean="0">
                          <a:latin typeface="+mn-lt"/>
                        </a:rPr>
                        <a:t>A-Track</a:t>
                      </a:r>
                      <a:endParaRPr lang="ko-KR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+mn-lt"/>
                        </a:rPr>
                        <a:t>3</a:t>
                      </a:r>
                      <a:r>
                        <a:rPr lang="ko-KR" altLang="en-US" sz="1400" dirty="0" smtClean="0">
                          <a:latin typeface="+mn-lt"/>
                        </a:rPr>
                        <a:t>학년</a:t>
                      </a:r>
                      <a:endParaRPr lang="ko-KR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+mn-lt"/>
                        </a:rPr>
                        <a:t>수업</a:t>
                      </a:r>
                      <a:endParaRPr lang="ko-KR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+mn-lt"/>
                        </a:rPr>
                        <a:t>계절학기</a:t>
                      </a:r>
                      <a:endParaRPr lang="ko-KR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+mn-lt"/>
                        </a:rPr>
                        <a:t>현장실습</a:t>
                      </a:r>
                      <a:endParaRPr lang="ko-KR" altLang="en-US" sz="1400" dirty="0">
                        <a:latin typeface="+mn-lt"/>
                      </a:endParaRPr>
                    </a:p>
                  </a:txBody>
                  <a:tcPr>
                    <a:solidFill>
                      <a:srgbClr val="F9D88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+mn-lt"/>
                        </a:rPr>
                        <a:t>현장실습</a:t>
                      </a:r>
                      <a:endParaRPr lang="ko-KR" altLang="en-US" sz="1400" dirty="0">
                        <a:latin typeface="+mn-lt"/>
                      </a:endParaRPr>
                    </a:p>
                  </a:txBody>
                  <a:tcPr>
                    <a:solidFill>
                      <a:srgbClr val="F9D887"/>
                    </a:solidFill>
                  </a:tcPr>
                </a:tc>
              </a:tr>
              <a:tr h="395563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+mn-lt"/>
                        </a:rPr>
                        <a:t>4</a:t>
                      </a:r>
                      <a:r>
                        <a:rPr lang="ko-KR" altLang="en-US" sz="1400" dirty="0" smtClean="0">
                          <a:latin typeface="+mn-lt"/>
                        </a:rPr>
                        <a:t>학년</a:t>
                      </a:r>
                      <a:endParaRPr lang="ko-KR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+mn-lt"/>
                        </a:rPr>
                        <a:t>수업</a:t>
                      </a:r>
                      <a:endParaRPr lang="ko-KR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+mn-lt"/>
                        </a:rPr>
                        <a:t>계절학기</a:t>
                      </a:r>
                      <a:endParaRPr lang="ko-KR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+mn-lt"/>
                        </a:rPr>
                        <a:t>현장실습</a:t>
                      </a:r>
                      <a:endParaRPr lang="ko-KR" altLang="en-US" sz="1400" dirty="0">
                        <a:latin typeface="+mn-lt"/>
                      </a:endParaRPr>
                    </a:p>
                  </a:txBody>
                  <a:tcPr>
                    <a:solidFill>
                      <a:srgbClr val="F9D88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+mn-lt"/>
                        </a:rPr>
                        <a:t>계절학기</a:t>
                      </a:r>
                      <a:endParaRPr lang="ko-KR" altLang="en-US" sz="1400" dirty="0">
                        <a:latin typeface="+mn-lt"/>
                      </a:endParaRPr>
                    </a:p>
                  </a:txBody>
                  <a:tcPr/>
                </a:tc>
              </a:tr>
              <a:tr h="395563">
                <a:tc rowSpan="2">
                  <a:txBody>
                    <a:bodyPr/>
                    <a:lstStyle/>
                    <a:p>
                      <a:pPr latinLnBrk="1"/>
                      <a:endParaRPr lang="en-US" altLang="ko-KR" sz="1400" dirty="0" smtClean="0">
                        <a:latin typeface="+mn-lt"/>
                      </a:endParaRPr>
                    </a:p>
                    <a:p>
                      <a:pPr latinLnBrk="1"/>
                      <a:r>
                        <a:rPr lang="en-US" altLang="ko-KR" sz="1400" dirty="0" smtClean="0">
                          <a:latin typeface="+mn-lt"/>
                        </a:rPr>
                        <a:t>B-Track</a:t>
                      </a:r>
                      <a:endParaRPr lang="ko-KR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+mn-lt"/>
                        </a:rPr>
                        <a:t>3</a:t>
                      </a:r>
                      <a:r>
                        <a:rPr lang="ko-KR" altLang="en-US" sz="1400" dirty="0" smtClean="0">
                          <a:latin typeface="+mn-lt"/>
                        </a:rPr>
                        <a:t>학년</a:t>
                      </a:r>
                      <a:endParaRPr lang="ko-KR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+mn-lt"/>
                        </a:rPr>
                        <a:t>현장실습</a:t>
                      </a:r>
                      <a:endParaRPr lang="ko-KR" altLang="en-US" sz="1400" dirty="0">
                        <a:latin typeface="+mn-lt"/>
                      </a:endParaRPr>
                    </a:p>
                  </a:txBody>
                  <a:tcPr>
                    <a:solidFill>
                      <a:srgbClr val="F9D88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+mn-lt"/>
                        </a:rPr>
                        <a:t>현장실습</a:t>
                      </a:r>
                      <a:endParaRPr lang="ko-KR" altLang="en-US" sz="1400" dirty="0">
                        <a:latin typeface="+mn-lt"/>
                      </a:endParaRPr>
                    </a:p>
                  </a:txBody>
                  <a:tcPr>
                    <a:solidFill>
                      <a:srgbClr val="F9D88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+mn-lt"/>
                        </a:rPr>
                        <a:t>수업</a:t>
                      </a:r>
                      <a:endParaRPr lang="ko-KR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+mn-lt"/>
                        </a:rPr>
                        <a:t>계절학기</a:t>
                      </a:r>
                      <a:endParaRPr lang="ko-KR" altLang="en-US" sz="1400" dirty="0">
                        <a:latin typeface="+mn-lt"/>
                      </a:endParaRPr>
                    </a:p>
                  </a:txBody>
                  <a:tcPr/>
                </a:tc>
              </a:tr>
              <a:tr h="563081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+mn-lt"/>
                        </a:rPr>
                        <a:t>4</a:t>
                      </a:r>
                      <a:r>
                        <a:rPr lang="ko-KR" altLang="en-US" sz="1400" dirty="0" smtClean="0">
                          <a:latin typeface="+mn-lt"/>
                        </a:rPr>
                        <a:t>학년</a:t>
                      </a:r>
                      <a:endParaRPr lang="ko-KR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+mn-lt"/>
                        </a:rPr>
                        <a:t>현장실습</a:t>
                      </a:r>
                      <a:endParaRPr lang="ko-KR" altLang="en-US" sz="1400" dirty="0">
                        <a:latin typeface="+mn-lt"/>
                      </a:endParaRPr>
                    </a:p>
                  </a:txBody>
                  <a:tcPr>
                    <a:solidFill>
                      <a:srgbClr val="F9D88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+mn-lt"/>
                        </a:rPr>
                        <a:t>계절학기</a:t>
                      </a:r>
                      <a:endParaRPr lang="ko-KR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+mn-lt"/>
                        </a:rPr>
                        <a:t>수업</a:t>
                      </a:r>
                      <a:endParaRPr lang="ko-KR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+mn-lt"/>
                        </a:rPr>
                        <a:t>-</a:t>
                      </a:r>
                      <a:endParaRPr lang="ko-KR" altLang="en-US" sz="14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73535" y="1026096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□ </a:t>
            </a:r>
            <a:r>
              <a:rPr lang="ko-KR" altLang="en-US" sz="1600" dirty="0" smtClean="0"/>
              <a:t>대상 학과 </a:t>
            </a:r>
            <a:r>
              <a:rPr lang="en-US" altLang="ko-KR" sz="1600" dirty="0" smtClean="0"/>
              <a:t>: </a:t>
            </a:r>
            <a:r>
              <a:rPr lang="ko-KR" altLang="en-US" sz="1600" dirty="0" smtClean="0"/>
              <a:t>경상대학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공과대학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정보통신대학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자연과학대학</a:t>
            </a:r>
            <a:r>
              <a:rPr lang="en-US" altLang="ko-KR" sz="1600" dirty="0" smtClean="0"/>
              <a:t>     </a:t>
            </a:r>
          </a:p>
          <a:p>
            <a:r>
              <a:rPr lang="en-US" altLang="ko-KR" sz="1600" dirty="0" smtClean="0"/>
              <a:t>                   </a:t>
            </a:r>
            <a:r>
              <a:rPr lang="ko-KR" altLang="en-US" sz="1600" dirty="0" smtClean="0"/>
              <a:t>인문대학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사회과학대학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행정대학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조형예술대학 </a:t>
            </a:r>
            <a:r>
              <a:rPr lang="ko-KR" altLang="en-US" sz="1600" dirty="0"/>
              <a:t>등</a:t>
            </a:r>
            <a:endParaRPr lang="en-US" altLang="ko-KR" sz="1600" dirty="0"/>
          </a:p>
          <a:p>
            <a:r>
              <a:rPr lang="ko-KR" altLang="en-US" sz="1600" dirty="0" smtClean="0"/>
              <a:t>□ 장기현장실습은 </a:t>
            </a:r>
            <a:r>
              <a:rPr lang="ko-KR" altLang="en-US" sz="1600" dirty="0" err="1" smtClean="0"/>
              <a:t>재학중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3, 4</a:t>
            </a:r>
            <a:r>
              <a:rPr lang="ko-KR" altLang="en-US" sz="1600" dirty="0" smtClean="0"/>
              <a:t>학년 각각 </a:t>
            </a:r>
            <a:r>
              <a:rPr lang="en-US" altLang="ko-KR" sz="1600" dirty="0" smtClean="0"/>
              <a:t>1</a:t>
            </a:r>
            <a:r>
              <a:rPr lang="ko-KR" altLang="en-US" sz="1600" dirty="0" smtClean="0"/>
              <a:t>회 참여 가능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최대 </a:t>
            </a:r>
            <a:r>
              <a:rPr lang="en-US" altLang="ko-KR" sz="1600" dirty="0" smtClean="0"/>
              <a:t>2</a:t>
            </a:r>
            <a:r>
              <a:rPr lang="ko-KR" altLang="en-US" sz="1600" dirty="0" smtClean="0"/>
              <a:t>회</a:t>
            </a:r>
            <a:r>
              <a:rPr lang="en-US" altLang="ko-KR" sz="1600" dirty="0" smtClean="0"/>
              <a:t>,10</a:t>
            </a:r>
            <a:r>
              <a:rPr lang="ko-KR" altLang="en-US" sz="1600" dirty="0" smtClean="0"/>
              <a:t>개월</a:t>
            </a:r>
            <a:r>
              <a:rPr lang="en-US" altLang="ko-KR" sz="1600" dirty="0" smtClean="0"/>
              <a:t>)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11251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827584" y="1696742"/>
            <a:ext cx="7992888" cy="1876274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36000" tIns="36000" rIns="36000" bIns="36000" numCol="1" spcCol="1270" anchor="ctr" anchorCtr="0">
            <a:spAutoFit/>
          </a:bodyPr>
          <a:lstStyle/>
          <a:p>
            <a:pPr marL="288000" lvl="1" indent="-228600" defTabSz="933450" latinLnBrk="0">
              <a:spcBef>
                <a:spcPts val="600"/>
              </a:spcBef>
              <a:spcAft>
                <a:spcPct val="15000"/>
              </a:spcAft>
              <a:buFontTx/>
              <a:buChar char="••"/>
              <a:defRPr/>
            </a:pPr>
            <a:r>
              <a:rPr lang="ko-KR" altLang="en-US" sz="1600" kern="0" dirty="0" smtClean="0">
                <a:latin typeface="맑은 고딕" pitchFamily="50" charset="-127"/>
                <a:ea typeface="맑은 고딕" pitchFamily="50" charset="-127"/>
              </a:rPr>
              <a:t>전공분야 현장경험을 통해 진로선택 명확 및 취업이 용이</a:t>
            </a:r>
            <a:r>
              <a:rPr lang="en-US" altLang="ko-KR" sz="1600" kern="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288000" lvl="1" indent="-228600" defTabSz="933450">
              <a:spcBef>
                <a:spcPts val="600"/>
              </a:spcBef>
              <a:spcAft>
                <a:spcPts val="1200"/>
              </a:spcAft>
              <a:buChar char="••"/>
            </a:pP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전공역량의 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Hard Skill 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및 의사소통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조직적응력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자신감의 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Social Skill 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함양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288000" lvl="1" indent="-228600" defTabSz="933450" latinLnBrk="0">
              <a:spcBef>
                <a:spcPts val="600"/>
              </a:spcBef>
              <a:spcAft>
                <a:spcPct val="15000"/>
              </a:spcAft>
              <a:buFontTx/>
              <a:buChar char="••"/>
              <a:defRPr/>
            </a:pPr>
            <a:r>
              <a:rPr lang="ko-KR" altLang="en-US" sz="1600" kern="0" dirty="0">
                <a:latin typeface="맑은 고딕" pitchFamily="50" charset="-127"/>
                <a:ea typeface="맑은 고딕" pitchFamily="50" charset="-127"/>
              </a:rPr>
              <a:t>학교에서 배운 전공내용을 산업현장에서 실무적으로 경험하는 전공역량 </a:t>
            </a:r>
            <a:r>
              <a:rPr lang="ko-KR" altLang="en-US" sz="1600" kern="0" dirty="0" smtClean="0">
                <a:latin typeface="맑은 고딕" pitchFamily="50" charset="-127"/>
                <a:ea typeface="맑은 고딕" pitchFamily="50" charset="-127"/>
              </a:rPr>
              <a:t>강화</a:t>
            </a:r>
            <a:r>
              <a:rPr lang="en-US" altLang="ko-KR" sz="1600" kern="0" dirty="0" smtClean="0">
                <a:latin typeface="맑은 고딕" pitchFamily="50" charset="-127"/>
                <a:ea typeface="맑은 고딕" pitchFamily="50" charset="-127"/>
              </a:rPr>
              <a:t>.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1600" dirty="0">
              <a:latin typeface="맑은 고딕" pitchFamily="50" charset="-127"/>
              <a:ea typeface="맑은 고딕" pitchFamily="50" charset="-127"/>
            </a:endParaRPr>
          </a:p>
          <a:p>
            <a:pPr marL="288000" lvl="1" indent="-228600" defTabSz="933450" latinLnBrk="0">
              <a:spcBef>
                <a:spcPts val="600"/>
              </a:spcBef>
              <a:spcAft>
                <a:spcPct val="15000"/>
              </a:spcAft>
              <a:buFontTx/>
              <a:buChar char="••"/>
              <a:defRPr/>
            </a:pPr>
            <a:r>
              <a:rPr lang="ko-KR" altLang="en-US" sz="1600" dirty="0">
                <a:latin typeface="맑은 고딕" pitchFamily="50" charset="-127"/>
                <a:ea typeface="맑은 고딕" pitchFamily="50" charset="-127"/>
              </a:rPr>
              <a:t>학교 졸업 후 입사해서 별도의 </a:t>
            </a:r>
            <a:r>
              <a:rPr lang="en-US" altLang="ko-KR" sz="1600" dirty="0">
                <a:latin typeface="맑은 고딕" pitchFamily="50" charset="-127"/>
                <a:ea typeface="맑은 고딕" pitchFamily="50" charset="-127"/>
              </a:rPr>
              <a:t>OJT </a:t>
            </a:r>
            <a:r>
              <a:rPr lang="ko-KR" altLang="en-US" sz="1600" dirty="0">
                <a:latin typeface="맑은 고딕" pitchFamily="50" charset="-127"/>
                <a:ea typeface="맑은 고딕" pitchFamily="50" charset="-127"/>
              </a:rPr>
              <a:t>기간 없이 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경력 투입가능</a:t>
            </a:r>
            <a:endParaRPr lang="en-US" altLang="ko-KR" sz="1600" dirty="0" smtClean="0">
              <a:latin typeface="맑은 고딕" pitchFamily="50" charset="-127"/>
              <a:ea typeface="맑은 고딕" pitchFamily="50" charset="-127"/>
            </a:endParaRPr>
          </a:p>
          <a:p>
            <a:pPr marL="288000" lvl="1" indent="-228600" defTabSz="933450" latinLnBrk="0">
              <a:spcBef>
                <a:spcPts val="600"/>
              </a:spcBef>
              <a:spcAft>
                <a:spcPct val="15000"/>
              </a:spcAft>
              <a:buFontTx/>
              <a:buChar char="••"/>
              <a:defRPr/>
            </a:pPr>
            <a:r>
              <a:rPr lang="en-US" altLang="ko-KR" sz="1600" kern="0" dirty="0" smtClean="0">
                <a:latin typeface="맑은 고딕" pitchFamily="50" charset="-127"/>
                <a:ea typeface="맑은 고딕" pitchFamily="50" charset="-127"/>
              </a:rPr>
              <a:t>IPP </a:t>
            </a:r>
            <a:r>
              <a:rPr lang="ko-KR" altLang="en-US" sz="1600" kern="0" dirty="0">
                <a:latin typeface="맑은 고딕" pitchFamily="50" charset="-127"/>
                <a:ea typeface="맑은 고딕" pitchFamily="50" charset="-127"/>
              </a:rPr>
              <a:t>근무기간 중 </a:t>
            </a:r>
            <a:r>
              <a:rPr lang="ko-KR" altLang="en-US" sz="1600" kern="0" dirty="0" smtClean="0">
                <a:latin typeface="맑은 고딕" pitchFamily="50" charset="-127"/>
                <a:ea typeface="맑은 고딕" pitchFamily="50" charset="-127"/>
              </a:rPr>
              <a:t>실습 수당 수령 </a:t>
            </a:r>
            <a:r>
              <a:rPr lang="en-US" altLang="ko-KR" sz="1600" kern="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600" kern="0" dirty="0" smtClean="0">
                <a:latin typeface="맑은 고딕" pitchFamily="50" charset="-127"/>
                <a:ea typeface="맑은 고딕" pitchFamily="50" charset="-127"/>
              </a:rPr>
              <a:t>월 </a:t>
            </a:r>
            <a:r>
              <a:rPr lang="en-US" altLang="ko-KR" sz="1600" kern="0" dirty="0" smtClean="0">
                <a:latin typeface="맑은 고딕" pitchFamily="50" charset="-127"/>
                <a:ea typeface="맑은 고딕" pitchFamily="50" charset="-127"/>
              </a:rPr>
              <a:t>127</a:t>
            </a:r>
            <a:r>
              <a:rPr lang="ko-KR" altLang="en-US" sz="1600" kern="0" dirty="0" smtClean="0">
                <a:latin typeface="맑은 고딕" pitchFamily="50" charset="-127"/>
                <a:ea typeface="맑은 고딕" pitchFamily="50" charset="-127"/>
              </a:rPr>
              <a:t>만원 이상</a:t>
            </a:r>
            <a:r>
              <a:rPr lang="en-US" altLang="ko-KR" sz="1600" kern="0" dirty="0" smtClean="0">
                <a:latin typeface="맑은 고딕" pitchFamily="50" charset="-127"/>
                <a:ea typeface="맑은 고딕" pitchFamily="50" charset="-127"/>
              </a:rPr>
              <a:t>)</a:t>
            </a:r>
            <a:endParaRPr lang="en-US" altLang="ko-KR" sz="1600" kern="0" dirty="0"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0" y="1"/>
            <a:ext cx="9144000" cy="764704"/>
            <a:chOff x="0" y="1"/>
            <a:chExt cx="9144000" cy="764704"/>
          </a:xfrm>
        </p:grpSpPr>
        <p:sp>
          <p:nvSpPr>
            <p:cNvPr id="8" name="직사각형 7"/>
            <p:cNvSpPr/>
            <p:nvPr/>
          </p:nvSpPr>
          <p:spPr>
            <a:xfrm>
              <a:off x="0" y="1"/>
              <a:ext cx="9144000" cy="76470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0" y="1"/>
              <a:ext cx="683568" cy="764704"/>
            </a:xfrm>
            <a:prstGeom prst="rect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55576" y="116632"/>
            <a:ext cx="61926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IPP </a:t>
            </a:r>
            <a:r>
              <a:rPr lang="ko-KR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참여시 장점은 </a:t>
            </a:r>
            <a:r>
              <a:rPr lang="en-US" altLang="ko-K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?</a:t>
            </a:r>
            <a:endParaRPr lang="ko-KR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552" y="1048670"/>
            <a:ext cx="2304256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b="1" dirty="0" smtClean="0">
                <a:latin typeface="+mn-ea"/>
              </a:rPr>
              <a:t>□ </a:t>
            </a:r>
            <a:r>
              <a:rPr lang="ko-KR" altLang="en-US" b="1" dirty="0" smtClean="0">
                <a:latin typeface="+mn-ea"/>
              </a:rPr>
              <a:t>학생 측면</a:t>
            </a:r>
            <a:endParaRPr lang="en-US" altLang="ko-KR" b="1" dirty="0">
              <a:latin typeface="+mn-ea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887204" y="4505054"/>
            <a:ext cx="7429212" cy="1876274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36000" tIns="36000" rIns="36000" bIns="36000" numCol="1" spcCol="1270" anchor="ctr" anchorCtr="0">
            <a:spAutoFit/>
          </a:bodyPr>
          <a:lstStyle/>
          <a:p>
            <a:pPr marL="228600" lvl="1" indent="-228600" defTabSz="933450" latinLnBrk="0">
              <a:spcBef>
                <a:spcPts val="600"/>
              </a:spcBef>
              <a:spcAft>
                <a:spcPct val="15000"/>
              </a:spcAft>
              <a:buFontTx/>
              <a:buChar char="••"/>
              <a:defRPr/>
            </a:pPr>
            <a:r>
              <a:rPr lang="ko-KR" altLang="en-US" sz="1600" kern="0" dirty="0" smtClean="0">
                <a:latin typeface="맑은 고딕" pitchFamily="50" charset="-127"/>
                <a:ea typeface="맑은 고딕" pitchFamily="50" charset="-127"/>
              </a:rPr>
              <a:t>인력을 안정적으로 확보하고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재교육 </a:t>
            </a:r>
            <a:r>
              <a:rPr lang="ko-KR" altLang="en-US" sz="1600" dirty="0">
                <a:latin typeface="맑은 고딕" pitchFamily="50" charset="-127"/>
                <a:ea typeface="맑은 고딕" pitchFamily="50" charset="-127"/>
              </a:rPr>
              <a:t>비용과 기간절감 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효과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.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1600" dirty="0">
              <a:latin typeface="맑은 고딕" pitchFamily="50" charset="-127"/>
              <a:ea typeface="맑은 고딕" pitchFamily="50" charset="-127"/>
            </a:endParaRPr>
          </a:p>
          <a:p>
            <a:pPr marL="228600" lvl="1" indent="-228600" defTabSz="933450" latinLnBrk="0">
              <a:spcBef>
                <a:spcPts val="600"/>
              </a:spcBef>
              <a:spcAft>
                <a:spcPct val="15000"/>
              </a:spcAft>
              <a:buFontTx/>
              <a:buChar char="••"/>
              <a:defRPr/>
            </a:pPr>
            <a:r>
              <a:rPr lang="en-US" altLang="ko-KR" sz="1600" kern="0" dirty="0" smtClean="0">
                <a:latin typeface="맑은 고딕" pitchFamily="50" charset="-127"/>
                <a:ea typeface="맑은 고딕" pitchFamily="50" charset="-127"/>
              </a:rPr>
              <a:t>IPP </a:t>
            </a:r>
            <a:r>
              <a:rPr lang="ko-KR" altLang="en-US" sz="1600" kern="0" dirty="0" smtClean="0">
                <a:latin typeface="맑은 고딕" pitchFamily="50" charset="-127"/>
                <a:ea typeface="맑은 고딕" pitchFamily="50" charset="-127"/>
              </a:rPr>
              <a:t>근무기간 중에 전문능력</a:t>
            </a:r>
            <a:r>
              <a:rPr lang="en-US" altLang="ko-KR" sz="1600" kern="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600" kern="0" dirty="0" smtClean="0">
                <a:latin typeface="맑은 고딕" pitchFamily="50" charset="-127"/>
                <a:ea typeface="맑은 고딕" pitchFamily="50" charset="-127"/>
              </a:rPr>
              <a:t>근무태도 등을 사전에 면밀하게 검증 가능</a:t>
            </a:r>
            <a:r>
              <a:rPr lang="en-US" altLang="ko-KR" sz="1600" kern="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228600" lvl="1" indent="-228600" defTabSz="933450">
              <a:spcBef>
                <a:spcPts val="600"/>
              </a:spcBef>
              <a:spcAft>
                <a:spcPts val="1200"/>
              </a:spcAft>
              <a:buChar char="••"/>
            </a:pP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IPP 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근무를 하고 졸업 후 직원으로 채용 연계 용이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600" dirty="0">
              <a:latin typeface="맑은 고딕" pitchFamily="50" charset="-127"/>
              <a:ea typeface="맑은 고딕" pitchFamily="50" charset="-127"/>
            </a:endParaRPr>
          </a:p>
          <a:p>
            <a:pPr marL="228600" lvl="1" indent="-228600" defTabSz="933450" latinLnBrk="0">
              <a:spcBef>
                <a:spcPts val="600"/>
              </a:spcBef>
              <a:spcAft>
                <a:spcPct val="15000"/>
              </a:spcAft>
              <a:buFontTx/>
              <a:buChar char="••"/>
              <a:defRPr/>
            </a:pPr>
            <a:r>
              <a:rPr lang="en-US" altLang="ko-KR" sz="1600" kern="0" dirty="0" smtClean="0">
                <a:latin typeface="맑은 고딕" pitchFamily="50" charset="-127"/>
                <a:ea typeface="맑은 고딕" pitchFamily="50" charset="-127"/>
              </a:rPr>
              <a:t>IPP</a:t>
            </a:r>
            <a:r>
              <a:rPr lang="ko-KR" altLang="en-US" sz="1600" kern="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kern="0" dirty="0" smtClean="0">
                <a:latin typeface="맑은 고딕" pitchFamily="50" charset="-127"/>
                <a:ea typeface="맑은 고딕" pitchFamily="50" charset="-127"/>
              </a:rPr>
              <a:t>인력으로 인해 기업 내 인력의 전략적인 업무 활용과 배치 가능</a:t>
            </a:r>
            <a:r>
              <a:rPr lang="en-US" altLang="ko-KR" sz="1600" kern="0" dirty="0" smtClean="0">
                <a:latin typeface="맑은 고딕" pitchFamily="50" charset="-127"/>
                <a:ea typeface="맑은 고딕" pitchFamily="50" charset="-127"/>
              </a:rPr>
              <a:t>.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 marL="228600" lvl="1" indent="-228600" defTabSz="933450" latinLnBrk="0">
              <a:spcBef>
                <a:spcPts val="600"/>
              </a:spcBef>
              <a:spcAft>
                <a:spcPct val="15000"/>
              </a:spcAft>
              <a:buFontTx/>
              <a:buChar char="••"/>
              <a:defRPr/>
            </a:pP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대학의 지도교수가 해당 기업체 기술지도 및 애로 프로젝트 등 연계지원</a:t>
            </a:r>
            <a:r>
              <a:rPr lang="en-US" altLang="ko-KR" sz="1600" kern="0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en-US" altLang="ko-KR" sz="1600" kern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9552" y="3856982"/>
            <a:ext cx="2304256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b="1" dirty="0" smtClean="0">
                <a:latin typeface="+mn-ea"/>
              </a:rPr>
              <a:t>□ </a:t>
            </a:r>
            <a:r>
              <a:rPr lang="ko-KR" altLang="en-US" b="1" dirty="0" smtClean="0">
                <a:latin typeface="+mn-ea"/>
              </a:rPr>
              <a:t>기업 측면</a:t>
            </a:r>
            <a:endParaRPr lang="en-US" altLang="ko-KR" b="1" dirty="0">
              <a:latin typeface="+mn-ea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168969" y="128245"/>
            <a:ext cx="413575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tabLst>
                <a:tab pos="2514600" algn="l"/>
              </a:tabLst>
            </a:pPr>
            <a:r>
              <a:rPr lang="en-US" altLang="ko-KR" sz="3200" spc="-150" dirty="0" smtClean="0">
                <a:solidFill>
                  <a:prstClr val="black"/>
                </a:solidFill>
              </a:rPr>
              <a:t>04</a:t>
            </a:r>
            <a:endParaRPr lang="ko-KR" altLang="en-US" sz="3200" spc="-150" dirty="0">
              <a:solidFill>
                <a:prstClr val="black"/>
              </a:solidFill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4BE7F1-5536-4F6A-9F8B-58207314D194}" type="slidenum">
              <a:rPr lang="ko-KR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</a:t>
            </a:fld>
            <a:endParaRPr lang="ko-KR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3932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8061</TotalTime>
  <Words>2440</Words>
  <Application>Microsoft Office PowerPoint</Application>
  <PresentationFormat>화면 슬라이드 쇼(4:3)</PresentationFormat>
  <Paragraphs>608</Paragraphs>
  <Slides>22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33" baseType="lpstr">
      <vt:lpstr>굴림</vt:lpstr>
      <vt:lpstr>Arial</vt:lpstr>
      <vt:lpstr>다음_SemiBold</vt:lpstr>
      <vt:lpstr>함초롬바탕</vt:lpstr>
      <vt:lpstr>맑은 고딕</vt:lpstr>
      <vt:lpstr>바탕</vt:lpstr>
      <vt:lpstr>HY견고딕</vt:lpstr>
      <vt:lpstr>Wingdings</vt:lpstr>
      <vt:lpstr>나눔고딕</vt:lpstr>
      <vt:lpstr>배달의민족 도현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oak shin deok</dc:creator>
  <cp:lastModifiedBy>user</cp:lastModifiedBy>
  <cp:revision>1079</cp:revision>
  <cp:lastPrinted>2015-06-01T05:18:29Z</cp:lastPrinted>
  <dcterms:created xsi:type="dcterms:W3CDTF">2012-05-31T02:40:35Z</dcterms:created>
  <dcterms:modified xsi:type="dcterms:W3CDTF">2016-04-19T10:44:12Z</dcterms:modified>
</cp:coreProperties>
</file>