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906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77CA-0729-4096-874E-4DC188303E17}" type="datetimeFigureOut">
              <a:rPr lang="ko-KR" altLang="en-US" smtClean="0"/>
              <a:t>2022-06-03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07D-61E5-4C90-AA54-8B810421B9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89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77CA-0729-4096-874E-4DC188303E17}" type="datetimeFigureOut">
              <a:rPr lang="ko-KR" altLang="en-US" smtClean="0"/>
              <a:t>2022-06-03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07D-61E5-4C90-AA54-8B810421B9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10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77CA-0729-4096-874E-4DC188303E17}" type="datetimeFigureOut">
              <a:rPr lang="ko-KR" altLang="en-US" smtClean="0"/>
              <a:t>2022-06-03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07D-61E5-4C90-AA54-8B810421B9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06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77CA-0729-4096-874E-4DC188303E17}" type="datetimeFigureOut">
              <a:rPr lang="ko-KR" altLang="en-US" smtClean="0"/>
              <a:t>2022-06-03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07D-61E5-4C90-AA54-8B810421B9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00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77CA-0729-4096-874E-4DC188303E17}" type="datetimeFigureOut">
              <a:rPr lang="ko-KR" altLang="en-US" smtClean="0"/>
              <a:t>2022-06-03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07D-61E5-4C90-AA54-8B810421B9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11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77CA-0729-4096-874E-4DC188303E17}" type="datetimeFigureOut">
              <a:rPr lang="ko-KR" altLang="en-US" smtClean="0"/>
              <a:t>2022-06-03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07D-61E5-4C90-AA54-8B810421B9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32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77CA-0729-4096-874E-4DC188303E17}" type="datetimeFigureOut">
              <a:rPr lang="ko-KR" altLang="en-US" smtClean="0"/>
              <a:t>2022-06-03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07D-61E5-4C90-AA54-8B810421B9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91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77CA-0729-4096-874E-4DC188303E17}" type="datetimeFigureOut">
              <a:rPr lang="ko-KR" altLang="en-US" smtClean="0"/>
              <a:t>2022-06-03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07D-61E5-4C90-AA54-8B810421B9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3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77CA-0729-4096-874E-4DC188303E17}" type="datetimeFigureOut">
              <a:rPr lang="ko-KR" altLang="en-US" smtClean="0"/>
              <a:t>2022-06-03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07D-61E5-4C90-AA54-8B810421B9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62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77CA-0729-4096-874E-4DC188303E17}" type="datetimeFigureOut">
              <a:rPr lang="ko-KR" altLang="en-US" smtClean="0"/>
              <a:t>2022-06-03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07D-61E5-4C90-AA54-8B810421B9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57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77CA-0729-4096-874E-4DC188303E17}" type="datetimeFigureOut">
              <a:rPr lang="ko-KR" altLang="en-US" smtClean="0"/>
              <a:t>2022-06-03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07D-61E5-4C90-AA54-8B810421B9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35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577CA-0729-4096-874E-4DC188303E17}" type="datetimeFigureOut">
              <a:rPr lang="ko-KR" altLang="en-US" smtClean="0"/>
              <a:t>2022-06-03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207D-61E5-4C90-AA54-8B810421B9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53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3500" y="268943"/>
            <a:ext cx="9572062" cy="999845"/>
          </a:xfrm>
        </p:spPr>
        <p:txBody>
          <a:bodyPr>
            <a:noAutofit/>
          </a:bodyPr>
          <a:lstStyle/>
          <a:p>
            <a:pPr fontAlgn="base" latinLnBrk="0"/>
            <a:r>
              <a:rPr lang="ko-KR" altLang="en-US" sz="4400" b="1" dirty="0"/>
              <a:t>프로젝트 기반의 건축공학교육 혁신</a:t>
            </a:r>
            <a:endParaRPr lang="ko-KR" altLang="en-US" sz="4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84459320" descr="EMB00009870b9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73" y="1781944"/>
            <a:ext cx="7419126" cy="46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smtClean="0"/>
              <a:t>주택설계 경진대회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298861"/>
          </a:xfrm>
        </p:spPr>
        <p:txBody>
          <a:bodyPr>
            <a:normAutofit fontScale="92500"/>
          </a:bodyPr>
          <a:lstStyle/>
          <a:p>
            <a:pPr marL="457200" indent="-457200" algn="l" fontAlgn="base">
              <a:lnSpc>
                <a:spcPct val="150000"/>
              </a:lnSpc>
              <a:buAutoNum type="arabicParenR"/>
            </a:pPr>
            <a:r>
              <a:rPr lang="ko-KR" altLang="en-US" b="1" dirty="0" smtClean="0"/>
              <a:t>프로그램 개요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100" b="1" dirty="0"/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</a:t>
            </a:r>
            <a:r>
              <a:rPr lang="en-US" altLang="ko-KR" dirty="0"/>
              <a:t>2022</a:t>
            </a:r>
            <a:r>
              <a:rPr lang="ko-KR" altLang="en-US" dirty="0"/>
              <a:t>학년도 </a:t>
            </a:r>
            <a:r>
              <a:rPr lang="en-US" altLang="ko-KR" dirty="0"/>
              <a:t>2</a:t>
            </a:r>
            <a:r>
              <a:rPr lang="ko-KR" altLang="en-US" dirty="0"/>
              <a:t>학기 개설되는 「건축설계</a:t>
            </a:r>
            <a:r>
              <a:rPr lang="en-US" altLang="ko-KR" dirty="0"/>
              <a:t>(1)</a:t>
            </a:r>
            <a:r>
              <a:rPr lang="ko-KR" altLang="en-US" dirty="0"/>
              <a:t>」을 수강하고 소규모 </a:t>
            </a:r>
            <a:r>
              <a:rPr lang="ko-KR" altLang="en-US" dirty="0" err="1"/>
              <a:t>학생제안형</a:t>
            </a:r>
            <a:r>
              <a:rPr lang="ko-KR" altLang="en-US" dirty="0"/>
              <a:t> 건축답사에 참여해 그 결과물을 활용해 과제를 작성한 학생들을 대상으로 ‘주택설계 경진대회’를 개최하여 건축과 설계에 관한 관심을 높이고</a:t>
            </a:r>
            <a:r>
              <a:rPr lang="en-US" altLang="ko-KR" dirty="0"/>
              <a:t>, </a:t>
            </a:r>
            <a:r>
              <a:rPr lang="ko-KR" altLang="en-US" dirty="0"/>
              <a:t>자기중심학습 능력의 배양 및 다양한 견해와 연구를 발표하는 기회 제공</a:t>
            </a:r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‘주택설계 경진대회’에 제출된 작품을 대상으로 발표회 및 전시회를 개최하여 전공에 대한 홍보 및 관심 증대</a:t>
            </a:r>
          </a:p>
        </p:txBody>
      </p:sp>
    </p:spTree>
    <p:extLst>
      <p:ext uri="{BB962C8B-B14F-4D97-AF65-F5344CB8AC3E}">
        <p14:creationId xmlns:p14="http://schemas.microsoft.com/office/powerpoint/2010/main" val="24360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smtClean="0"/>
              <a:t>주택설계 경진대회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563021"/>
          </a:xfrm>
        </p:spPr>
        <p:txBody>
          <a:bodyPr>
            <a:normAutofit fontScale="85000" lnSpcReduction="20000"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b="1" dirty="0"/>
              <a:t>2) </a:t>
            </a:r>
            <a:r>
              <a:rPr lang="ko-KR" altLang="en-US" b="1" dirty="0"/>
              <a:t>추진 </a:t>
            </a:r>
            <a:r>
              <a:rPr lang="ko-KR" altLang="en-US" b="1" dirty="0" smtClean="0"/>
              <a:t>일정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300" dirty="0"/>
          </a:p>
          <a:p>
            <a:pPr marL="342900" indent="-342900" algn="l" fontAlgn="base"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2022</a:t>
            </a:r>
            <a:r>
              <a:rPr lang="en-US" altLang="ko-KR" sz="2800" dirty="0"/>
              <a:t>. 09. :</a:t>
            </a:r>
            <a:r>
              <a:rPr lang="ko-KR" altLang="en-US" sz="2800" dirty="0"/>
              <a:t>「건축설계</a:t>
            </a:r>
            <a:r>
              <a:rPr lang="en-US" altLang="ko-KR" sz="2800" dirty="0"/>
              <a:t>(1)</a:t>
            </a:r>
            <a:r>
              <a:rPr lang="ko-KR" altLang="en-US" sz="2800" dirty="0"/>
              <a:t>」 첫 주 수업 시 </a:t>
            </a:r>
            <a:endParaRPr lang="en-US" altLang="ko-KR" sz="2800" dirty="0" smtClean="0"/>
          </a:p>
          <a:p>
            <a:pPr algn="l" fontAlgn="base">
              <a:lnSpc>
                <a:spcPct val="150000"/>
              </a:lnSpc>
            </a:pPr>
            <a:r>
              <a:rPr lang="en-US" altLang="ko-KR" sz="2800" dirty="0" smtClean="0"/>
              <a:t>    </a:t>
            </a:r>
            <a:r>
              <a:rPr lang="ko-KR" altLang="en-US" sz="2800" dirty="0" smtClean="0"/>
              <a:t>주택설계 </a:t>
            </a:r>
            <a:r>
              <a:rPr lang="ko-KR" altLang="en-US" sz="2800" dirty="0"/>
              <a:t>경진대회 </a:t>
            </a:r>
            <a:r>
              <a:rPr lang="ko-KR" altLang="en-US" sz="2800" dirty="0" smtClean="0"/>
              <a:t>공고</a:t>
            </a:r>
            <a:endParaRPr lang="en-US" altLang="ko-KR" sz="2800" dirty="0" smtClean="0"/>
          </a:p>
          <a:p>
            <a:pPr marL="342900" indent="-342900" algn="l" fontAlgn="base">
              <a:lnSpc>
                <a:spcPct val="150000"/>
              </a:lnSpc>
              <a:buFontTx/>
              <a:buChar char="-"/>
            </a:pPr>
            <a:endParaRPr lang="ko-KR" altLang="en-US" sz="2800" dirty="0"/>
          </a:p>
          <a:p>
            <a:pPr marL="342900" indent="-342900" algn="l" fontAlgn="base"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2022</a:t>
            </a:r>
            <a:r>
              <a:rPr lang="en-US" altLang="ko-KR" sz="2800" dirty="0"/>
              <a:t>. 12. : </a:t>
            </a:r>
            <a:r>
              <a:rPr lang="ko-KR" altLang="en-US" sz="2800" dirty="0"/>
              <a:t>작품 접수 및 심사 </a:t>
            </a:r>
            <a:endParaRPr lang="en-US" altLang="ko-KR" sz="2800" dirty="0" smtClean="0"/>
          </a:p>
          <a:p>
            <a:pPr marL="342900" indent="-342900" algn="l" fontAlgn="base">
              <a:lnSpc>
                <a:spcPct val="150000"/>
              </a:lnSpc>
              <a:buFontTx/>
              <a:buChar char="-"/>
            </a:pPr>
            <a:endParaRPr lang="ko-KR" altLang="en-US" sz="2800" dirty="0"/>
          </a:p>
          <a:p>
            <a:pPr algn="l" fontAlgn="base">
              <a:lnSpc>
                <a:spcPct val="150000"/>
              </a:lnSpc>
            </a:pPr>
            <a:r>
              <a:rPr lang="en-US" altLang="ko-KR" sz="2800" dirty="0"/>
              <a:t>- 2022. 12 : </a:t>
            </a:r>
            <a:r>
              <a:rPr lang="ko-KR" altLang="en-US" sz="2800" dirty="0"/>
              <a:t>시상 및 전시회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5" name="_x370921152" descr="EMB000055e055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85" y="3876130"/>
            <a:ext cx="3973415" cy="298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73977" y="1466763"/>
            <a:ext cx="13158810" cy="52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7" name="_x370658544" descr="EMB000055e055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1534464"/>
            <a:ext cx="3962401" cy="22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smtClean="0"/>
              <a:t>주택설계 경진대회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298861"/>
          </a:xfrm>
        </p:spPr>
        <p:txBody>
          <a:bodyPr>
            <a:norm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b="1" dirty="0"/>
              <a:t>3) </a:t>
            </a:r>
            <a:r>
              <a:rPr lang="ko-KR" altLang="en-US" b="1" dirty="0"/>
              <a:t>추진 내용 및 </a:t>
            </a:r>
            <a:r>
              <a:rPr lang="ko-KR" altLang="en-US" b="1" dirty="0" smtClean="0"/>
              <a:t>방법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000" dirty="0"/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</a:t>
            </a:r>
            <a:r>
              <a:rPr lang="en-US" altLang="ko-KR" dirty="0"/>
              <a:t>2022</a:t>
            </a:r>
            <a:r>
              <a:rPr lang="ko-KR" altLang="en-US" dirty="0"/>
              <a:t>학년도 </a:t>
            </a:r>
            <a:r>
              <a:rPr lang="en-US" altLang="ko-KR" dirty="0"/>
              <a:t>2</a:t>
            </a:r>
            <a:r>
              <a:rPr lang="ko-KR" altLang="en-US" dirty="0"/>
              <a:t>학기 개설되는 「건축설계</a:t>
            </a:r>
            <a:r>
              <a:rPr lang="en-US" altLang="ko-KR" dirty="0"/>
              <a:t>(1)</a:t>
            </a:r>
            <a:r>
              <a:rPr lang="ko-KR" altLang="en-US" dirty="0"/>
              <a:t>」을 수강하는 학생을 대상으로 건축설계의 주제별로 설계</a:t>
            </a:r>
            <a:r>
              <a:rPr lang="en-US" altLang="ko-KR" dirty="0"/>
              <a:t>·</a:t>
            </a:r>
            <a:r>
              <a:rPr lang="ko-KR" altLang="en-US" dirty="0"/>
              <a:t>계획</a:t>
            </a:r>
            <a:r>
              <a:rPr lang="en-US" altLang="ko-KR" dirty="0"/>
              <a:t>·</a:t>
            </a:r>
            <a:r>
              <a:rPr lang="ko-KR" altLang="en-US" dirty="0"/>
              <a:t>모형을 경진대회를 공고해 작품 접수 및 심사</a:t>
            </a:r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우수 작품에 대해서는 장학금을 지급하고 전시회 개최</a:t>
            </a:r>
          </a:p>
        </p:txBody>
      </p:sp>
    </p:spTree>
    <p:extLst>
      <p:ext uri="{BB962C8B-B14F-4D97-AF65-F5344CB8AC3E}">
        <p14:creationId xmlns:p14="http://schemas.microsoft.com/office/powerpoint/2010/main" val="2808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smtClean="0"/>
              <a:t>건축현장 견학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298861"/>
          </a:xfrm>
        </p:spPr>
        <p:txBody>
          <a:bodyPr>
            <a:normAutofit/>
          </a:bodyPr>
          <a:lstStyle/>
          <a:p>
            <a:pPr marL="457200" indent="-457200" algn="l" fontAlgn="base">
              <a:lnSpc>
                <a:spcPct val="150000"/>
              </a:lnSpc>
              <a:buAutoNum type="arabicParenR"/>
            </a:pPr>
            <a:r>
              <a:rPr lang="ko-KR" altLang="en-US" b="1" dirty="0" smtClean="0"/>
              <a:t>프로그램 개요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000" dirty="0"/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</a:t>
            </a:r>
            <a:r>
              <a:rPr lang="en-US" altLang="ko-KR" dirty="0"/>
              <a:t>2022</a:t>
            </a:r>
            <a:r>
              <a:rPr lang="ko-KR" altLang="en-US" dirty="0"/>
              <a:t>학년도 </a:t>
            </a:r>
            <a:r>
              <a:rPr lang="en-US" altLang="ko-KR" dirty="0"/>
              <a:t>2</a:t>
            </a:r>
            <a:r>
              <a:rPr lang="ko-KR" altLang="en-US" dirty="0"/>
              <a:t>학기 개설되는 「</a:t>
            </a:r>
            <a:r>
              <a:rPr lang="ko-KR" altLang="en-US" dirty="0" err="1"/>
              <a:t>건축시공학</a:t>
            </a:r>
            <a:r>
              <a:rPr lang="en-US" altLang="ko-KR" dirty="0"/>
              <a:t>(1)</a:t>
            </a:r>
            <a:r>
              <a:rPr lang="ko-KR" altLang="en-US" dirty="0"/>
              <a:t>」 교과목을 수강하는 </a:t>
            </a:r>
            <a:r>
              <a:rPr lang="en-US" altLang="ko-KR" dirty="0"/>
              <a:t>2</a:t>
            </a:r>
            <a:r>
              <a:rPr lang="ko-KR" altLang="en-US" dirty="0"/>
              <a:t>학년 대상으로 재학생의 건축시공 기술 및 공법을 건축현장 견학을 통하여 간접 체험함으로써 전공 교과목에 관한 이해 증진</a:t>
            </a:r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향후 건설현장에 취업하게 될 학생들에게 진로에 관한 간접경험의 기회 제공</a:t>
            </a:r>
          </a:p>
        </p:txBody>
      </p:sp>
    </p:spTree>
    <p:extLst>
      <p:ext uri="{BB962C8B-B14F-4D97-AF65-F5344CB8AC3E}">
        <p14:creationId xmlns:p14="http://schemas.microsoft.com/office/powerpoint/2010/main" val="103864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smtClean="0"/>
              <a:t>건축현장 견학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298861"/>
          </a:xfrm>
        </p:spPr>
        <p:txBody>
          <a:bodyPr>
            <a:norm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b="1" dirty="0"/>
              <a:t>2) </a:t>
            </a:r>
            <a:r>
              <a:rPr lang="ko-KR" altLang="en-US" b="1" dirty="0"/>
              <a:t>추진 </a:t>
            </a:r>
            <a:r>
              <a:rPr lang="ko-KR" altLang="en-US" b="1" dirty="0" smtClean="0"/>
              <a:t>일정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dirty="0"/>
          </a:p>
          <a:p>
            <a:pPr algn="l" fontAlgn="base">
              <a:lnSpc>
                <a:spcPct val="150000"/>
              </a:lnSpc>
            </a:pPr>
            <a:r>
              <a:rPr lang="en-US" altLang="ko-KR" dirty="0"/>
              <a:t>- 2022. 09. : </a:t>
            </a:r>
            <a:r>
              <a:rPr lang="ko-KR" altLang="en-US" dirty="0"/>
              <a:t>견학 대상 건축시공 현장 섭외</a:t>
            </a:r>
          </a:p>
          <a:p>
            <a:pPr algn="l" fontAlgn="base">
              <a:lnSpc>
                <a:spcPct val="150000"/>
              </a:lnSpc>
            </a:pPr>
            <a:r>
              <a:rPr lang="en-US" altLang="ko-KR" dirty="0" smtClean="0"/>
              <a:t>- 2022</a:t>
            </a:r>
            <a:r>
              <a:rPr lang="en-US" altLang="ko-KR" dirty="0"/>
              <a:t>. 10. ~ 11. : </a:t>
            </a:r>
            <a:r>
              <a:rPr lang="ko-KR" altLang="en-US" dirty="0"/>
              <a:t>「</a:t>
            </a:r>
            <a:r>
              <a:rPr lang="ko-KR" altLang="en-US" dirty="0" err="1"/>
              <a:t>건축시공학</a:t>
            </a:r>
            <a:r>
              <a:rPr lang="en-US" altLang="ko-KR" dirty="0"/>
              <a:t>(1)</a:t>
            </a:r>
            <a:r>
              <a:rPr lang="ko-KR" altLang="en-US" dirty="0"/>
              <a:t>」 수업기간 내 </a:t>
            </a:r>
            <a:endParaRPr lang="en-US" altLang="ko-KR" dirty="0" smtClean="0"/>
          </a:p>
          <a:p>
            <a:pPr algn="l"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smtClean="0"/>
              <a:t>                       </a:t>
            </a:r>
            <a:r>
              <a:rPr lang="ko-KR" altLang="en-US" dirty="0" smtClean="0"/>
              <a:t>건축시공 </a:t>
            </a:r>
            <a:r>
              <a:rPr lang="ko-KR" altLang="en-US" dirty="0"/>
              <a:t>현장 견학</a:t>
            </a:r>
          </a:p>
        </p:txBody>
      </p:sp>
      <p:pic>
        <p:nvPicPr>
          <p:cNvPr id="17409" name="_x370782896" descr="EMB000055e055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9" y="4358640"/>
            <a:ext cx="3945632" cy="24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_x370777136" descr="EMB000055e055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595" y="1926590"/>
            <a:ext cx="3939406" cy="23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5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smtClean="0"/>
              <a:t>건축현장 견학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298861"/>
          </a:xfrm>
        </p:spPr>
        <p:txBody>
          <a:bodyPr>
            <a:norm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b="1" dirty="0"/>
              <a:t>3) </a:t>
            </a:r>
            <a:r>
              <a:rPr lang="ko-KR" altLang="en-US" b="1" dirty="0"/>
              <a:t>추진 내용 및 </a:t>
            </a:r>
            <a:r>
              <a:rPr lang="ko-KR" altLang="en-US" b="1" dirty="0" smtClean="0"/>
              <a:t>방법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000" dirty="0"/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</a:t>
            </a:r>
            <a:r>
              <a:rPr lang="en-US" altLang="ko-KR" dirty="0"/>
              <a:t>2022</a:t>
            </a:r>
            <a:r>
              <a:rPr lang="ko-KR" altLang="en-US" dirty="0"/>
              <a:t>학년도 </a:t>
            </a:r>
            <a:r>
              <a:rPr lang="en-US" altLang="ko-KR" dirty="0"/>
              <a:t>2</a:t>
            </a:r>
            <a:r>
              <a:rPr lang="ko-KR" altLang="en-US" dirty="0"/>
              <a:t>학기 개설되는 「</a:t>
            </a:r>
            <a:r>
              <a:rPr lang="ko-KR" altLang="en-US" dirty="0" err="1"/>
              <a:t>건축시공학</a:t>
            </a:r>
            <a:r>
              <a:rPr lang="en-US" altLang="ko-KR" dirty="0"/>
              <a:t>(1)</a:t>
            </a:r>
            <a:r>
              <a:rPr lang="ko-KR" altLang="en-US" dirty="0"/>
              <a:t>」 교과목의 수업기간 내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~ 11</a:t>
            </a:r>
            <a:r>
              <a:rPr lang="ko-KR" altLang="en-US" dirty="0"/>
              <a:t>월 중에 건축시공 현장 방문</a:t>
            </a:r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「</a:t>
            </a:r>
            <a:r>
              <a:rPr lang="ko-KR" altLang="en-US" dirty="0" err="1"/>
              <a:t>건축시공학</a:t>
            </a:r>
            <a:r>
              <a:rPr lang="en-US" altLang="ko-KR" dirty="0"/>
              <a:t>(1)</a:t>
            </a:r>
            <a:r>
              <a:rPr lang="ko-KR" altLang="en-US" dirty="0"/>
              <a:t>」 교과목의 수강생은 건축전공을 접하는 </a:t>
            </a:r>
            <a:r>
              <a:rPr lang="en-US" altLang="ko-KR" dirty="0"/>
              <a:t>2</a:t>
            </a:r>
            <a:r>
              <a:rPr lang="ko-KR" altLang="en-US" dirty="0"/>
              <a:t>학년으로 건축현장을 견학하고 현장 기술진의 현장 소개를 접함으로써 건축현장을 간접경험을 할 수 있는 기회 제공</a:t>
            </a:r>
          </a:p>
        </p:txBody>
      </p:sp>
    </p:spTree>
    <p:extLst>
      <p:ext uri="{BB962C8B-B14F-4D97-AF65-F5344CB8AC3E}">
        <p14:creationId xmlns:p14="http://schemas.microsoft.com/office/powerpoint/2010/main" val="158821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smtClean="0"/>
              <a:t>건축현장 견학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298861"/>
          </a:xfrm>
        </p:spPr>
        <p:txBody>
          <a:bodyPr>
            <a:norm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b="1" dirty="0" smtClean="0"/>
              <a:t>4) </a:t>
            </a:r>
            <a:r>
              <a:rPr lang="ko-KR" altLang="en-US" b="1" dirty="0" smtClean="0"/>
              <a:t>세부일정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690982"/>
              </p:ext>
            </p:extLst>
          </p:nvPr>
        </p:nvGraphicFramePr>
        <p:xfrm>
          <a:off x="1066799" y="3370612"/>
          <a:ext cx="10067366" cy="2976348"/>
        </p:xfrm>
        <a:graphic>
          <a:graphicData uri="http://schemas.openxmlformats.org/drawingml/2006/table">
            <a:tbl>
              <a:tblPr/>
              <a:tblGrid>
                <a:gridCol w="1069203"/>
                <a:gridCol w="2695495"/>
                <a:gridCol w="2695704"/>
                <a:gridCol w="1477764"/>
                <a:gridCol w="2129200"/>
              </a:tblGrid>
              <a:tr h="4495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번호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예상 일정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예상인원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비고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317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1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09:00 ~ 09:30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집합 및 인원파악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40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명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팀으로 분산해 개별 현장 방문 가능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7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09:30 ~ 13:30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출발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17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14:00 ~ 16:00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현장 견학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17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16:00 ~ 20:00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도착 및 해산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4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4000" b="1" dirty="0"/>
              <a:t>MIDAS (BIM</a:t>
            </a:r>
            <a:r>
              <a:rPr lang="ko-KR" altLang="en-US" sz="4000" b="1" dirty="0"/>
              <a:t>기반 구조해석</a:t>
            </a:r>
            <a:r>
              <a:rPr lang="en-US" altLang="ko-KR" sz="4000" b="1" dirty="0"/>
              <a:t>S/W) </a:t>
            </a:r>
            <a:r>
              <a:rPr lang="ko-KR" altLang="en-US" sz="4000" b="1" dirty="0"/>
              <a:t>특강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634141"/>
          </a:xfrm>
        </p:spPr>
        <p:txBody>
          <a:bodyPr>
            <a:normAutofit fontScale="92500" lnSpcReduction="10000"/>
          </a:bodyPr>
          <a:lstStyle/>
          <a:p>
            <a:pPr marL="457200" indent="-457200" algn="l" fontAlgn="base">
              <a:lnSpc>
                <a:spcPct val="150000"/>
              </a:lnSpc>
              <a:buAutoNum type="arabicParenR"/>
            </a:pPr>
            <a:r>
              <a:rPr lang="ko-KR" altLang="en-US" b="1" dirty="0" smtClean="0"/>
              <a:t>프로그램 개요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100" b="1" dirty="0"/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현 건축공학과 구조 교과목은 건축기사 자격증을 중심으로 구성되어</a:t>
            </a:r>
            <a:r>
              <a:rPr lang="en-US" altLang="ko-KR" dirty="0"/>
              <a:t>, </a:t>
            </a:r>
            <a:r>
              <a:rPr lang="ko-KR" altLang="en-US" dirty="0"/>
              <a:t>현재 실무에서 광범위하게 사용하는 구조해석 </a:t>
            </a:r>
            <a:r>
              <a:rPr lang="en-US" altLang="ko-KR" dirty="0"/>
              <a:t>S/W(MIDAS Gen.) </a:t>
            </a:r>
            <a:r>
              <a:rPr lang="ko-KR" altLang="en-US" dirty="0"/>
              <a:t>교육을 통해 건축설계</a:t>
            </a:r>
            <a:r>
              <a:rPr lang="en-US" altLang="ko-KR" dirty="0"/>
              <a:t>/</a:t>
            </a:r>
            <a:r>
              <a:rPr lang="ko-KR" altLang="en-US" dirty="0"/>
              <a:t>시공 진로 희망자에게 건축구조를 좀 더 이해하여 서로 협업하는 융합 인재 필요</a:t>
            </a:r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「건축설계</a:t>
            </a:r>
            <a:r>
              <a:rPr lang="en-US" altLang="ko-KR" dirty="0"/>
              <a:t>(1)</a:t>
            </a:r>
            <a:r>
              <a:rPr lang="ko-KR" altLang="en-US" dirty="0"/>
              <a:t>」교과목에서 수행한 팀 프로젝트</a:t>
            </a:r>
            <a:r>
              <a:rPr lang="en-US" altLang="ko-KR" dirty="0"/>
              <a:t>(</a:t>
            </a:r>
            <a:r>
              <a:rPr lang="ko-KR" altLang="en-US" dirty="0"/>
              <a:t>나만의 </a:t>
            </a:r>
            <a:r>
              <a:rPr lang="ko-KR" altLang="en-US" dirty="0" err="1"/>
              <a:t>집짓기</a:t>
            </a:r>
            <a:r>
              <a:rPr lang="en-US" altLang="ko-KR" dirty="0"/>
              <a:t>) </a:t>
            </a:r>
            <a:r>
              <a:rPr lang="ko-KR" altLang="en-US" dirty="0"/>
              <a:t>계획안을 대상으로 구조해석</a:t>
            </a:r>
            <a:r>
              <a:rPr lang="en-US" altLang="ko-KR" dirty="0"/>
              <a:t>/</a:t>
            </a:r>
            <a:r>
              <a:rPr lang="ko-KR" altLang="en-US" dirty="0"/>
              <a:t>설계를 수행하는 기본 프로세스를 </a:t>
            </a:r>
            <a:r>
              <a:rPr lang="en-US" altLang="ko-KR" dirty="0"/>
              <a:t>S/W</a:t>
            </a:r>
            <a:r>
              <a:rPr lang="ko-KR" altLang="en-US" dirty="0"/>
              <a:t>실습을 통해 역량 강화</a:t>
            </a:r>
          </a:p>
        </p:txBody>
      </p:sp>
    </p:spTree>
    <p:extLst>
      <p:ext uri="{BB962C8B-B14F-4D97-AF65-F5344CB8AC3E}">
        <p14:creationId xmlns:p14="http://schemas.microsoft.com/office/powerpoint/2010/main" val="14084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4000" b="1" dirty="0"/>
              <a:t>MIDAS (BIM</a:t>
            </a:r>
            <a:r>
              <a:rPr lang="ko-KR" altLang="en-US" sz="4000" b="1" dirty="0"/>
              <a:t>기반 구조해석</a:t>
            </a:r>
            <a:r>
              <a:rPr lang="en-US" altLang="ko-KR" sz="4000" b="1" dirty="0"/>
              <a:t>S/W) </a:t>
            </a:r>
            <a:r>
              <a:rPr lang="ko-KR" altLang="en-US" sz="4000" b="1" dirty="0"/>
              <a:t>특강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634141"/>
          </a:xfrm>
        </p:spPr>
        <p:txBody>
          <a:bodyPr>
            <a:norm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b="1" dirty="0"/>
              <a:t>2) </a:t>
            </a:r>
            <a:r>
              <a:rPr lang="ko-KR" altLang="en-US" b="1" dirty="0" smtClean="0"/>
              <a:t>추진일정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000" b="1" dirty="0"/>
          </a:p>
          <a:p>
            <a:pPr algn="l" fontAlgn="base">
              <a:lnSpc>
                <a:spcPct val="150000"/>
              </a:lnSpc>
            </a:pPr>
            <a:r>
              <a:rPr lang="en-US" altLang="ko-KR" dirty="0"/>
              <a:t>- 2022. 09. : MIDAS Gen. Academic S/W </a:t>
            </a:r>
            <a:r>
              <a:rPr lang="ko-KR" altLang="en-US" dirty="0"/>
              <a:t>품의</a:t>
            </a:r>
          </a:p>
          <a:p>
            <a:pPr algn="l" fontAlgn="base">
              <a:lnSpc>
                <a:spcPct val="150000"/>
              </a:lnSpc>
            </a:pPr>
            <a:r>
              <a:rPr lang="en-US" altLang="ko-KR" dirty="0"/>
              <a:t>- 2022. 11. : MIDAS </a:t>
            </a:r>
            <a:r>
              <a:rPr lang="ko-KR" altLang="en-US" dirty="0"/>
              <a:t>기본 교육 </a:t>
            </a:r>
            <a:r>
              <a:rPr lang="en-US" altLang="ko-KR" dirty="0"/>
              <a:t>- </a:t>
            </a:r>
            <a:r>
              <a:rPr lang="ko-KR" altLang="en-US" dirty="0"/>
              <a:t>건축구조역학</a:t>
            </a:r>
            <a:r>
              <a:rPr lang="en-US" altLang="ko-KR" dirty="0"/>
              <a:t>(2) 12</a:t>
            </a:r>
            <a:r>
              <a:rPr lang="ko-KR" altLang="en-US" dirty="0"/>
              <a:t>주차 </a:t>
            </a:r>
            <a:r>
              <a:rPr lang="en-US" altLang="ko-KR" dirty="0"/>
              <a:t>(</a:t>
            </a:r>
            <a:r>
              <a:rPr lang="ko-KR" altLang="en-US" dirty="0"/>
              <a:t>또는 </a:t>
            </a:r>
            <a:r>
              <a:rPr lang="en-US" altLang="ko-KR" dirty="0"/>
              <a:t>13</a:t>
            </a:r>
            <a:r>
              <a:rPr lang="ko-KR" altLang="en-US" dirty="0"/>
              <a:t>주</a:t>
            </a:r>
            <a:r>
              <a:rPr lang="en-US" altLang="ko-KR" dirty="0"/>
              <a:t>) </a:t>
            </a:r>
            <a:endParaRPr lang="ko-KR" altLang="en-US" dirty="0"/>
          </a:p>
          <a:p>
            <a:pPr algn="l" fontAlgn="base">
              <a:lnSpc>
                <a:spcPct val="150000"/>
              </a:lnSpc>
            </a:pPr>
            <a:r>
              <a:rPr lang="en-US" altLang="ko-KR" dirty="0"/>
              <a:t>- 2022. 12. : MIDAS </a:t>
            </a:r>
            <a:r>
              <a:rPr lang="ko-KR" altLang="en-US" dirty="0"/>
              <a:t>실습 특강 </a:t>
            </a:r>
            <a:r>
              <a:rPr lang="en-US" altLang="ko-KR" dirty="0"/>
              <a:t>- </a:t>
            </a:r>
            <a:r>
              <a:rPr lang="ko-KR" altLang="en-US" dirty="0"/>
              <a:t>나만의 </a:t>
            </a:r>
            <a:r>
              <a:rPr lang="ko-KR" altLang="en-US" dirty="0" err="1"/>
              <a:t>집짓기</a:t>
            </a:r>
            <a:r>
              <a:rPr lang="ko-KR" altLang="en-US" dirty="0"/>
              <a:t>’프로젝트 대상</a:t>
            </a:r>
          </a:p>
        </p:txBody>
      </p:sp>
    </p:spTree>
    <p:extLst>
      <p:ext uri="{BB962C8B-B14F-4D97-AF65-F5344CB8AC3E}">
        <p14:creationId xmlns:p14="http://schemas.microsoft.com/office/powerpoint/2010/main" val="13679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4000" b="1" dirty="0"/>
              <a:t>MIDAS (BIM</a:t>
            </a:r>
            <a:r>
              <a:rPr lang="ko-KR" altLang="en-US" sz="4000" b="1" dirty="0"/>
              <a:t>기반 구조해석</a:t>
            </a:r>
            <a:r>
              <a:rPr lang="en-US" altLang="ko-KR" sz="4000" b="1" dirty="0"/>
              <a:t>S/W) </a:t>
            </a:r>
            <a:r>
              <a:rPr lang="ko-KR" altLang="en-US" sz="4000" b="1" dirty="0"/>
              <a:t>특강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2010499"/>
            <a:ext cx="10067365" cy="4634141"/>
          </a:xfrm>
        </p:spPr>
        <p:txBody>
          <a:bodyPr>
            <a:norm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b="1" dirty="0"/>
              <a:t>3) </a:t>
            </a:r>
            <a:r>
              <a:rPr lang="ko-KR" altLang="en-US" b="1" dirty="0"/>
              <a:t>추진내용 및 </a:t>
            </a:r>
            <a:r>
              <a:rPr lang="ko-KR" altLang="en-US" b="1" dirty="0" smtClean="0"/>
              <a:t>방법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000" b="1" dirty="0"/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「건축구조역학</a:t>
            </a:r>
            <a:r>
              <a:rPr lang="en-US" altLang="ko-KR" dirty="0"/>
              <a:t>(2)</a:t>
            </a:r>
            <a:r>
              <a:rPr lang="ko-KR" altLang="en-US" dirty="0"/>
              <a:t>」 교과과정을 통해 </a:t>
            </a:r>
            <a:r>
              <a:rPr lang="ko-KR" altLang="en-US" dirty="0" err="1"/>
              <a:t>전수강생에게</a:t>
            </a:r>
            <a:r>
              <a:rPr lang="ko-KR" altLang="en-US" dirty="0"/>
              <a:t> 공통교육을 실시한 후 나만의 </a:t>
            </a:r>
            <a:r>
              <a:rPr lang="ko-KR" altLang="en-US" dirty="0" err="1"/>
              <a:t>집짓기</a:t>
            </a:r>
            <a:r>
              <a:rPr lang="ko-KR" altLang="en-US" dirty="0"/>
              <a:t> 프로젝트’팀 중 신청자에 한하여 실습교육을 이원화하여 진행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13493"/>
              </p:ext>
            </p:extLst>
          </p:nvPr>
        </p:nvGraphicFramePr>
        <p:xfrm>
          <a:off x="1069235" y="4808314"/>
          <a:ext cx="10067683" cy="1694085"/>
        </p:xfrm>
        <a:graphic>
          <a:graphicData uri="http://schemas.openxmlformats.org/drawingml/2006/table">
            <a:tbl>
              <a:tblPr/>
              <a:tblGrid>
                <a:gridCol w="1446635"/>
                <a:gridCol w="4198285"/>
                <a:gridCol w="2211804"/>
                <a:gridCol w="2210959"/>
              </a:tblGrid>
              <a:tr h="4127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구분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43180" marR="43180" marT="36195" marB="36195" anchor="ctr">
                    <a:lnL>
                      <a:noFill/>
                    </a:lnL>
                    <a:lnR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주제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43180" marR="43180" marT="36195" marB="36195" anchor="ctr">
                    <a:lnL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수강대상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43180" marR="43180" marT="36195" marB="36195" anchor="ctr">
                    <a:lnL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비고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43180" marR="43180" marT="36195" marB="36195" anchor="ctr">
                    <a:lnL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6152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공통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43180" marR="43180" marT="36195" marB="36195" anchor="ctr">
                    <a:lnL>
                      <a:noFill/>
                    </a:lnL>
                    <a:lnR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MIDAS S/W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기초교육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43180" marR="43180" marT="36195" marB="36195" anchor="ctr">
                    <a:lnL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전 수강생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43180" marR="43180" marT="36195" marB="36195" anchor="ctr">
                    <a:lnL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건축구조역학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(2)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43180" marR="43180" marT="36195" marB="36195" anchor="ctr">
                    <a:lnL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심화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43180" marR="43180" marT="36195" marB="36195" anchor="ctr">
                    <a:lnL>
                      <a:noFill/>
                    </a:lnL>
                    <a:lnR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MIDAS S/W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실습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- ‘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나만의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집짓기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’ 프로젝트 기반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43180" marR="43180" marT="36195" marB="36195" anchor="ctr">
                    <a:lnL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신청자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43180" marR="43180" marT="36195" marB="36195" anchor="ctr">
                    <a:lnL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비교과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 특강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컴퓨터실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43180" marR="43180" marT="36195" marB="36195" anchor="ctr">
                    <a:lnL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err="1"/>
              <a:t>소그룹</a:t>
            </a:r>
            <a:r>
              <a:rPr lang="ko-KR" altLang="en-US" sz="4800" b="1" dirty="0"/>
              <a:t> </a:t>
            </a:r>
            <a:r>
              <a:rPr lang="ko-KR" altLang="en-US" sz="4800" b="1" dirty="0" err="1"/>
              <a:t>학생제안형</a:t>
            </a:r>
            <a:r>
              <a:rPr lang="ko-KR" altLang="en-US" sz="4800" b="1" dirty="0"/>
              <a:t> 건축답사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298861"/>
          </a:xfrm>
        </p:spPr>
        <p:txBody>
          <a:bodyPr>
            <a:normAutofit/>
          </a:bodyPr>
          <a:lstStyle/>
          <a:p>
            <a:pPr algn="l" fontAlgn="base">
              <a:lnSpc>
                <a:spcPct val="160000"/>
              </a:lnSpc>
            </a:pPr>
            <a:r>
              <a:rPr lang="en-US" altLang="ko-KR" sz="2600" b="1" dirty="0"/>
              <a:t>1) </a:t>
            </a:r>
            <a:r>
              <a:rPr lang="ko-KR" altLang="en-US" sz="2600" b="1" dirty="0"/>
              <a:t>프로그램 개요</a:t>
            </a:r>
          </a:p>
          <a:p>
            <a:pPr fontAlgn="base">
              <a:lnSpc>
                <a:spcPct val="160000"/>
              </a:lnSpc>
            </a:pPr>
            <a:endParaRPr lang="en-US" altLang="ko-KR" sz="1100" dirty="0" smtClean="0"/>
          </a:p>
          <a:p>
            <a:pPr marL="358775" indent="-358775" algn="l" fontAlgn="base">
              <a:lnSpc>
                <a:spcPct val="160000"/>
              </a:lnSpc>
            </a:pPr>
            <a:r>
              <a:rPr lang="ko-KR" altLang="en-US" sz="2200" dirty="0" smtClean="0"/>
              <a:t>❍ </a:t>
            </a:r>
            <a:r>
              <a:rPr lang="en-US" altLang="ko-KR" sz="2200" dirty="0"/>
              <a:t>2022</a:t>
            </a:r>
            <a:r>
              <a:rPr lang="ko-KR" altLang="en-US" sz="2200" dirty="0"/>
              <a:t>학년도 </a:t>
            </a:r>
            <a:r>
              <a:rPr lang="en-US" altLang="ko-KR" sz="2200" dirty="0"/>
              <a:t>2</a:t>
            </a:r>
            <a:r>
              <a:rPr lang="ko-KR" altLang="en-US" sz="2200" dirty="0"/>
              <a:t>학기 개설되는 「건축설계</a:t>
            </a:r>
            <a:r>
              <a:rPr lang="en-US" altLang="ko-KR" sz="2200" dirty="0"/>
              <a:t>(1)</a:t>
            </a:r>
            <a:r>
              <a:rPr lang="ko-KR" altLang="en-US" sz="2200" dirty="0"/>
              <a:t>」 교과목을 수강하는 </a:t>
            </a:r>
            <a:r>
              <a:rPr lang="en-US" altLang="ko-KR" sz="2200" dirty="0"/>
              <a:t>2</a:t>
            </a:r>
            <a:r>
              <a:rPr lang="ko-KR" altLang="en-US" sz="2200" dirty="0"/>
              <a:t>학년 대상으로 팀</a:t>
            </a:r>
            <a:r>
              <a:rPr lang="en-US" altLang="ko-KR" sz="2200" dirty="0"/>
              <a:t>(3</a:t>
            </a:r>
            <a:r>
              <a:rPr lang="ko-KR" altLang="en-US" sz="2200" dirty="0"/>
              <a:t>인 </a:t>
            </a:r>
            <a:r>
              <a:rPr lang="en-US" altLang="ko-KR" sz="2200" dirty="0"/>
              <a:t>1</a:t>
            </a:r>
            <a:r>
              <a:rPr lang="ko-KR" altLang="en-US" sz="2200" dirty="0"/>
              <a:t>조</a:t>
            </a:r>
            <a:r>
              <a:rPr lang="en-US" altLang="ko-KR" sz="2200" dirty="0"/>
              <a:t>)</a:t>
            </a:r>
            <a:r>
              <a:rPr lang="ko-KR" altLang="en-US" sz="2200" dirty="0"/>
              <a:t>을 구성해 흥미 있는 건축설계 관련 주제를 선정하게 하고</a:t>
            </a:r>
            <a:r>
              <a:rPr lang="en-US" altLang="ko-KR" sz="2200" dirty="0"/>
              <a:t>, </a:t>
            </a:r>
            <a:r>
              <a:rPr lang="ko-KR" altLang="en-US" sz="2200" dirty="0"/>
              <a:t>이와 관련된 국내의 건축물 사례 답사 진행</a:t>
            </a:r>
          </a:p>
          <a:p>
            <a:pPr marL="358775" indent="-358775" algn="l" fontAlgn="base">
              <a:lnSpc>
                <a:spcPct val="160000"/>
              </a:lnSpc>
            </a:pPr>
            <a:r>
              <a:rPr lang="ko-KR" altLang="en-US" sz="2200" dirty="0"/>
              <a:t>❍ 국내의 다양한 건축물 사례를 견학하여 현재 우리나라 건축문화의 수준을 확인하고</a:t>
            </a:r>
            <a:r>
              <a:rPr lang="en-US" altLang="ko-KR" sz="2200" dirty="0"/>
              <a:t>, </a:t>
            </a:r>
            <a:r>
              <a:rPr lang="ko-KR" altLang="en-US" sz="2200" dirty="0"/>
              <a:t>이를 기반으로 새로운 아이디어를 창출해 낼 수 있는 역량 강화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64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400" b="1" dirty="0" smtClean="0"/>
              <a:t>건축문화기행</a:t>
            </a:r>
            <a:endParaRPr lang="ko-KR" altLang="en-US" sz="44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2010499"/>
            <a:ext cx="10067365" cy="4634141"/>
          </a:xfrm>
        </p:spPr>
        <p:txBody>
          <a:bodyPr>
            <a:normAutofit/>
          </a:bodyPr>
          <a:lstStyle/>
          <a:p>
            <a:pPr marL="457200" indent="-457200" algn="l" fontAlgn="base">
              <a:lnSpc>
                <a:spcPct val="150000"/>
              </a:lnSpc>
              <a:buAutoNum type="arabicParenR"/>
            </a:pPr>
            <a:r>
              <a:rPr lang="ko-KR" altLang="en-US" b="1" dirty="0" smtClean="0"/>
              <a:t>프로그램 개요</a:t>
            </a:r>
            <a:endParaRPr lang="en-US" altLang="ko-KR" b="1" dirty="0" smtClean="0"/>
          </a:p>
          <a:p>
            <a:pPr marL="457200" indent="-457200" algn="l" fontAlgn="base">
              <a:lnSpc>
                <a:spcPct val="150000"/>
              </a:lnSpc>
              <a:buAutoNum type="arabicParenR"/>
            </a:pPr>
            <a:endParaRPr lang="ko-KR" altLang="en-US" sz="1000" dirty="0"/>
          </a:p>
          <a:p>
            <a:pPr marL="447675" indent="-447675" algn="l" fontAlgn="base">
              <a:lnSpc>
                <a:spcPct val="150000"/>
              </a:lnSpc>
            </a:pPr>
            <a:r>
              <a:rPr lang="ko-KR" altLang="en-US" dirty="0"/>
              <a:t>❍ 우수한 건축사례를 답사하여 현재 진행되고 있는 건축문화에 대한 이해를 도모하고 경험할 기회 제공</a:t>
            </a:r>
          </a:p>
          <a:p>
            <a:pPr marL="447675" indent="-447675" algn="l" fontAlgn="base">
              <a:lnSpc>
                <a:spcPct val="150000"/>
              </a:lnSpc>
            </a:pPr>
            <a:r>
              <a:rPr lang="ko-KR" altLang="en-US" dirty="0"/>
              <a:t>❍ 건축과 관련된 문화제 및 박람회 등의 견학과 참가를 통해 현재의 </a:t>
            </a:r>
            <a:r>
              <a:rPr lang="ko-KR" altLang="en-US" dirty="0" err="1"/>
              <a:t>트렌드</a:t>
            </a:r>
            <a:r>
              <a:rPr lang="ko-KR" altLang="en-US" dirty="0"/>
              <a:t> 및 기술 현황과 미래의 기술 동향을 파악하여 응용할 수 있는 아이디어 모색</a:t>
            </a:r>
          </a:p>
        </p:txBody>
      </p:sp>
    </p:spTree>
    <p:extLst>
      <p:ext uri="{BB962C8B-B14F-4D97-AF65-F5344CB8AC3E}">
        <p14:creationId xmlns:p14="http://schemas.microsoft.com/office/powerpoint/2010/main" val="10281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400" b="1" dirty="0" smtClean="0"/>
              <a:t>건축문화기행</a:t>
            </a:r>
            <a:endParaRPr lang="ko-KR" altLang="en-US" sz="44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2010499"/>
            <a:ext cx="10067365" cy="4634141"/>
          </a:xfrm>
        </p:spPr>
        <p:txBody>
          <a:bodyPr>
            <a:norm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b="1" dirty="0"/>
              <a:t>2) </a:t>
            </a:r>
            <a:r>
              <a:rPr lang="ko-KR" altLang="en-US" b="1" dirty="0"/>
              <a:t>추진 </a:t>
            </a:r>
            <a:r>
              <a:rPr lang="ko-KR" altLang="en-US" b="1" dirty="0" smtClean="0"/>
              <a:t>일정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000" dirty="0"/>
          </a:p>
          <a:p>
            <a:pPr marL="342900" indent="-342900" algn="l" fontAlgn="base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2022</a:t>
            </a:r>
            <a:r>
              <a:rPr lang="en-US" altLang="ko-KR" dirty="0"/>
              <a:t>. 07. ~ 08. : </a:t>
            </a:r>
            <a:r>
              <a:rPr lang="ko-KR" altLang="en-US" dirty="0"/>
              <a:t>우수 건축사례 및 </a:t>
            </a:r>
            <a:r>
              <a:rPr lang="en-US" altLang="ko-KR" dirty="0"/>
              <a:t>2</a:t>
            </a:r>
            <a:r>
              <a:rPr lang="ko-KR" altLang="en-US" dirty="0"/>
              <a:t>학기 개최 예정 건축 관련 </a:t>
            </a:r>
            <a:endParaRPr lang="en-US" altLang="ko-KR" dirty="0" smtClean="0"/>
          </a:p>
          <a:p>
            <a:pPr algn="l" fontAlgn="base">
              <a:lnSpc>
                <a:spcPct val="150000"/>
              </a:lnSpc>
            </a:pPr>
            <a:r>
              <a:rPr lang="en-US" altLang="ko-KR" dirty="0" smtClean="0"/>
              <a:t>                         </a:t>
            </a:r>
            <a:r>
              <a:rPr lang="ko-KR" altLang="en-US" dirty="0" smtClean="0"/>
              <a:t>문화행사 </a:t>
            </a:r>
            <a:r>
              <a:rPr lang="ko-KR" altLang="en-US" dirty="0"/>
              <a:t>선정</a:t>
            </a:r>
          </a:p>
          <a:p>
            <a:pPr marL="182563" indent="-182563" algn="l" fontAlgn="base">
              <a:lnSpc>
                <a:spcPct val="150000"/>
              </a:lnSpc>
            </a:pPr>
            <a:r>
              <a:rPr lang="en-US" altLang="ko-KR" dirty="0"/>
              <a:t>- 2022. 09 : </a:t>
            </a:r>
            <a:r>
              <a:rPr lang="ko-KR" altLang="en-US" dirty="0"/>
              <a:t>행사계획 공고 및 참가자 모집</a:t>
            </a:r>
          </a:p>
          <a:p>
            <a:pPr marL="182563" indent="-182563" algn="l" fontAlgn="base">
              <a:lnSpc>
                <a:spcPct val="150000"/>
              </a:lnSpc>
            </a:pPr>
            <a:r>
              <a:rPr lang="en-US" altLang="ko-KR" dirty="0"/>
              <a:t>- 2022. 09. ~ 11. : </a:t>
            </a:r>
            <a:r>
              <a:rPr lang="ko-KR" altLang="en-US" dirty="0"/>
              <a:t>우수 건축사례 답사 및 건축문화 생사 견학</a:t>
            </a:r>
          </a:p>
        </p:txBody>
      </p:sp>
    </p:spTree>
    <p:extLst>
      <p:ext uri="{BB962C8B-B14F-4D97-AF65-F5344CB8AC3E}">
        <p14:creationId xmlns:p14="http://schemas.microsoft.com/office/powerpoint/2010/main" val="19112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400" b="1" dirty="0" smtClean="0"/>
              <a:t>건축문화기행</a:t>
            </a:r>
            <a:endParaRPr lang="ko-KR" altLang="en-US" sz="44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2010499"/>
            <a:ext cx="10067365" cy="4634141"/>
          </a:xfrm>
        </p:spPr>
        <p:txBody>
          <a:bodyPr>
            <a:norm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b="1" dirty="0" smtClean="0"/>
              <a:t>3) </a:t>
            </a:r>
            <a:r>
              <a:rPr lang="ko-KR" altLang="en-US" b="1" dirty="0" smtClean="0"/>
              <a:t>추진 내용 및 방법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261496"/>
              </p:ext>
            </p:extLst>
          </p:nvPr>
        </p:nvGraphicFramePr>
        <p:xfrm>
          <a:off x="1066799" y="3373119"/>
          <a:ext cx="10067365" cy="2219993"/>
        </p:xfrm>
        <a:graphic>
          <a:graphicData uri="http://schemas.openxmlformats.org/drawingml/2006/table">
            <a:tbl>
              <a:tblPr/>
              <a:tblGrid>
                <a:gridCol w="950797"/>
                <a:gridCol w="4325553"/>
                <a:gridCol w="3017030"/>
                <a:gridCol w="1773985"/>
              </a:tblGrid>
              <a:tr h="8336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번호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대구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·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경북 개최 예정 건축 관련 행사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일정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주최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931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경상북도 건축문화제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2022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10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월 상주 개최 예정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경상북도건축사회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1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대한민국 건축문화제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2022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년 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11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월 대구 개최 예정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대구경북건축가회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7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400" b="1" dirty="0" smtClean="0"/>
              <a:t>취업 선배 특강</a:t>
            </a:r>
            <a:endParaRPr lang="ko-KR" altLang="en-US" sz="44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2010499"/>
            <a:ext cx="10067365" cy="4634141"/>
          </a:xfrm>
        </p:spPr>
        <p:txBody>
          <a:bodyPr>
            <a:normAutofit/>
          </a:bodyPr>
          <a:lstStyle/>
          <a:p>
            <a:pPr marL="457200" indent="-457200" algn="l" fontAlgn="base">
              <a:lnSpc>
                <a:spcPct val="150000"/>
              </a:lnSpc>
              <a:buAutoNum type="arabicParenR"/>
            </a:pPr>
            <a:r>
              <a:rPr lang="ko-KR" altLang="en-US" b="1" dirty="0" smtClean="0"/>
              <a:t>프로그램 개요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000" dirty="0"/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취업경쟁력 제고를 위해 관련 산업 분야의 동향</a:t>
            </a:r>
            <a:r>
              <a:rPr lang="en-US" altLang="ko-KR" dirty="0"/>
              <a:t>, </a:t>
            </a:r>
            <a:r>
              <a:rPr lang="ko-KR" altLang="en-US" dirty="0"/>
              <a:t>취업 준비를 위한 방법</a:t>
            </a:r>
            <a:r>
              <a:rPr lang="en-US" altLang="ko-KR" dirty="0"/>
              <a:t>(</a:t>
            </a:r>
            <a:r>
              <a:rPr lang="ko-KR" altLang="en-US" dirty="0"/>
              <a:t>이력서 및 자기소개서 작성</a:t>
            </a:r>
            <a:r>
              <a:rPr lang="en-US" altLang="ko-KR" dirty="0"/>
              <a:t>) </a:t>
            </a:r>
            <a:r>
              <a:rPr lang="ko-KR" altLang="en-US" dirty="0"/>
              <a:t>및 취업에 대한 마음가짐에 대해 취업에 성공한 졸업한 선배의 특강 시행</a:t>
            </a:r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학생들의 취업 활동에 필요한 정보를 습득하고</a:t>
            </a:r>
            <a:r>
              <a:rPr lang="en-US" altLang="ko-KR" dirty="0"/>
              <a:t>, </a:t>
            </a:r>
            <a:r>
              <a:rPr lang="ko-KR" altLang="en-US" dirty="0"/>
              <a:t>취업에 대비하는 능력 향상과 왜곡된 취업 신념과 잘못된 취업 준비로 놓칠 수 있는 취업 기회의 제고</a:t>
            </a:r>
          </a:p>
          <a:p>
            <a:pPr algn="l" fontAlgn="base"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7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400" b="1" dirty="0" smtClean="0"/>
              <a:t>취업 선배 특강</a:t>
            </a:r>
            <a:endParaRPr lang="ko-KR" altLang="en-US" sz="44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2010499"/>
            <a:ext cx="10067365" cy="4634141"/>
          </a:xfrm>
        </p:spPr>
        <p:txBody>
          <a:bodyPr>
            <a:normAutofit/>
          </a:bodyPr>
          <a:lstStyle/>
          <a:p>
            <a:pPr algn="l" fontAlgn="base"/>
            <a:r>
              <a:rPr lang="en-US" altLang="ko-KR" b="1" dirty="0"/>
              <a:t>2) </a:t>
            </a:r>
            <a:r>
              <a:rPr lang="ko-KR" altLang="en-US" b="1" dirty="0"/>
              <a:t>추진 </a:t>
            </a:r>
            <a:r>
              <a:rPr lang="ko-KR" altLang="en-US" b="1" dirty="0" smtClean="0"/>
              <a:t>일정</a:t>
            </a:r>
            <a:endParaRPr lang="en-US" altLang="ko-KR" b="1" dirty="0" smtClean="0"/>
          </a:p>
          <a:p>
            <a:pPr algn="l" fontAlgn="base"/>
            <a:endParaRPr lang="en-US" altLang="ko-KR" sz="1000" dirty="0" smtClean="0"/>
          </a:p>
          <a:p>
            <a:pPr algn="l" fontAlgn="base"/>
            <a:endParaRPr lang="ko-KR" altLang="en-US" sz="1000" dirty="0"/>
          </a:p>
          <a:p>
            <a:pPr algn="l" fontAlgn="base"/>
            <a:r>
              <a:rPr lang="en-US" altLang="ko-KR" dirty="0"/>
              <a:t>- 2022. 10. ~ 11. : </a:t>
            </a:r>
            <a:r>
              <a:rPr lang="ko-KR" altLang="en-US" dirty="0"/>
              <a:t>취업 선배 특강 </a:t>
            </a:r>
            <a:r>
              <a:rPr lang="en-US" altLang="ko-KR" dirty="0"/>
              <a:t>2</a:t>
            </a:r>
            <a:r>
              <a:rPr lang="ko-KR" altLang="en-US" dirty="0"/>
              <a:t>회 실시</a:t>
            </a:r>
          </a:p>
          <a:p>
            <a:pPr algn="l" fontAlgn="base">
              <a:lnSpc>
                <a:spcPct val="150000"/>
              </a:lnSpc>
            </a:pPr>
            <a:endParaRPr lang="ko-KR" altLang="en-US" sz="10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376733"/>
              </p:ext>
            </p:extLst>
          </p:nvPr>
        </p:nvGraphicFramePr>
        <p:xfrm>
          <a:off x="1066799" y="3948453"/>
          <a:ext cx="10067365" cy="2157708"/>
        </p:xfrm>
        <a:graphic>
          <a:graphicData uri="http://schemas.openxmlformats.org/drawingml/2006/table">
            <a:tbl>
              <a:tblPr/>
              <a:tblGrid>
                <a:gridCol w="1069203"/>
                <a:gridCol w="4739971"/>
                <a:gridCol w="2128991"/>
                <a:gridCol w="2129200"/>
              </a:tblGrid>
              <a:tr h="7206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번호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일정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특강자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비고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186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1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2022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학년도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2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학기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– 10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월 중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김동준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대우건설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9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2022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학년도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2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학기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– 11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월 중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원준연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태영건설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8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400" b="1" dirty="0"/>
              <a:t>건축 소프트웨어 실무 교육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2010499"/>
            <a:ext cx="10067365" cy="4634141"/>
          </a:xfrm>
        </p:spPr>
        <p:txBody>
          <a:bodyPr>
            <a:normAutofit fontScale="92500"/>
          </a:bodyPr>
          <a:lstStyle/>
          <a:p>
            <a:pPr marL="457200" indent="-457200" algn="l" fontAlgn="base">
              <a:buAutoNum type="arabicParenR"/>
            </a:pPr>
            <a:r>
              <a:rPr lang="ko-KR" altLang="en-US" b="1" dirty="0" smtClean="0"/>
              <a:t>프로그램 개요</a:t>
            </a:r>
            <a:endParaRPr lang="en-US" altLang="ko-KR" b="1" dirty="0" smtClean="0"/>
          </a:p>
          <a:p>
            <a:pPr algn="l" fontAlgn="base"/>
            <a:endParaRPr lang="ko-KR" altLang="en-US" sz="1100" b="1" dirty="0"/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건축 관련 전공 교과목 및 실무에서의 효율적 활용 및 시대적 요구에 부합하는 소프트웨어에 대한 지속적 교육 필요</a:t>
            </a:r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건축설계</a:t>
            </a:r>
            <a:r>
              <a:rPr lang="en-US" altLang="ko-KR" dirty="0"/>
              <a:t>, </a:t>
            </a:r>
            <a:r>
              <a:rPr lang="ko-KR" altLang="en-US" dirty="0"/>
              <a:t>건축시공</a:t>
            </a:r>
            <a:r>
              <a:rPr lang="en-US" altLang="ko-KR" dirty="0"/>
              <a:t>, </a:t>
            </a:r>
            <a:r>
              <a:rPr lang="ko-KR" altLang="en-US" dirty="0"/>
              <a:t>환경설비 등 다양한 건축 관련 분야에 적합한 소프트웨어의 학습을 통해 전공 실무 역량 강화</a:t>
            </a:r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</a:t>
            </a:r>
            <a:r>
              <a:rPr lang="en-US" altLang="ko-KR" dirty="0"/>
              <a:t>AUTO CAD, SKETCH-UP, BIM </a:t>
            </a:r>
            <a:r>
              <a:rPr lang="ko-KR" altLang="en-US" dirty="0"/>
              <a:t>등 건축 관련 기초 프로그램 중 </a:t>
            </a:r>
            <a:r>
              <a:rPr lang="en-US" altLang="ko-KR" dirty="0"/>
              <a:t>AUTO CAD</a:t>
            </a:r>
            <a:r>
              <a:rPr lang="ko-KR" altLang="en-US" dirty="0"/>
              <a:t>의 경우 </a:t>
            </a:r>
            <a:r>
              <a:rPr lang="en-US" altLang="ko-KR" dirty="0"/>
              <a:t>2</a:t>
            </a:r>
            <a:r>
              <a:rPr lang="ko-KR" altLang="en-US" dirty="0"/>
              <a:t>학기 정규수업으로 편성되어 있으므로 정규수업의 연장선상에서 건축공학과에 정규수업으로 개설되지 않은 </a:t>
            </a:r>
            <a:r>
              <a:rPr lang="en-US" altLang="ko-KR" dirty="0"/>
              <a:t>SKETCH-UP</a:t>
            </a:r>
            <a:r>
              <a:rPr lang="ko-KR" altLang="en-US" dirty="0"/>
              <a:t>의 </a:t>
            </a:r>
            <a:r>
              <a:rPr lang="ko-KR" altLang="en-US" dirty="0" err="1"/>
              <a:t>비교과</a:t>
            </a:r>
            <a:r>
              <a:rPr lang="ko-KR" altLang="en-US" dirty="0"/>
              <a:t> 프로그램 진행</a:t>
            </a:r>
          </a:p>
          <a:p>
            <a:pPr algn="l" fontAlgn="base"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22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400" b="1" dirty="0"/>
              <a:t>건축 소프트웨어 실무 교육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2010499"/>
            <a:ext cx="10067365" cy="4634141"/>
          </a:xfrm>
        </p:spPr>
        <p:txBody>
          <a:bodyPr>
            <a:norm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b="1" dirty="0"/>
              <a:t>2) </a:t>
            </a:r>
            <a:r>
              <a:rPr lang="ko-KR" altLang="en-US" b="1" dirty="0" smtClean="0"/>
              <a:t>추진일정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000" b="1" dirty="0"/>
          </a:p>
          <a:p>
            <a:pPr algn="l" fontAlgn="base">
              <a:lnSpc>
                <a:spcPct val="150000"/>
              </a:lnSpc>
            </a:pPr>
            <a:r>
              <a:rPr lang="en-US" altLang="ko-KR" dirty="0"/>
              <a:t>- 2020. 09. : </a:t>
            </a:r>
            <a:r>
              <a:rPr lang="ko-KR" altLang="en-US" dirty="0"/>
              <a:t>교육내용 공고 및 참여 학생 모집</a:t>
            </a:r>
          </a:p>
          <a:p>
            <a:pPr algn="l" fontAlgn="base">
              <a:lnSpc>
                <a:spcPct val="150000"/>
              </a:lnSpc>
            </a:pPr>
            <a:r>
              <a:rPr lang="en-US" altLang="ko-KR" dirty="0"/>
              <a:t>- 2020. 10. ~ 11. : </a:t>
            </a:r>
            <a:r>
              <a:rPr lang="ko-KR" altLang="en-US" dirty="0" err="1"/>
              <a:t>스케치업</a:t>
            </a:r>
            <a:r>
              <a:rPr lang="ko-KR" altLang="en-US" dirty="0"/>
              <a:t> 이론 및 실습 교육 진행</a:t>
            </a:r>
          </a:p>
          <a:p>
            <a:pPr algn="l" fontAlgn="base"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99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400" b="1" dirty="0"/>
              <a:t>주거환경개선 건축봉사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2010499"/>
            <a:ext cx="10067365" cy="4174401"/>
          </a:xfrm>
        </p:spPr>
        <p:txBody>
          <a:bodyPr>
            <a:normAutofit/>
          </a:bodyPr>
          <a:lstStyle/>
          <a:p>
            <a:pPr marL="457200" indent="-457200" algn="l" fontAlgn="base">
              <a:lnSpc>
                <a:spcPct val="150000"/>
              </a:lnSpc>
              <a:buAutoNum type="arabicParenR"/>
            </a:pPr>
            <a:r>
              <a:rPr lang="ko-KR" altLang="en-US" b="1" dirty="0" smtClean="0"/>
              <a:t>프로그램 개요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000" dirty="0"/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학교에서 배운 전공지식과 실무능력을 활용해 주변 지역의 노후주택을 수리</a:t>
            </a:r>
            <a:r>
              <a:rPr lang="en-US" altLang="ko-KR" dirty="0"/>
              <a:t>(</a:t>
            </a:r>
            <a:r>
              <a:rPr lang="ko-KR" altLang="en-US" dirty="0"/>
              <a:t>또는 환경 개선</a:t>
            </a:r>
            <a:r>
              <a:rPr lang="en-US" altLang="ko-KR" dirty="0"/>
              <a:t>) </a:t>
            </a:r>
            <a:r>
              <a:rPr lang="ko-KR" altLang="en-US" dirty="0"/>
              <a:t>함으로써 건축공학과 재학생들에게 건설 현장을 직</a:t>
            </a:r>
            <a:r>
              <a:rPr lang="en-US" altLang="ko-KR" dirty="0"/>
              <a:t>·</a:t>
            </a:r>
            <a:r>
              <a:rPr lang="ko-KR" altLang="en-US" dirty="0"/>
              <a:t>간접적으로 체험할 수 있는 기회 제공</a:t>
            </a:r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봉사활동을 통해 건설에서 가장 중요한 인간에 대한 존엄성과 가치를 인식하게 하고 사회성</a:t>
            </a:r>
            <a:r>
              <a:rPr lang="en-US" altLang="ko-KR" dirty="0"/>
              <a:t>, </a:t>
            </a:r>
            <a:r>
              <a:rPr lang="ko-KR" altLang="en-US" dirty="0"/>
              <a:t>자신감</a:t>
            </a:r>
            <a:r>
              <a:rPr lang="en-US" altLang="ko-KR" dirty="0"/>
              <a:t>, </a:t>
            </a:r>
            <a:r>
              <a:rPr lang="ko-KR" altLang="en-US" dirty="0"/>
              <a:t>지도력 및 공동체 의식을 함양</a:t>
            </a:r>
          </a:p>
        </p:txBody>
      </p:sp>
    </p:spTree>
    <p:extLst>
      <p:ext uri="{BB962C8B-B14F-4D97-AF65-F5344CB8AC3E}">
        <p14:creationId xmlns:p14="http://schemas.microsoft.com/office/powerpoint/2010/main" val="5568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400" b="1" dirty="0"/>
              <a:t>주거환경개선 건축봉사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2010499"/>
            <a:ext cx="10067365" cy="4634141"/>
          </a:xfrm>
        </p:spPr>
        <p:txBody>
          <a:bodyPr>
            <a:norm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b="1" dirty="0"/>
              <a:t>2) </a:t>
            </a:r>
            <a:r>
              <a:rPr lang="ko-KR" altLang="en-US" b="1" dirty="0"/>
              <a:t>추진 </a:t>
            </a:r>
            <a:r>
              <a:rPr lang="ko-KR" altLang="en-US" b="1" dirty="0" smtClean="0"/>
              <a:t>일정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000" dirty="0"/>
          </a:p>
          <a:p>
            <a:pPr algn="l" fontAlgn="base">
              <a:lnSpc>
                <a:spcPct val="150000"/>
              </a:lnSpc>
            </a:pPr>
            <a:r>
              <a:rPr lang="en-US" altLang="ko-KR" dirty="0"/>
              <a:t>- 2022. 08. : </a:t>
            </a:r>
            <a:r>
              <a:rPr lang="ko-KR" altLang="en-US" dirty="0"/>
              <a:t>대상 주택 조사 및 선정</a:t>
            </a:r>
          </a:p>
          <a:p>
            <a:pPr algn="l" fontAlgn="base">
              <a:lnSpc>
                <a:spcPct val="150000"/>
              </a:lnSpc>
            </a:pPr>
            <a:r>
              <a:rPr lang="en-US" altLang="ko-KR" dirty="0"/>
              <a:t>- 2022. 09. : </a:t>
            </a:r>
            <a:r>
              <a:rPr lang="ko-KR" altLang="en-US" dirty="0"/>
              <a:t>프로그램 공고 및 참가자 모집</a:t>
            </a:r>
          </a:p>
          <a:p>
            <a:pPr algn="l" fontAlgn="base">
              <a:lnSpc>
                <a:spcPct val="150000"/>
              </a:lnSpc>
            </a:pPr>
            <a:r>
              <a:rPr lang="en-US" altLang="ko-KR" dirty="0"/>
              <a:t>- 2022. 10. ~ 12. : </a:t>
            </a:r>
            <a:r>
              <a:rPr lang="ko-KR" altLang="en-US" dirty="0"/>
              <a:t>노후주택 집수리</a:t>
            </a:r>
          </a:p>
        </p:txBody>
      </p:sp>
    </p:spTree>
    <p:extLst>
      <p:ext uri="{BB962C8B-B14F-4D97-AF65-F5344CB8AC3E}">
        <p14:creationId xmlns:p14="http://schemas.microsoft.com/office/powerpoint/2010/main" val="2582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400" b="1" dirty="0"/>
              <a:t>주거환경개선 건축봉사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2010499"/>
            <a:ext cx="10067365" cy="4634141"/>
          </a:xfrm>
        </p:spPr>
        <p:txBody>
          <a:bodyPr>
            <a:norm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b="1" dirty="0"/>
              <a:t>3) </a:t>
            </a:r>
            <a:r>
              <a:rPr lang="ko-KR" altLang="en-US" b="1" dirty="0"/>
              <a:t>추진 내용 및 </a:t>
            </a:r>
            <a:r>
              <a:rPr lang="ko-KR" altLang="en-US" b="1" dirty="0" smtClean="0"/>
              <a:t>방법</a:t>
            </a:r>
            <a:endParaRPr lang="en-US" altLang="ko-KR" b="1" dirty="0" smtClean="0"/>
          </a:p>
          <a:p>
            <a:pPr algn="l" fontAlgn="base">
              <a:lnSpc>
                <a:spcPct val="150000"/>
              </a:lnSpc>
            </a:pPr>
            <a:endParaRPr lang="ko-KR" altLang="en-US" sz="1000" dirty="0"/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</a:t>
            </a:r>
            <a:r>
              <a:rPr lang="en-US" altLang="ko-KR" dirty="0"/>
              <a:t>2022</a:t>
            </a:r>
            <a:r>
              <a:rPr lang="ko-KR" altLang="en-US" dirty="0"/>
              <a:t>학년도 </a:t>
            </a:r>
            <a:r>
              <a:rPr lang="en-US" altLang="ko-KR" dirty="0"/>
              <a:t>2</a:t>
            </a:r>
            <a:r>
              <a:rPr lang="ko-KR" altLang="en-US" dirty="0"/>
              <a:t>학기 기간 중 집수리 대상 지역과 주택</a:t>
            </a:r>
            <a:r>
              <a:rPr lang="en-US" altLang="ko-KR" dirty="0"/>
              <a:t>(</a:t>
            </a:r>
            <a:r>
              <a:rPr lang="ko-KR" altLang="en-US" dirty="0"/>
              <a:t>또는 주변 환경 개선지</a:t>
            </a:r>
            <a:r>
              <a:rPr lang="en-US" altLang="ko-KR" dirty="0"/>
              <a:t>)</a:t>
            </a:r>
            <a:r>
              <a:rPr lang="ko-KR" altLang="en-US" dirty="0"/>
              <a:t>을 선정하고 관련 내용을 공지하여 참가자 모집</a:t>
            </a:r>
          </a:p>
          <a:p>
            <a:pPr marL="355600" indent="-355600" algn="l" fontAlgn="base">
              <a:lnSpc>
                <a:spcPct val="150000"/>
              </a:lnSpc>
            </a:pPr>
            <a:r>
              <a:rPr lang="ko-KR" altLang="en-US" dirty="0"/>
              <a:t>❍ 전임교원과 재학생 </a:t>
            </a:r>
            <a:r>
              <a:rPr lang="en-US" altLang="ko-KR" dirty="0"/>
              <a:t>20</a:t>
            </a:r>
            <a:r>
              <a:rPr lang="ko-KR" altLang="en-US" dirty="0"/>
              <a:t>명 내외로 팀을 구성하여 해당 지역에서 집수리 봉사활동을 진행</a:t>
            </a:r>
          </a:p>
        </p:txBody>
      </p:sp>
    </p:spTree>
    <p:extLst>
      <p:ext uri="{BB962C8B-B14F-4D97-AF65-F5344CB8AC3E}">
        <p14:creationId xmlns:p14="http://schemas.microsoft.com/office/powerpoint/2010/main" val="1151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err="1"/>
              <a:t>소그룹</a:t>
            </a:r>
            <a:r>
              <a:rPr lang="ko-KR" altLang="en-US" sz="4800" b="1" dirty="0"/>
              <a:t> </a:t>
            </a:r>
            <a:r>
              <a:rPr lang="ko-KR" altLang="en-US" sz="4800" b="1" dirty="0" err="1"/>
              <a:t>학생제안형</a:t>
            </a:r>
            <a:r>
              <a:rPr lang="ko-KR" altLang="en-US" sz="4800" b="1" dirty="0"/>
              <a:t> 건축답사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867821"/>
          </a:xfrm>
        </p:spPr>
        <p:txBody>
          <a:bodyPr>
            <a:normAutofit fontScale="25000" lnSpcReduction="20000"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sz="9600" b="1" dirty="0"/>
              <a:t>2) </a:t>
            </a:r>
            <a:r>
              <a:rPr lang="ko-KR" altLang="en-US" sz="9600" b="1" dirty="0" smtClean="0"/>
              <a:t>추진일정</a:t>
            </a:r>
            <a:endParaRPr lang="en-US" altLang="ko-KR" sz="9600" b="1" dirty="0" smtClean="0"/>
          </a:p>
          <a:p>
            <a:pPr marL="342900" indent="-342900" algn="l" fontAlgn="base">
              <a:lnSpc>
                <a:spcPct val="170000"/>
              </a:lnSpc>
              <a:buFontTx/>
              <a:buChar char="-"/>
            </a:pPr>
            <a:r>
              <a:rPr lang="en-US" altLang="ko-KR" sz="8000" dirty="0" smtClean="0"/>
              <a:t>2022</a:t>
            </a:r>
            <a:r>
              <a:rPr lang="en-US" altLang="ko-KR" sz="8000" dirty="0"/>
              <a:t>. </a:t>
            </a:r>
            <a:r>
              <a:rPr lang="en-US" altLang="ko-KR" sz="8000" dirty="0" smtClean="0"/>
              <a:t>05. </a:t>
            </a:r>
            <a:r>
              <a:rPr lang="en-US" altLang="ko-KR" sz="8000" dirty="0"/>
              <a:t>: </a:t>
            </a:r>
            <a:r>
              <a:rPr lang="ko-KR" altLang="en-US" sz="8000" dirty="0"/>
              <a:t>프로그램 </a:t>
            </a:r>
            <a:r>
              <a:rPr lang="ko-KR" altLang="en-US" sz="8000" dirty="0" smtClean="0"/>
              <a:t>공고 </a:t>
            </a:r>
            <a:endParaRPr lang="ko-KR" altLang="en-US" sz="8000" dirty="0"/>
          </a:p>
          <a:p>
            <a:pPr marL="342900" indent="-342900" algn="l" fontAlgn="base">
              <a:lnSpc>
                <a:spcPct val="170000"/>
              </a:lnSpc>
              <a:buFontTx/>
              <a:buChar char="-"/>
            </a:pPr>
            <a:r>
              <a:rPr lang="en-US" altLang="ko-KR" sz="8000" dirty="0" smtClean="0"/>
              <a:t>2022</a:t>
            </a:r>
            <a:r>
              <a:rPr lang="en-US" altLang="ko-KR" sz="8000" dirty="0"/>
              <a:t>. 06. : </a:t>
            </a:r>
            <a:r>
              <a:rPr lang="ko-KR" altLang="en-US" sz="8000" dirty="0"/>
              <a:t>팀 구성 및 </a:t>
            </a:r>
            <a:r>
              <a:rPr lang="ko-KR" altLang="en-US" sz="8000" dirty="0" smtClean="0"/>
              <a:t>사전교육</a:t>
            </a:r>
            <a:endParaRPr lang="ko-KR" altLang="en-US" sz="8000" dirty="0"/>
          </a:p>
          <a:p>
            <a:pPr marL="342900" indent="-342900" algn="l" fontAlgn="base">
              <a:lnSpc>
                <a:spcPct val="170000"/>
              </a:lnSpc>
              <a:buFontTx/>
              <a:buChar char="-"/>
            </a:pPr>
            <a:r>
              <a:rPr lang="en-US" altLang="ko-KR" sz="8000" dirty="0" smtClean="0"/>
              <a:t>2022</a:t>
            </a:r>
            <a:r>
              <a:rPr lang="en-US" altLang="ko-KR" sz="8000" dirty="0"/>
              <a:t>. 07. ~ 08. : </a:t>
            </a:r>
            <a:r>
              <a:rPr lang="ko-KR" altLang="en-US" sz="8000" dirty="0"/>
              <a:t>국내 건축물 </a:t>
            </a:r>
            <a:r>
              <a:rPr lang="ko-KR" altLang="en-US" sz="8000" dirty="0" smtClean="0"/>
              <a:t>개별답사</a:t>
            </a:r>
            <a:endParaRPr lang="en-US" altLang="ko-KR" sz="8000" dirty="0" smtClean="0"/>
          </a:p>
          <a:p>
            <a:pPr algn="l" fontAlgn="base">
              <a:lnSpc>
                <a:spcPct val="170000"/>
              </a:lnSpc>
            </a:pPr>
            <a:r>
              <a:rPr lang="en-US" altLang="ko-KR" sz="8000" dirty="0">
                <a:latin typeface="+mj-lt"/>
              </a:rPr>
              <a:t> </a:t>
            </a:r>
            <a:r>
              <a:rPr lang="en-US" altLang="ko-KR" sz="8000" dirty="0" smtClean="0">
                <a:latin typeface="+mj-lt"/>
              </a:rPr>
              <a:t>                         </a:t>
            </a:r>
            <a:r>
              <a:rPr lang="ko-KR" altLang="en-US" sz="8000" dirty="0">
                <a:latin typeface="+mj-lt"/>
              </a:rPr>
              <a:t>활동 계획서</a:t>
            </a:r>
            <a:r>
              <a:rPr lang="en-US" altLang="ko-KR" sz="8000" dirty="0">
                <a:latin typeface="+mj-lt"/>
              </a:rPr>
              <a:t>, </a:t>
            </a:r>
            <a:r>
              <a:rPr lang="ko-KR" altLang="en-US" sz="8000" dirty="0">
                <a:latin typeface="+mj-lt"/>
              </a:rPr>
              <a:t>활동 결과보고서</a:t>
            </a:r>
            <a:r>
              <a:rPr lang="en-US" altLang="ko-KR" sz="8000" dirty="0">
                <a:latin typeface="+mj-lt"/>
              </a:rPr>
              <a:t>, </a:t>
            </a:r>
            <a:endParaRPr lang="en-US" altLang="ko-KR" sz="8000" dirty="0" smtClean="0">
              <a:latin typeface="+mj-lt"/>
            </a:endParaRPr>
          </a:p>
          <a:p>
            <a:pPr algn="l" fontAlgn="base">
              <a:lnSpc>
                <a:spcPct val="170000"/>
              </a:lnSpc>
            </a:pPr>
            <a:r>
              <a:rPr lang="en-US" altLang="ko-KR" sz="8000" dirty="0">
                <a:latin typeface="+mj-lt"/>
              </a:rPr>
              <a:t> </a:t>
            </a:r>
            <a:r>
              <a:rPr lang="en-US" altLang="ko-KR" sz="8000" dirty="0" smtClean="0">
                <a:latin typeface="+mj-lt"/>
              </a:rPr>
              <a:t>                         </a:t>
            </a:r>
            <a:r>
              <a:rPr lang="ko-KR" altLang="en-US" sz="8000" dirty="0" smtClean="0">
                <a:latin typeface="+mj-lt"/>
              </a:rPr>
              <a:t>참여후기 </a:t>
            </a:r>
            <a:r>
              <a:rPr lang="ko-KR" altLang="en-US" sz="8000" dirty="0">
                <a:latin typeface="+mj-lt"/>
              </a:rPr>
              <a:t>제출</a:t>
            </a:r>
            <a:r>
              <a:rPr lang="en-US" altLang="ko-KR" sz="8000" dirty="0">
                <a:latin typeface="+mj-lt"/>
              </a:rPr>
              <a:t>(</a:t>
            </a:r>
            <a:r>
              <a:rPr lang="ko-KR" altLang="en-US" sz="8000" dirty="0" err="1">
                <a:latin typeface="+mj-lt"/>
              </a:rPr>
              <a:t>이메일</a:t>
            </a:r>
            <a:r>
              <a:rPr lang="en-US" altLang="ko-KR" sz="8000" dirty="0">
                <a:latin typeface="+mj-lt"/>
              </a:rPr>
              <a:t>, </a:t>
            </a:r>
            <a:r>
              <a:rPr lang="ko-KR" altLang="en-US" sz="8000" dirty="0">
                <a:latin typeface="+mj-lt"/>
              </a:rPr>
              <a:t>학과사무실 방문</a:t>
            </a:r>
            <a:r>
              <a:rPr lang="en-US" altLang="ko-KR" sz="8000" dirty="0" smtClean="0">
                <a:latin typeface="+mj-lt"/>
              </a:rPr>
              <a:t>)</a:t>
            </a:r>
            <a:endParaRPr lang="ko-KR" altLang="en-US" sz="8000" dirty="0"/>
          </a:p>
          <a:p>
            <a:pPr marL="355600" indent="-266700" algn="l" fontAlgn="base">
              <a:lnSpc>
                <a:spcPct val="170000"/>
              </a:lnSpc>
              <a:buFontTx/>
              <a:buChar char="-"/>
            </a:pPr>
            <a:r>
              <a:rPr lang="en-US" altLang="ko-KR" sz="8000" dirty="0" smtClean="0"/>
              <a:t>2022</a:t>
            </a:r>
            <a:r>
              <a:rPr lang="en-US" altLang="ko-KR" sz="8000" dirty="0"/>
              <a:t>. 09. ~ 12. : </a:t>
            </a:r>
            <a:r>
              <a:rPr lang="en-US" altLang="ko-KR" sz="8000" dirty="0" smtClean="0"/>
              <a:t> </a:t>
            </a:r>
            <a:r>
              <a:rPr lang="en-US" altLang="ko-KR" sz="8000" dirty="0" smtClean="0"/>
              <a:t>2</a:t>
            </a:r>
            <a:r>
              <a:rPr lang="ko-KR" altLang="en-US" sz="8000" dirty="0"/>
              <a:t>학기 「건축설계</a:t>
            </a:r>
            <a:r>
              <a:rPr lang="en-US" altLang="ko-KR" sz="8000" dirty="0"/>
              <a:t>(1)</a:t>
            </a:r>
            <a:r>
              <a:rPr lang="ko-KR" altLang="en-US" sz="8000" dirty="0"/>
              <a:t>」 수업에 </a:t>
            </a:r>
            <a:r>
              <a:rPr lang="ko-KR" altLang="en-US" sz="8000" dirty="0" smtClean="0"/>
              <a:t>반영</a:t>
            </a:r>
            <a:endParaRPr lang="en-US" altLang="ko-KR" sz="8000" dirty="0" smtClean="0"/>
          </a:p>
          <a:p>
            <a:pPr algn="l" fontAlgn="base">
              <a:lnSpc>
                <a:spcPct val="170000"/>
              </a:lnSpc>
            </a:pPr>
            <a:r>
              <a:rPr lang="en-US" altLang="ko-KR" sz="8000" dirty="0" smtClean="0"/>
              <a:t>                          </a:t>
            </a:r>
            <a:r>
              <a:rPr lang="ko-KR" altLang="en-US" sz="8000" dirty="0" smtClean="0"/>
              <a:t>경진대회를 </a:t>
            </a:r>
            <a:r>
              <a:rPr lang="ko-KR" altLang="en-US" sz="8000" dirty="0"/>
              <a:t>거쳐 우수 </a:t>
            </a:r>
            <a:r>
              <a:rPr lang="ko-KR" altLang="en-US" sz="8000" dirty="0" smtClean="0"/>
              <a:t>팀 </a:t>
            </a:r>
            <a:r>
              <a:rPr lang="ko-KR" altLang="en-US" sz="8000" dirty="0"/>
              <a:t>선정하고 장학금 수여</a:t>
            </a:r>
          </a:p>
          <a:p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370922912" descr="EMB000055e055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1258331"/>
            <a:ext cx="3784600" cy="24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3" name="_x370921872" descr="EMB000055e055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3919660"/>
            <a:ext cx="3784600" cy="21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err="1"/>
              <a:t>소그룹</a:t>
            </a:r>
            <a:r>
              <a:rPr lang="ko-KR" altLang="en-US" sz="4800" b="1" dirty="0"/>
              <a:t> </a:t>
            </a:r>
            <a:r>
              <a:rPr lang="ko-KR" altLang="en-US" sz="4800" b="1" dirty="0" err="1"/>
              <a:t>학생제안형</a:t>
            </a:r>
            <a:r>
              <a:rPr lang="ko-KR" altLang="en-US" sz="4800" b="1" dirty="0"/>
              <a:t> 건축답사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298861"/>
          </a:xfrm>
        </p:spPr>
        <p:txBody>
          <a:bodyPr>
            <a:normAutofit fontScale="85000" lnSpcReduction="10000"/>
          </a:bodyPr>
          <a:lstStyle/>
          <a:p>
            <a:pPr algn="l" fontAlgn="base">
              <a:lnSpc>
                <a:spcPct val="160000"/>
              </a:lnSpc>
            </a:pPr>
            <a:r>
              <a:rPr lang="en-US" altLang="ko-KR" b="1" dirty="0"/>
              <a:t>3) </a:t>
            </a:r>
            <a:r>
              <a:rPr lang="ko-KR" altLang="en-US" b="1" dirty="0"/>
              <a:t>추진내용 및 </a:t>
            </a:r>
            <a:r>
              <a:rPr lang="ko-KR" altLang="en-US" b="1" dirty="0" smtClean="0"/>
              <a:t>방법</a:t>
            </a:r>
            <a:endParaRPr lang="en-US" altLang="ko-KR" b="1" dirty="0" smtClean="0"/>
          </a:p>
          <a:p>
            <a:pPr algn="l" fontAlgn="base">
              <a:lnSpc>
                <a:spcPct val="160000"/>
              </a:lnSpc>
            </a:pPr>
            <a:endParaRPr lang="ko-KR" altLang="en-US" sz="1200" b="1" dirty="0"/>
          </a:p>
          <a:p>
            <a:pPr algn="l" fontAlgn="base">
              <a:lnSpc>
                <a:spcPct val="160000"/>
              </a:lnSpc>
            </a:pPr>
            <a:r>
              <a:rPr lang="ko-KR" altLang="en-US" dirty="0" smtClean="0"/>
              <a:t>❍</a:t>
            </a:r>
            <a:r>
              <a:rPr lang="en-US" altLang="ko-KR" dirty="0" smtClean="0"/>
              <a:t> </a:t>
            </a:r>
            <a:r>
              <a:rPr lang="ko-KR" altLang="en-US" dirty="0"/>
              <a:t>팀 활동 </a:t>
            </a:r>
            <a:r>
              <a:rPr lang="ko-KR" altLang="en-US" dirty="0" smtClean="0"/>
              <a:t>주제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전공활동</a:t>
            </a:r>
            <a:r>
              <a:rPr lang="en-US" altLang="ko-KR" dirty="0"/>
              <a:t>(</a:t>
            </a:r>
            <a:r>
              <a:rPr lang="ko-KR" altLang="en-US" dirty="0"/>
              <a:t>학습</a:t>
            </a:r>
            <a:r>
              <a:rPr lang="en-US" altLang="ko-KR" dirty="0"/>
              <a:t>)</a:t>
            </a:r>
            <a:r>
              <a:rPr lang="ko-KR" altLang="en-US" dirty="0"/>
              <a:t>과 관련한 주제</a:t>
            </a:r>
          </a:p>
          <a:p>
            <a:pPr algn="l" fontAlgn="base">
              <a:lnSpc>
                <a:spcPct val="160000"/>
              </a:lnSpc>
            </a:pPr>
            <a:r>
              <a:rPr lang="ko-KR" altLang="en-US" dirty="0"/>
              <a:t>❍</a:t>
            </a:r>
            <a:r>
              <a:rPr lang="en-US" altLang="ko-KR" dirty="0"/>
              <a:t> </a:t>
            </a:r>
            <a:r>
              <a:rPr lang="ko-KR" altLang="en-US" dirty="0" smtClean="0"/>
              <a:t>팀 </a:t>
            </a:r>
            <a:r>
              <a:rPr lang="ko-KR" altLang="en-US" dirty="0"/>
              <a:t>활동 세부사항</a:t>
            </a:r>
          </a:p>
          <a:p>
            <a:pPr marL="539750" indent="-539750" algn="l" fontAlgn="base">
              <a:lnSpc>
                <a:spcPct val="160000"/>
              </a:lnSpc>
            </a:pPr>
            <a:r>
              <a:rPr lang="en-US" altLang="ko-KR" dirty="0" smtClean="0"/>
              <a:t>    - </a:t>
            </a:r>
            <a:r>
              <a:rPr lang="ko-KR" altLang="en-US" dirty="0" err="1"/>
              <a:t>팀별</a:t>
            </a:r>
            <a:r>
              <a:rPr lang="ko-KR" altLang="en-US" dirty="0"/>
              <a:t> 활동</a:t>
            </a:r>
            <a:r>
              <a:rPr lang="en-US" altLang="ko-KR" dirty="0"/>
              <a:t>(</a:t>
            </a:r>
            <a:r>
              <a:rPr lang="ko-KR" altLang="en-US" dirty="0"/>
              <a:t>학습</a:t>
            </a:r>
            <a:r>
              <a:rPr lang="en-US" altLang="ko-KR" dirty="0"/>
              <a:t>) </a:t>
            </a:r>
            <a:r>
              <a:rPr lang="ko-KR" altLang="en-US" dirty="0" smtClean="0"/>
              <a:t>결과보고서 </a:t>
            </a:r>
            <a:r>
              <a:rPr lang="ko-KR" altLang="en-US" dirty="0" smtClean="0"/>
              <a:t>제출</a:t>
            </a:r>
            <a:r>
              <a:rPr lang="en-US" altLang="ko-KR" dirty="0" smtClean="0"/>
              <a:t>(8</a:t>
            </a:r>
            <a:r>
              <a:rPr lang="ko-KR" altLang="en-US" dirty="0" smtClean="0"/>
              <a:t>월 말까지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pPr marL="539750" indent="-539750" algn="l" fontAlgn="base">
              <a:lnSpc>
                <a:spcPct val="160000"/>
              </a:lnSpc>
            </a:pPr>
            <a:r>
              <a:rPr lang="en-US" altLang="ko-KR" dirty="0" smtClean="0"/>
              <a:t>    - </a:t>
            </a:r>
            <a:r>
              <a:rPr lang="ko-KR" altLang="en-US" dirty="0" smtClean="0"/>
              <a:t>답사 장소는 </a:t>
            </a:r>
            <a:r>
              <a:rPr lang="ko-KR" altLang="en-US" dirty="0" err="1" smtClean="0"/>
              <a:t>팀별로</a:t>
            </a:r>
            <a:r>
              <a:rPr lang="ko-KR" altLang="en-US" dirty="0" smtClean="0"/>
              <a:t> </a:t>
            </a:r>
            <a:r>
              <a:rPr lang="ko-KR" altLang="en-US" dirty="0"/>
              <a:t>자율 선정</a:t>
            </a:r>
          </a:p>
          <a:p>
            <a:pPr marL="539750" indent="-539750" algn="l" fontAlgn="base">
              <a:lnSpc>
                <a:spcPct val="160000"/>
              </a:lnSpc>
            </a:pPr>
            <a:r>
              <a:rPr lang="en-US" altLang="ko-KR" dirty="0" smtClean="0"/>
              <a:t>    - </a:t>
            </a:r>
            <a:r>
              <a:rPr lang="ko-KR" altLang="en-US" dirty="0"/>
              <a:t>다양한 매체 및 도구를 활용하여 전공활동을 통한 지식을 습득하는 학습활동을 기본으로 </a:t>
            </a:r>
            <a:r>
              <a:rPr lang="ko-KR" altLang="en-US" dirty="0" smtClean="0"/>
              <a:t>함</a:t>
            </a:r>
            <a:endParaRPr lang="en-US" altLang="ko-KR" dirty="0" smtClean="0"/>
          </a:p>
          <a:p>
            <a:pPr algn="l" fontAlgn="base"/>
            <a:endParaRPr lang="ko-KR" altLang="en-US" dirty="0"/>
          </a:p>
          <a:p>
            <a:pPr marL="355600" indent="-355600" algn="l" fontAlgn="base">
              <a:lnSpc>
                <a:spcPct val="160000"/>
              </a:lnSpc>
            </a:pPr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250" y="3011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9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298861"/>
          </a:xfrm>
        </p:spPr>
        <p:txBody>
          <a:bodyPr>
            <a:normAutofit/>
          </a:bodyPr>
          <a:lstStyle/>
          <a:p>
            <a:pPr algn="l" fontAlgn="base">
              <a:lnSpc>
                <a:spcPct val="160000"/>
              </a:lnSpc>
            </a:pPr>
            <a:r>
              <a:rPr lang="en-US" altLang="ko-KR" b="1" dirty="0"/>
              <a:t>3) </a:t>
            </a:r>
            <a:r>
              <a:rPr lang="ko-KR" altLang="en-US" b="1" dirty="0"/>
              <a:t>추진내용 및 </a:t>
            </a:r>
            <a:r>
              <a:rPr lang="ko-KR" altLang="en-US" b="1" dirty="0" smtClean="0"/>
              <a:t>방법</a:t>
            </a:r>
            <a:endParaRPr lang="en-US" altLang="ko-KR" b="1" dirty="0" smtClean="0"/>
          </a:p>
          <a:p>
            <a:pPr algn="l" fontAlgn="base">
              <a:lnSpc>
                <a:spcPct val="160000"/>
              </a:lnSpc>
            </a:pPr>
            <a:r>
              <a:rPr lang="en-US" altLang="ko-KR" sz="2000" dirty="0" smtClean="0"/>
              <a:t>※ </a:t>
            </a:r>
            <a:r>
              <a:rPr lang="ko-KR" altLang="en-US" sz="2000" dirty="0"/>
              <a:t>학습주제</a:t>
            </a:r>
            <a:r>
              <a:rPr lang="en-US" altLang="ko-KR" sz="2000" dirty="0"/>
              <a:t>(</a:t>
            </a:r>
            <a:r>
              <a:rPr lang="ko-KR" altLang="en-US" sz="2000" dirty="0"/>
              <a:t>활동</a:t>
            </a:r>
            <a:r>
              <a:rPr lang="en-US" altLang="ko-KR" sz="2000" dirty="0"/>
              <a:t>) </a:t>
            </a:r>
            <a:r>
              <a:rPr lang="ko-KR" altLang="en-US" sz="2000" dirty="0"/>
              <a:t>예시</a:t>
            </a:r>
          </a:p>
          <a:p>
            <a:pPr algn="l" fontAlgn="base"/>
            <a:endParaRPr lang="ko-KR" altLang="en-US" sz="1800" dirty="0"/>
          </a:p>
          <a:p>
            <a:pPr marL="355600" indent="-355600" algn="l" fontAlgn="base">
              <a:lnSpc>
                <a:spcPct val="160000"/>
              </a:lnSpc>
            </a:pP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94072"/>
              </p:ext>
            </p:extLst>
          </p:nvPr>
        </p:nvGraphicFramePr>
        <p:xfrm>
          <a:off x="1066798" y="3648889"/>
          <a:ext cx="10067366" cy="2656766"/>
        </p:xfrm>
        <a:graphic>
          <a:graphicData uri="http://schemas.openxmlformats.org/drawingml/2006/table">
            <a:tbl>
              <a:tblPr/>
              <a:tblGrid>
                <a:gridCol w="3238502"/>
                <a:gridCol w="6828864"/>
              </a:tblGrid>
              <a:tr h="4452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세부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사업명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학습주제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</a:tr>
              <a:tr h="391554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소그룹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학생제안형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 </a:t>
                      </a: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건축답사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프로그램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한국 전통 건축 답사를 통한 전통건축의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이해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OOO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건축가의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건축물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답사를 통한 건축설계기법 이해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OOO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건축가의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건축물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답사를 통한 진로 및 미래 설계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OOO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박람회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/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전시회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참관을 통한 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건축산업분야 이해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8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OOO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지역의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랜드마크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 건축물 답사를 통한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건축과 도시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이해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250" y="3011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32962" y="268943"/>
            <a:ext cx="9144000" cy="999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4800" b="1" smtClean="0"/>
              <a:t>소그룹 학생제안형 건축답사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451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err="1"/>
              <a:t>소그룹</a:t>
            </a:r>
            <a:r>
              <a:rPr lang="ko-KR" altLang="en-US" sz="4800" b="1" dirty="0"/>
              <a:t> </a:t>
            </a:r>
            <a:r>
              <a:rPr lang="ko-KR" altLang="en-US" sz="4800" b="1" dirty="0" err="1"/>
              <a:t>학생제안형</a:t>
            </a:r>
            <a:r>
              <a:rPr lang="ko-KR" altLang="en-US" sz="4800" b="1" dirty="0"/>
              <a:t> 건축답사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486821"/>
          </a:xfrm>
        </p:spPr>
        <p:txBody>
          <a:bodyPr>
            <a:normAutofit fontScale="77500" lnSpcReduction="20000"/>
          </a:bodyPr>
          <a:lstStyle/>
          <a:p>
            <a:pPr algn="l" fontAlgn="base">
              <a:lnSpc>
                <a:spcPct val="160000"/>
              </a:lnSpc>
            </a:pPr>
            <a:r>
              <a:rPr lang="en-US" altLang="ko-KR" b="1" dirty="0"/>
              <a:t>4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최종결과물</a:t>
            </a:r>
            <a:endParaRPr lang="en-US" altLang="ko-KR" b="1" dirty="0" smtClean="0"/>
          </a:p>
          <a:p>
            <a:pPr algn="l" fontAlgn="base">
              <a:lnSpc>
                <a:spcPct val="160000"/>
              </a:lnSpc>
            </a:pPr>
            <a:endParaRPr lang="en-US" altLang="ko-KR" sz="1400" b="1" dirty="0" smtClean="0"/>
          </a:p>
          <a:p>
            <a:pPr algn="l" fontAlgn="base">
              <a:lnSpc>
                <a:spcPct val="160000"/>
              </a:lnSpc>
            </a:pPr>
            <a:r>
              <a:rPr lang="ko-KR" altLang="en-US" sz="2000" dirty="0" smtClean="0"/>
              <a:t>❍ 팀 </a:t>
            </a:r>
            <a:r>
              <a:rPr lang="ko-KR" altLang="en-US" sz="2000" dirty="0"/>
              <a:t>활동</a:t>
            </a:r>
            <a:r>
              <a:rPr lang="en-US" altLang="ko-KR" sz="2000" dirty="0"/>
              <a:t>(</a:t>
            </a:r>
            <a:r>
              <a:rPr lang="ko-KR" altLang="en-US" sz="2000" dirty="0"/>
              <a:t>학습</a:t>
            </a:r>
            <a:r>
              <a:rPr lang="en-US" altLang="ko-KR" sz="2000" dirty="0"/>
              <a:t>) </a:t>
            </a:r>
            <a:r>
              <a:rPr lang="ko-KR" altLang="en-US" sz="2000" dirty="0" smtClean="0"/>
              <a:t>결과보고서</a:t>
            </a:r>
            <a:endParaRPr lang="ko-KR" altLang="en-US" sz="2000" dirty="0"/>
          </a:p>
          <a:p>
            <a:pPr marL="266700" indent="-266700" algn="l" fontAlgn="base">
              <a:lnSpc>
                <a:spcPct val="160000"/>
              </a:lnSpc>
            </a:pPr>
            <a:r>
              <a:rPr lang="en-US" altLang="ko-KR" sz="2000" dirty="0" smtClean="0"/>
              <a:t>    - </a:t>
            </a:r>
            <a:r>
              <a:rPr lang="ko-KR" altLang="en-US" sz="2000" dirty="0"/>
              <a:t>제출서류</a:t>
            </a:r>
            <a:r>
              <a:rPr lang="en-US" altLang="ko-KR" sz="2000" dirty="0"/>
              <a:t>: </a:t>
            </a:r>
            <a:r>
              <a:rPr lang="ko-KR" altLang="en-US" sz="2000" dirty="0"/>
              <a:t>모든 활동 종료 후 활동결과보고서 및 참여한 모든 학생의 참여 후기</a:t>
            </a:r>
          </a:p>
          <a:p>
            <a:pPr marL="266700" indent="-266700" algn="l" fontAlgn="base">
              <a:lnSpc>
                <a:spcPct val="160000"/>
              </a:lnSpc>
            </a:pPr>
            <a:r>
              <a:rPr lang="en-US" altLang="ko-KR" sz="2000" dirty="0" smtClean="0"/>
              <a:t>   - </a:t>
            </a:r>
            <a:r>
              <a:rPr lang="ko-KR" altLang="en-US" sz="2000" dirty="0"/>
              <a:t>제출방법</a:t>
            </a:r>
            <a:r>
              <a:rPr lang="en-US" altLang="ko-KR" sz="2000" dirty="0"/>
              <a:t>: </a:t>
            </a:r>
            <a:r>
              <a:rPr lang="ko-KR" altLang="en-US" sz="2000" dirty="0"/>
              <a:t>건축공학과 홈페이지</a:t>
            </a:r>
            <a:r>
              <a:rPr lang="en-US" altLang="ko-KR" sz="2000" dirty="0"/>
              <a:t>(https://arch.daegu.ac.kr) </a:t>
            </a:r>
            <a:r>
              <a:rPr lang="ko-KR" altLang="en-US" sz="2000" dirty="0"/>
              <a:t>→ 학과공지 게시판에서 양식을 다운로드 받아 작성 → 책임지도 교수 및 학과장 날인 → 학과사무실로 제출</a:t>
            </a:r>
            <a:r>
              <a:rPr lang="en-US" altLang="ko-KR" sz="2000" dirty="0"/>
              <a:t>(</a:t>
            </a:r>
            <a:r>
              <a:rPr lang="ko-KR" altLang="en-US" sz="2000" dirty="0" smtClean="0"/>
              <a:t>마감일은 추후 공지</a:t>
            </a:r>
            <a:r>
              <a:rPr lang="en-US" altLang="ko-KR" sz="2000" dirty="0" smtClean="0"/>
              <a:t>)</a:t>
            </a:r>
            <a:endParaRPr lang="ko-KR" altLang="en-US" sz="2000" dirty="0"/>
          </a:p>
          <a:p>
            <a:pPr algn="l" fontAlgn="base">
              <a:lnSpc>
                <a:spcPct val="160000"/>
              </a:lnSpc>
            </a:pPr>
            <a:r>
              <a:rPr lang="ko-KR" altLang="en-US" sz="2000" dirty="0"/>
              <a:t>❍ </a:t>
            </a:r>
            <a:r>
              <a:rPr lang="ko-KR" altLang="en-US" sz="2000" dirty="0" smtClean="0"/>
              <a:t>정산 </a:t>
            </a:r>
            <a:r>
              <a:rPr lang="ko-KR" altLang="en-US" sz="2000" dirty="0"/>
              <a:t>서류</a:t>
            </a:r>
          </a:p>
          <a:p>
            <a:pPr algn="l" fontAlgn="base">
              <a:lnSpc>
                <a:spcPct val="160000"/>
              </a:lnSpc>
            </a:pPr>
            <a:r>
              <a:rPr lang="en-US" altLang="ko-KR" sz="2000" dirty="0" smtClean="0"/>
              <a:t>   - </a:t>
            </a:r>
            <a:r>
              <a:rPr lang="ko-KR" altLang="en-US" sz="2000" dirty="0"/>
              <a:t>제출서류</a:t>
            </a:r>
            <a:r>
              <a:rPr lang="en-US" altLang="ko-KR" sz="2000" dirty="0"/>
              <a:t>: </a:t>
            </a:r>
            <a:r>
              <a:rPr lang="ko-KR" altLang="en-US" sz="2000" dirty="0"/>
              <a:t>정산서 및 각종 영수증 원본</a:t>
            </a:r>
          </a:p>
          <a:p>
            <a:pPr marL="266700" indent="-266700" algn="l" fontAlgn="base">
              <a:lnSpc>
                <a:spcPct val="160000"/>
              </a:lnSpc>
            </a:pPr>
            <a:r>
              <a:rPr lang="en-US" altLang="ko-KR" sz="2000" dirty="0" smtClean="0"/>
              <a:t>  - </a:t>
            </a:r>
            <a:r>
              <a:rPr lang="ko-KR" altLang="en-US" sz="2000" dirty="0"/>
              <a:t>제출방법</a:t>
            </a:r>
            <a:r>
              <a:rPr lang="en-US" altLang="ko-KR" sz="2000" dirty="0"/>
              <a:t>: </a:t>
            </a:r>
            <a:r>
              <a:rPr lang="ko-KR" altLang="en-US" sz="2000" dirty="0"/>
              <a:t>건축공학과 홈페이지</a:t>
            </a:r>
            <a:r>
              <a:rPr lang="en-US" altLang="ko-KR" sz="2000" dirty="0"/>
              <a:t>(https://arch.daegu.ac.kr) </a:t>
            </a:r>
            <a:r>
              <a:rPr lang="ko-KR" altLang="en-US" sz="2000" dirty="0"/>
              <a:t>→ 학과공지 게시판에서 양식을 다운로드 받아 작성→학과사무실로 </a:t>
            </a:r>
            <a:r>
              <a:rPr lang="ko-KR" altLang="en-US" sz="2000" dirty="0" smtClean="0"/>
              <a:t>제출</a:t>
            </a:r>
            <a:endParaRPr lang="ko-KR" altLang="en-US" dirty="0"/>
          </a:p>
          <a:p>
            <a:pPr marL="355600" indent="-355600" algn="l" fontAlgn="base">
              <a:lnSpc>
                <a:spcPct val="160000"/>
              </a:lnSpc>
            </a:pPr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250" y="3011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4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err="1"/>
              <a:t>소그룹</a:t>
            </a:r>
            <a:r>
              <a:rPr lang="ko-KR" altLang="en-US" sz="4800" b="1" dirty="0"/>
              <a:t> </a:t>
            </a:r>
            <a:r>
              <a:rPr lang="ko-KR" altLang="en-US" sz="4800" b="1" dirty="0" err="1"/>
              <a:t>학생제안형</a:t>
            </a:r>
            <a:r>
              <a:rPr lang="ko-KR" altLang="en-US" sz="4800" b="1" dirty="0"/>
              <a:t> 건축답사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766221"/>
          </a:xfrm>
        </p:spPr>
        <p:txBody>
          <a:bodyPr>
            <a:normAutofit lnSpcReduction="10000"/>
          </a:bodyPr>
          <a:lstStyle/>
          <a:p>
            <a:pPr algn="l" fontAlgn="base">
              <a:lnSpc>
                <a:spcPct val="160000"/>
              </a:lnSpc>
            </a:pPr>
            <a:r>
              <a:rPr lang="en-US" altLang="ko-KR" b="1" dirty="0"/>
              <a:t>5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지원내용</a:t>
            </a:r>
            <a:endParaRPr lang="en-US" altLang="ko-KR" b="1" dirty="0" smtClean="0"/>
          </a:p>
          <a:p>
            <a:pPr algn="l" fontAlgn="base">
              <a:lnSpc>
                <a:spcPct val="160000"/>
              </a:lnSpc>
            </a:pPr>
            <a:endParaRPr lang="en-US" altLang="ko-KR" sz="1000" b="1" dirty="0" smtClean="0"/>
          </a:p>
          <a:p>
            <a:pPr algn="l" fontAlgn="base">
              <a:lnSpc>
                <a:spcPct val="170000"/>
              </a:lnSpc>
            </a:pPr>
            <a:r>
              <a:rPr lang="ko-KR" altLang="en-US" sz="2000" dirty="0" smtClean="0"/>
              <a:t>❍ </a:t>
            </a:r>
            <a:r>
              <a:rPr lang="ko-KR" altLang="en-US" sz="2000" dirty="0" err="1"/>
              <a:t>팀별</a:t>
            </a:r>
            <a:r>
              <a:rPr lang="ko-KR" altLang="en-US" sz="2000" dirty="0"/>
              <a:t> 활동</a:t>
            </a:r>
            <a:r>
              <a:rPr lang="en-US" altLang="ko-KR" sz="2000" dirty="0"/>
              <a:t>(</a:t>
            </a:r>
            <a:r>
              <a:rPr lang="ko-KR" altLang="en-US" sz="2000" dirty="0"/>
              <a:t>학습</a:t>
            </a:r>
            <a:r>
              <a:rPr lang="en-US" altLang="ko-KR" sz="2000" dirty="0"/>
              <a:t>) </a:t>
            </a:r>
            <a:r>
              <a:rPr lang="ko-KR" altLang="en-US" sz="2000" dirty="0"/>
              <a:t>경비</a:t>
            </a:r>
          </a:p>
          <a:p>
            <a:pPr algn="l" fontAlgn="base">
              <a:lnSpc>
                <a:spcPct val="170000"/>
              </a:lnSpc>
            </a:pPr>
            <a:r>
              <a:rPr lang="en-US" altLang="ko-KR" sz="2000" dirty="0" smtClean="0"/>
              <a:t>     - </a:t>
            </a:r>
            <a:r>
              <a:rPr lang="ko-KR" altLang="en-US" sz="2000" dirty="0" err="1" smtClean="0"/>
              <a:t>팀별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30</a:t>
            </a:r>
            <a:r>
              <a:rPr lang="ko-KR" altLang="en-US" sz="2000" dirty="0" smtClean="0"/>
              <a:t>만원</a:t>
            </a:r>
            <a:r>
              <a:rPr lang="en-US" altLang="ko-KR" sz="2000" dirty="0" smtClean="0"/>
              <a:t>(3</a:t>
            </a:r>
            <a:r>
              <a:rPr lang="ko-KR" altLang="en-US" sz="2000" dirty="0" smtClean="0"/>
              <a:t>인 기준</a:t>
            </a:r>
            <a:r>
              <a:rPr lang="en-US" altLang="ko-KR" sz="2000" dirty="0" smtClean="0"/>
              <a:t>)</a:t>
            </a:r>
            <a:endParaRPr lang="ko-KR" altLang="en-US" sz="2000" dirty="0"/>
          </a:p>
          <a:p>
            <a:pPr marL="622300" indent="-622300" algn="l" fontAlgn="base">
              <a:lnSpc>
                <a:spcPct val="170000"/>
              </a:lnSpc>
            </a:pPr>
            <a:r>
              <a:rPr lang="en-US" altLang="ko-KR" sz="2000" dirty="0" smtClean="0"/>
              <a:t>     - </a:t>
            </a:r>
            <a:r>
              <a:rPr lang="ko-KR" altLang="en-US" sz="2000" dirty="0"/>
              <a:t>제출 기간 </a:t>
            </a:r>
            <a:r>
              <a:rPr lang="ko-KR" altLang="en-US" sz="2000" dirty="0" err="1"/>
              <a:t>미준수</a:t>
            </a:r>
            <a:r>
              <a:rPr lang="ko-KR" altLang="en-US" sz="2000" dirty="0"/>
              <a:t> 및 활동보고서 </a:t>
            </a:r>
            <a:r>
              <a:rPr lang="ko-KR" altLang="en-US" sz="2000" dirty="0" err="1"/>
              <a:t>미제출</a:t>
            </a:r>
            <a:r>
              <a:rPr lang="ko-KR" altLang="en-US" sz="2000" dirty="0"/>
              <a:t> 시 경비지원 </a:t>
            </a:r>
            <a:r>
              <a:rPr lang="ko-KR" altLang="en-US" sz="2000" dirty="0" smtClean="0"/>
              <a:t>불가 및 건축설계</a:t>
            </a:r>
            <a:r>
              <a:rPr lang="en-US" altLang="ko-KR" sz="2000" dirty="0" smtClean="0"/>
              <a:t>(1) </a:t>
            </a:r>
            <a:r>
              <a:rPr lang="ko-KR" altLang="en-US" sz="2000" dirty="0" smtClean="0"/>
              <a:t>수업참여 불가</a:t>
            </a:r>
            <a:endParaRPr lang="ko-KR" altLang="en-US" sz="2000" dirty="0"/>
          </a:p>
          <a:p>
            <a:pPr algn="l" fontAlgn="base">
              <a:lnSpc>
                <a:spcPct val="170000"/>
              </a:lnSpc>
            </a:pPr>
            <a:r>
              <a:rPr lang="en-US" altLang="ko-KR" sz="2000" dirty="0" smtClean="0"/>
              <a:t>     - </a:t>
            </a:r>
            <a:r>
              <a:rPr lang="ko-KR" altLang="en-US" sz="2000" dirty="0"/>
              <a:t>정산서와 학습활동 보고서상의 날짜</a:t>
            </a:r>
            <a:r>
              <a:rPr lang="en-US" altLang="ko-KR" sz="2000" dirty="0"/>
              <a:t>, </a:t>
            </a:r>
            <a:r>
              <a:rPr lang="ko-KR" altLang="en-US" sz="2000" dirty="0"/>
              <a:t>내용이 </a:t>
            </a:r>
            <a:r>
              <a:rPr lang="ko-KR" altLang="en-US" sz="2000" dirty="0" smtClean="0"/>
              <a:t>동일해야 함</a:t>
            </a:r>
            <a:endParaRPr lang="ko-KR" altLang="en-US" sz="2000" dirty="0"/>
          </a:p>
          <a:p>
            <a:pPr algn="l" fontAlgn="base">
              <a:lnSpc>
                <a:spcPct val="170000"/>
              </a:lnSpc>
            </a:pPr>
            <a:r>
              <a:rPr lang="en-US" altLang="ko-KR" sz="2000" dirty="0"/>
              <a:t>※ </a:t>
            </a:r>
            <a:r>
              <a:rPr lang="ko-KR" altLang="en-US" sz="2000" dirty="0"/>
              <a:t>여행자 보험은 필히 가입할 </a:t>
            </a:r>
            <a:r>
              <a:rPr lang="ko-KR" altLang="en-US" sz="2000" dirty="0" smtClean="0"/>
              <a:t>것</a:t>
            </a:r>
            <a:endParaRPr lang="ko-KR" altLang="en-US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250" y="3011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8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err="1"/>
              <a:t>소그룹</a:t>
            </a:r>
            <a:r>
              <a:rPr lang="ko-KR" altLang="en-US" sz="4800" b="1" dirty="0"/>
              <a:t> </a:t>
            </a:r>
            <a:r>
              <a:rPr lang="ko-KR" altLang="en-US" sz="4800" b="1" dirty="0" err="1"/>
              <a:t>학생제안형</a:t>
            </a:r>
            <a:r>
              <a:rPr lang="ko-KR" altLang="en-US" sz="4800" b="1" dirty="0"/>
              <a:t> 건축답사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01279"/>
            <a:ext cx="10067365" cy="4709986"/>
          </a:xfrm>
        </p:spPr>
        <p:txBody>
          <a:bodyPr>
            <a:normAutofit fontScale="47500" lnSpcReduction="20000"/>
          </a:bodyPr>
          <a:lstStyle/>
          <a:p>
            <a:pPr algn="l" fontAlgn="base">
              <a:lnSpc>
                <a:spcPct val="160000"/>
              </a:lnSpc>
            </a:pPr>
            <a:r>
              <a:rPr lang="en-US" altLang="ko-KR" sz="4200" b="1" dirty="0"/>
              <a:t>5</a:t>
            </a:r>
            <a:r>
              <a:rPr lang="en-US" altLang="ko-KR" sz="4200" b="1" dirty="0" smtClean="0"/>
              <a:t>) </a:t>
            </a:r>
            <a:r>
              <a:rPr lang="ko-KR" altLang="en-US" sz="4200" b="1" dirty="0" smtClean="0"/>
              <a:t>지원내용</a:t>
            </a:r>
            <a:endParaRPr lang="en-US" altLang="ko-KR" sz="4200" b="1" dirty="0" smtClean="0"/>
          </a:p>
          <a:p>
            <a:pPr algn="l" fontAlgn="base">
              <a:lnSpc>
                <a:spcPct val="160000"/>
              </a:lnSpc>
            </a:pPr>
            <a:endParaRPr lang="en-US" altLang="ko-KR" sz="2100" b="1" dirty="0" smtClean="0"/>
          </a:p>
          <a:p>
            <a:pPr algn="l" fontAlgn="base">
              <a:lnSpc>
                <a:spcPct val="170000"/>
              </a:lnSpc>
            </a:pPr>
            <a:r>
              <a:rPr lang="ko-KR" altLang="en-US" sz="4200" dirty="0" smtClean="0"/>
              <a:t>❍ 지원대상 </a:t>
            </a:r>
            <a:r>
              <a:rPr lang="ko-KR" altLang="en-US" sz="4200" dirty="0"/>
              <a:t>품목</a:t>
            </a:r>
            <a:r>
              <a:rPr lang="en-US" altLang="ko-KR" sz="4200" dirty="0"/>
              <a:t>(※ </a:t>
            </a:r>
            <a:r>
              <a:rPr lang="ko-KR" altLang="en-US" sz="4200" dirty="0"/>
              <a:t>영수증에 수량 및 목록 표기</a:t>
            </a:r>
            <a:r>
              <a:rPr lang="en-US" altLang="ko-KR" sz="4200" dirty="0"/>
              <a:t>)</a:t>
            </a:r>
            <a:endParaRPr lang="ko-KR" altLang="en-US" sz="4200" dirty="0"/>
          </a:p>
          <a:p>
            <a:pPr marL="533400" indent="-357188" algn="l" fontAlgn="base">
              <a:lnSpc>
                <a:spcPct val="170000"/>
              </a:lnSpc>
            </a:pPr>
            <a:r>
              <a:rPr lang="en-US" altLang="ko-KR" sz="4200" dirty="0" smtClean="0"/>
              <a:t>  </a:t>
            </a:r>
            <a:r>
              <a:rPr lang="en-US" altLang="ko-KR" sz="4200" dirty="0" smtClean="0"/>
              <a:t>- </a:t>
            </a:r>
            <a:r>
              <a:rPr lang="ko-KR" altLang="en-US" sz="4200" dirty="0"/>
              <a:t>학습동아리 등의 동아리 지원비</a:t>
            </a:r>
            <a:r>
              <a:rPr lang="en-US" altLang="ko-KR" sz="4200" dirty="0"/>
              <a:t>, </a:t>
            </a:r>
            <a:r>
              <a:rPr lang="ko-KR" altLang="en-US" sz="4200" dirty="0"/>
              <a:t>경연대회 참가비</a:t>
            </a:r>
            <a:r>
              <a:rPr lang="en-US" altLang="ko-KR" sz="4200" dirty="0"/>
              <a:t>, </a:t>
            </a:r>
            <a:r>
              <a:rPr lang="ko-KR" altLang="en-US" sz="4200" dirty="0"/>
              <a:t>전시회 및 경연대회 개최 경비</a:t>
            </a:r>
            <a:r>
              <a:rPr lang="en-US" altLang="ko-KR" sz="4200" dirty="0"/>
              <a:t>, </a:t>
            </a:r>
            <a:r>
              <a:rPr lang="ko-KR" altLang="en-US" sz="4200" dirty="0" smtClean="0"/>
              <a:t>작품제작 </a:t>
            </a:r>
            <a:r>
              <a:rPr lang="ko-KR" altLang="en-US" sz="4200" dirty="0"/>
              <a:t>재료비</a:t>
            </a:r>
            <a:r>
              <a:rPr lang="en-US" altLang="ko-KR" sz="4200" dirty="0"/>
              <a:t>, </a:t>
            </a:r>
            <a:r>
              <a:rPr lang="ko-KR" altLang="en-US" sz="4200" dirty="0"/>
              <a:t>자료 구입비</a:t>
            </a:r>
            <a:r>
              <a:rPr lang="en-US" altLang="ko-KR" sz="4200" dirty="0"/>
              <a:t>, </a:t>
            </a:r>
            <a:r>
              <a:rPr lang="ko-KR" altLang="en-US" sz="4200" dirty="0"/>
              <a:t>국내</a:t>
            </a:r>
            <a:r>
              <a:rPr lang="en-US" altLang="ko-KR" sz="4200" dirty="0"/>
              <a:t>․</a:t>
            </a:r>
            <a:r>
              <a:rPr lang="ko-KR" altLang="en-US" sz="4200" dirty="0"/>
              <a:t>외 여비</a:t>
            </a:r>
            <a:r>
              <a:rPr lang="en-US" altLang="ko-KR" sz="4200" dirty="0"/>
              <a:t>, </a:t>
            </a:r>
            <a:r>
              <a:rPr lang="ko-KR" altLang="en-US" sz="4200" dirty="0"/>
              <a:t>식비 </a:t>
            </a:r>
            <a:r>
              <a:rPr lang="ko-KR" altLang="en-US" sz="4200" dirty="0" smtClean="0"/>
              <a:t>등</a:t>
            </a:r>
            <a:endParaRPr lang="en-US" altLang="ko-KR" sz="4200" dirty="0" smtClean="0"/>
          </a:p>
          <a:p>
            <a:pPr marL="533400" indent="-357188" algn="l" fontAlgn="base">
              <a:lnSpc>
                <a:spcPct val="170000"/>
              </a:lnSpc>
            </a:pPr>
            <a:r>
              <a:rPr lang="en-US" altLang="ko-KR" sz="4200" dirty="0"/>
              <a:t> </a:t>
            </a:r>
            <a:r>
              <a:rPr lang="en-US" altLang="ko-KR" sz="4200" dirty="0"/>
              <a:t> </a:t>
            </a:r>
            <a:r>
              <a:rPr lang="en-US" altLang="ko-KR" sz="4200" dirty="0" smtClean="0"/>
              <a:t>- </a:t>
            </a:r>
            <a:r>
              <a:rPr lang="ko-KR" altLang="en-US" sz="4200" dirty="0" err="1"/>
              <a:t>렌트비</a:t>
            </a:r>
            <a:r>
              <a:rPr lang="en-US" altLang="ko-KR" sz="4200" dirty="0"/>
              <a:t>, </a:t>
            </a:r>
            <a:r>
              <a:rPr lang="ko-KR" altLang="en-US" sz="4200" dirty="0" err="1"/>
              <a:t>주유비</a:t>
            </a:r>
            <a:r>
              <a:rPr lang="ko-KR" altLang="en-US" sz="4200" dirty="0"/>
              <a:t> 지급은 불가 </a:t>
            </a:r>
            <a:r>
              <a:rPr lang="ko-KR" altLang="en-US" sz="4200" dirty="0" smtClean="0"/>
              <a:t>함</a:t>
            </a:r>
            <a:endParaRPr lang="en-US" altLang="ko-KR" sz="4200" dirty="0" smtClean="0"/>
          </a:p>
          <a:p>
            <a:pPr marL="627063" indent="-627063" algn="l" fontAlgn="base">
              <a:lnSpc>
                <a:spcPct val="170000"/>
              </a:lnSpc>
            </a:pPr>
            <a:r>
              <a:rPr lang="ko-KR" altLang="en-US" sz="4200" b="1" dirty="0" smtClean="0"/>
              <a:t>   </a:t>
            </a:r>
            <a:r>
              <a:rPr lang="ko-KR" altLang="en-US" sz="4200" b="1" dirty="0" smtClean="0"/>
              <a:t> </a:t>
            </a:r>
            <a:r>
              <a:rPr lang="en-US" altLang="ko-KR" sz="4200" b="1" dirty="0" smtClean="0"/>
              <a:t>- </a:t>
            </a:r>
            <a:r>
              <a:rPr lang="ko-KR" altLang="en-US" sz="4200" b="1" dirty="0" smtClean="0"/>
              <a:t>실비 </a:t>
            </a:r>
            <a:r>
              <a:rPr lang="ko-KR" altLang="en-US" sz="4200" b="1" dirty="0" smtClean="0"/>
              <a:t>정산 시</a:t>
            </a:r>
            <a:r>
              <a:rPr lang="en-US" altLang="ko-KR" sz="4200" b="1" dirty="0"/>
              <a:t>, </a:t>
            </a:r>
            <a:r>
              <a:rPr lang="ko-KR" altLang="en-US" sz="4200" b="1" dirty="0"/>
              <a:t>현금영수증 대학 사업자 등록번호</a:t>
            </a:r>
            <a:r>
              <a:rPr lang="en-US" altLang="ko-KR" sz="4200" b="1" dirty="0"/>
              <a:t>: 515-82-02603 </a:t>
            </a:r>
            <a:r>
              <a:rPr lang="ko-KR" altLang="en-US" sz="4200" b="1" dirty="0"/>
              <a:t>발행 </a:t>
            </a:r>
            <a:r>
              <a:rPr lang="ko-KR" altLang="en-US" sz="4200" b="1" dirty="0" smtClean="0"/>
              <a:t>필수</a:t>
            </a:r>
            <a:endParaRPr lang="ko-KR" altLang="en-US" sz="4200" dirty="0"/>
          </a:p>
          <a:p>
            <a:pPr algn="l" fontAlgn="base">
              <a:lnSpc>
                <a:spcPct val="170000"/>
              </a:lnSpc>
            </a:pPr>
            <a:endParaRPr lang="en-US" altLang="ko-KR" sz="2800" dirty="0" smtClean="0"/>
          </a:p>
          <a:p>
            <a:pPr algn="l" fontAlgn="base">
              <a:lnSpc>
                <a:spcPct val="170000"/>
              </a:lnSpc>
            </a:pPr>
            <a:r>
              <a:rPr lang="en-US" altLang="ko-KR" sz="2800" dirty="0" smtClean="0"/>
              <a:t>        </a:t>
            </a:r>
            <a:endParaRPr lang="ko-KR" altLang="en-U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250" y="3011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03109"/>
              </p:ext>
            </p:extLst>
          </p:nvPr>
        </p:nvGraphicFramePr>
        <p:xfrm>
          <a:off x="1066801" y="5610638"/>
          <a:ext cx="10067364" cy="1191127"/>
        </p:xfrm>
        <a:graphic>
          <a:graphicData uri="http://schemas.openxmlformats.org/drawingml/2006/table">
            <a:tbl>
              <a:tblPr/>
              <a:tblGrid>
                <a:gridCol w="2519908"/>
                <a:gridCol w="1844790"/>
                <a:gridCol w="1844790"/>
                <a:gridCol w="1966600"/>
                <a:gridCol w="1891276"/>
              </a:tblGrid>
              <a:tr h="387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․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 여비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35941" marB="35941" anchor="ctr">
                    <a:lnL w="107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시외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고속버스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35941" marB="35941" anchor="ctr">
                    <a:lnL w="107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철도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35941" marB="35941" anchor="ctr">
                    <a:lnL w="107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선박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35941" marB="35941" anchor="ctr">
                    <a:lnL w="107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항공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35941" marB="35941" anchor="ctr">
                    <a:lnL w="107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8034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정산방식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35941" marB="3594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35941" marB="359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35941" marB="359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등급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35941" marB="359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이코노미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35941" marB="3594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67055" y="3316751"/>
            <a:ext cx="10067110" cy="12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7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2962" y="268943"/>
            <a:ext cx="9144000" cy="999845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4800" b="1" dirty="0" err="1"/>
              <a:t>소그룹</a:t>
            </a:r>
            <a:r>
              <a:rPr lang="ko-KR" altLang="en-US" sz="4800" b="1" dirty="0"/>
              <a:t> </a:t>
            </a:r>
            <a:r>
              <a:rPr lang="ko-KR" altLang="en-US" sz="4800" b="1" dirty="0" err="1"/>
              <a:t>학생제안형</a:t>
            </a:r>
            <a:r>
              <a:rPr lang="ko-KR" altLang="en-US" sz="4800" b="1" dirty="0"/>
              <a:t> 건축답사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1990179"/>
            <a:ext cx="10067365" cy="4740821"/>
          </a:xfrm>
        </p:spPr>
        <p:txBody>
          <a:bodyPr>
            <a:normAutofit fontScale="62500" lnSpcReduction="20000"/>
          </a:bodyPr>
          <a:lstStyle/>
          <a:p>
            <a:pPr algn="l" fontAlgn="base">
              <a:lnSpc>
                <a:spcPct val="160000"/>
              </a:lnSpc>
            </a:pPr>
            <a:r>
              <a:rPr lang="en-US" altLang="ko-KR" sz="2900" b="1" dirty="0"/>
              <a:t>5</a:t>
            </a:r>
            <a:r>
              <a:rPr lang="en-US" altLang="ko-KR" sz="2900" b="1" dirty="0" smtClean="0"/>
              <a:t>) </a:t>
            </a:r>
            <a:r>
              <a:rPr lang="ko-KR" altLang="en-US" sz="2900" b="1" dirty="0" smtClean="0"/>
              <a:t>지원내용</a:t>
            </a:r>
            <a:endParaRPr lang="en-US" altLang="ko-KR" sz="2900" b="1" dirty="0" smtClean="0"/>
          </a:p>
          <a:p>
            <a:pPr algn="l" fontAlgn="base">
              <a:lnSpc>
                <a:spcPct val="160000"/>
              </a:lnSpc>
            </a:pPr>
            <a:endParaRPr lang="en-US" altLang="ko-KR" sz="1600" b="1" dirty="0" smtClean="0"/>
          </a:p>
          <a:p>
            <a:pPr algn="l" fontAlgn="base">
              <a:lnSpc>
                <a:spcPct val="170000"/>
              </a:lnSpc>
            </a:pPr>
            <a:r>
              <a:rPr lang="ko-KR" altLang="en-US" sz="2900" dirty="0" smtClean="0"/>
              <a:t>❍ 지원 </a:t>
            </a:r>
            <a:r>
              <a:rPr lang="ko-KR" altLang="en-US" sz="2900" dirty="0"/>
              <a:t>불가능한 품목</a:t>
            </a:r>
          </a:p>
          <a:p>
            <a:pPr marL="533400" indent="-533400" algn="l" fontAlgn="base">
              <a:lnSpc>
                <a:spcPct val="170000"/>
              </a:lnSpc>
            </a:pPr>
            <a:r>
              <a:rPr lang="en-US" altLang="ko-KR" sz="2900" dirty="0" smtClean="0"/>
              <a:t>    - </a:t>
            </a:r>
            <a:r>
              <a:rPr lang="ko-KR" altLang="en-US" sz="2900" dirty="0"/>
              <a:t>집기 또는 비품</a:t>
            </a:r>
            <a:r>
              <a:rPr lang="en-US" altLang="ko-KR" sz="2900" dirty="0"/>
              <a:t>(</a:t>
            </a:r>
            <a:r>
              <a:rPr lang="ko-KR" altLang="en-US" sz="2900" dirty="0"/>
              <a:t>외장하드</a:t>
            </a:r>
            <a:r>
              <a:rPr lang="en-US" altLang="ko-KR" sz="2900" dirty="0"/>
              <a:t>, USB </a:t>
            </a:r>
            <a:r>
              <a:rPr lang="ko-KR" altLang="en-US" sz="2900" dirty="0"/>
              <a:t>메모리</a:t>
            </a:r>
            <a:r>
              <a:rPr lang="en-US" altLang="ko-KR" sz="2900" dirty="0"/>
              <a:t>, </a:t>
            </a:r>
            <a:r>
              <a:rPr lang="ko-KR" altLang="en-US" sz="2900" dirty="0"/>
              <a:t>카메라 등</a:t>
            </a:r>
            <a:r>
              <a:rPr lang="en-US" altLang="ko-KR" sz="2900" dirty="0"/>
              <a:t>), </a:t>
            </a:r>
            <a:r>
              <a:rPr lang="ko-KR" altLang="en-US" sz="2900" dirty="0"/>
              <a:t>학습 목표에 부합되지 않는 개인의 사적인 용도로 지출된 경비</a:t>
            </a:r>
            <a:r>
              <a:rPr lang="en-US" altLang="ko-KR" sz="2900" dirty="0"/>
              <a:t>(</a:t>
            </a:r>
            <a:r>
              <a:rPr lang="ko-KR" altLang="en-US" sz="2900" dirty="0"/>
              <a:t>주류</a:t>
            </a:r>
            <a:r>
              <a:rPr lang="en-US" altLang="ko-KR" sz="2900" dirty="0"/>
              <a:t>, </a:t>
            </a:r>
            <a:r>
              <a:rPr lang="ko-KR" altLang="en-US" sz="2900" dirty="0"/>
              <a:t>생필품</a:t>
            </a:r>
            <a:r>
              <a:rPr lang="en-US" altLang="ko-KR" sz="2900" dirty="0"/>
              <a:t>, </a:t>
            </a:r>
            <a:r>
              <a:rPr lang="ko-KR" altLang="en-US" sz="2900" dirty="0"/>
              <a:t>화장품</a:t>
            </a:r>
            <a:r>
              <a:rPr lang="en-US" altLang="ko-KR" sz="2900" dirty="0"/>
              <a:t>, </a:t>
            </a:r>
            <a:r>
              <a:rPr lang="ko-KR" altLang="en-US" sz="2900" dirty="0"/>
              <a:t>완구</a:t>
            </a:r>
            <a:r>
              <a:rPr lang="en-US" altLang="ko-KR" sz="2900" dirty="0"/>
              <a:t>, </a:t>
            </a:r>
            <a:r>
              <a:rPr lang="ko-KR" altLang="en-US" sz="2900" dirty="0"/>
              <a:t>의복</a:t>
            </a:r>
            <a:r>
              <a:rPr lang="en-US" altLang="ko-KR" sz="2900" dirty="0"/>
              <a:t>, </a:t>
            </a:r>
            <a:r>
              <a:rPr lang="ko-KR" altLang="en-US" sz="2900" dirty="0"/>
              <a:t>액세서리 구입비</a:t>
            </a:r>
            <a:r>
              <a:rPr lang="en-US" altLang="ko-KR" sz="2900" dirty="0"/>
              <a:t>, </a:t>
            </a:r>
            <a:r>
              <a:rPr lang="ko-KR" altLang="en-US" sz="2900" dirty="0"/>
              <a:t>사우나 이용료 등</a:t>
            </a:r>
            <a:r>
              <a:rPr lang="en-US" altLang="ko-KR" sz="2900" dirty="0"/>
              <a:t>)</a:t>
            </a:r>
            <a:endParaRPr lang="ko-KR" altLang="en-US" sz="2900" dirty="0"/>
          </a:p>
          <a:p>
            <a:pPr marL="533400" indent="-533400" algn="l" fontAlgn="base">
              <a:lnSpc>
                <a:spcPct val="170000"/>
              </a:lnSpc>
            </a:pPr>
            <a:r>
              <a:rPr lang="en-US" altLang="ko-KR" sz="2900" dirty="0" smtClean="0"/>
              <a:t>   - </a:t>
            </a:r>
            <a:r>
              <a:rPr lang="ko-KR" altLang="en-US" sz="2900" dirty="0"/>
              <a:t>활동 운영 기간 이외에 지출한 경비</a:t>
            </a:r>
          </a:p>
          <a:p>
            <a:pPr marL="533400" indent="-533400" algn="l" fontAlgn="base">
              <a:lnSpc>
                <a:spcPct val="170000"/>
              </a:lnSpc>
            </a:pPr>
            <a:r>
              <a:rPr lang="en-US" altLang="ko-KR" sz="2900" dirty="0" smtClean="0"/>
              <a:t>   - </a:t>
            </a:r>
            <a:r>
              <a:rPr lang="ko-KR" altLang="en-US" sz="2900" dirty="0"/>
              <a:t>사업목적과 무관한 유흥주점</a:t>
            </a:r>
            <a:r>
              <a:rPr lang="en-US" altLang="ko-KR" sz="2900" dirty="0"/>
              <a:t>, </a:t>
            </a:r>
            <a:r>
              <a:rPr lang="ko-KR" altLang="en-US" sz="2900" dirty="0"/>
              <a:t>미용</a:t>
            </a:r>
            <a:r>
              <a:rPr lang="en-US" altLang="ko-KR" sz="2900" dirty="0"/>
              <a:t>, </a:t>
            </a:r>
            <a:r>
              <a:rPr lang="ko-KR" altLang="en-US" sz="2900" dirty="0"/>
              <a:t>레저</a:t>
            </a:r>
            <a:r>
              <a:rPr lang="en-US" altLang="ko-KR" sz="2900" dirty="0"/>
              <a:t>, </a:t>
            </a:r>
            <a:r>
              <a:rPr lang="ko-KR" altLang="en-US" sz="2900" dirty="0"/>
              <a:t>사행업종에서 지출한 경비</a:t>
            </a:r>
          </a:p>
          <a:p>
            <a:pPr marL="533400" indent="-533400" algn="l" fontAlgn="base">
              <a:lnSpc>
                <a:spcPct val="170000"/>
              </a:lnSpc>
            </a:pPr>
            <a:r>
              <a:rPr lang="en-US" altLang="ko-KR" sz="2900" dirty="0" smtClean="0"/>
              <a:t>   - </a:t>
            </a:r>
            <a:r>
              <a:rPr lang="ko-KR" altLang="en-US" sz="2900" dirty="0"/>
              <a:t>법정 공휴일</a:t>
            </a:r>
            <a:r>
              <a:rPr lang="en-US" altLang="ko-KR" sz="2900" dirty="0"/>
              <a:t>, </a:t>
            </a:r>
            <a:r>
              <a:rPr lang="ko-KR" altLang="en-US" sz="2900" dirty="0"/>
              <a:t>토</a:t>
            </a:r>
            <a:r>
              <a:rPr lang="en-US" altLang="ko-KR" sz="2900" dirty="0"/>
              <a:t>·</a:t>
            </a:r>
            <a:r>
              <a:rPr lang="ko-KR" altLang="en-US" sz="2900" dirty="0"/>
              <a:t>일요일</a:t>
            </a:r>
            <a:r>
              <a:rPr lang="en-US" altLang="ko-KR" sz="2900" dirty="0"/>
              <a:t>(</a:t>
            </a:r>
            <a:r>
              <a:rPr lang="ko-KR" altLang="en-US" sz="2900" dirty="0"/>
              <a:t>단</a:t>
            </a:r>
            <a:r>
              <a:rPr lang="en-US" altLang="ko-KR" sz="2900" dirty="0"/>
              <a:t>, </a:t>
            </a:r>
            <a:r>
              <a:rPr lang="ko-KR" altLang="en-US" sz="2900" dirty="0"/>
              <a:t>행사일 및 사업 업무 관련인 경우 예외로 함</a:t>
            </a:r>
            <a:r>
              <a:rPr lang="en-US" altLang="ko-KR" sz="2900" dirty="0"/>
              <a:t>)</a:t>
            </a:r>
            <a:endParaRPr lang="ko-KR" altLang="en-US" sz="2900" dirty="0"/>
          </a:p>
          <a:p>
            <a:pPr algn="l" fontAlgn="base" latinLnBrk="0">
              <a:lnSpc>
                <a:spcPct val="170000"/>
              </a:lnSpc>
            </a:pPr>
            <a:r>
              <a:rPr lang="en-US" altLang="ko-KR" sz="2900" dirty="0"/>
              <a:t>※ </a:t>
            </a:r>
            <a:r>
              <a:rPr lang="ko-KR" altLang="en-US" sz="2900" dirty="0"/>
              <a:t>활동 중 중도 포기 시</a:t>
            </a:r>
            <a:r>
              <a:rPr lang="en-US" altLang="ko-KR" sz="2900" dirty="0"/>
              <a:t>, </a:t>
            </a:r>
            <a:r>
              <a:rPr lang="ko-KR" altLang="en-US" sz="2900" dirty="0"/>
              <a:t>지원 금액 전액 환수 및 </a:t>
            </a:r>
            <a:r>
              <a:rPr lang="ko-KR" altLang="en-US" sz="2900" dirty="0" smtClean="0"/>
              <a:t>건축설계</a:t>
            </a:r>
            <a:r>
              <a:rPr lang="en-US" altLang="ko-KR" sz="2900" dirty="0" smtClean="0"/>
              <a:t>(1) </a:t>
            </a:r>
            <a:r>
              <a:rPr lang="ko-KR" altLang="en-US" sz="2900" dirty="0" smtClean="0"/>
              <a:t>수업참여 </a:t>
            </a:r>
            <a:r>
              <a:rPr lang="ko-KR" altLang="en-US" sz="2900" dirty="0" smtClean="0"/>
              <a:t>제한</a:t>
            </a:r>
            <a:endParaRPr lang="ko-KR" altLang="en-US" sz="2900" dirty="0"/>
          </a:p>
          <a:p>
            <a:pPr marL="355600" indent="-355600" algn="l" fontAlgn="base">
              <a:lnSpc>
                <a:spcPct val="160000"/>
              </a:lnSpc>
            </a:pPr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250" y="3011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5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1655</Words>
  <Application>Microsoft Office PowerPoint</Application>
  <PresentationFormat>와이드스크린</PresentationFormat>
  <Paragraphs>243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5" baseType="lpstr">
      <vt:lpstr>맑은 고딕</vt:lpstr>
      <vt:lpstr>바탕</vt:lpstr>
      <vt:lpstr>함초롬바탕</vt:lpstr>
      <vt:lpstr>휴먼명조</vt:lpstr>
      <vt:lpstr>Arial</vt:lpstr>
      <vt:lpstr>Office 테마</vt:lpstr>
      <vt:lpstr>프로젝트 기반의 건축공학교육 혁신</vt:lpstr>
      <vt:lpstr>소그룹 학생제안형 건축답사</vt:lpstr>
      <vt:lpstr>소그룹 학생제안형 건축답사</vt:lpstr>
      <vt:lpstr>소그룹 학생제안형 건축답사</vt:lpstr>
      <vt:lpstr>PowerPoint 프레젠테이션</vt:lpstr>
      <vt:lpstr>소그룹 학생제안형 건축답사</vt:lpstr>
      <vt:lpstr>소그룹 학생제안형 건축답사</vt:lpstr>
      <vt:lpstr>소그룹 학생제안형 건축답사</vt:lpstr>
      <vt:lpstr>소그룹 학생제안형 건축답사</vt:lpstr>
      <vt:lpstr>주택설계 경진대회</vt:lpstr>
      <vt:lpstr>주택설계 경진대회</vt:lpstr>
      <vt:lpstr>주택설계 경진대회</vt:lpstr>
      <vt:lpstr>건축현장 견학</vt:lpstr>
      <vt:lpstr>건축현장 견학</vt:lpstr>
      <vt:lpstr>건축현장 견학</vt:lpstr>
      <vt:lpstr>건축현장 견학</vt:lpstr>
      <vt:lpstr>MIDAS (BIM기반 구조해석S/W) 특강</vt:lpstr>
      <vt:lpstr>MIDAS (BIM기반 구조해석S/W) 특강</vt:lpstr>
      <vt:lpstr>MIDAS (BIM기반 구조해석S/W) 특강</vt:lpstr>
      <vt:lpstr>건축문화기행</vt:lpstr>
      <vt:lpstr>건축문화기행</vt:lpstr>
      <vt:lpstr>건축문화기행</vt:lpstr>
      <vt:lpstr>취업 선배 특강</vt:lpstr>
      <vt:lpstr>취업 선배 특강</vt:lpstr>
      <vt:lpstr>건축 소프트웨어 실무 교육</vt:lpstr>
      <vt:lpstr>건축 소프트웨어 실무 교육</vt:lpstr>
      <vt:lpstr>주거환경개선 건축봉사</vt:lpstr>
      <vt:lpstr>주거환경개선 건축봉사</vt:lpstr>
      <vt:lpstr>주거환경개선 건축봉사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소그룹 학생제안형 건축답사</dc:title>
  <dc:creator>김은지</dc:creator>
  <cp:lastModifiedBy>OWNER</cp:lastModifiedBy>
  <cp:revision>16</cp:revision>
  <dcterms:created xsi:type="dcterms:W3CDTF">2022-06-01T10:48:17Z</dcterms:created>
  <dcterms:modified xsi:type="dcterms:W3CDTF">2022-06-02T23:50:09Z</dcterms:modified>
</cp:coreProperties>
</file>