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9" r:id="rId2"/>
    <p:sldId id="257" r:id="rId3"/>
    <p:sldId id="258" r:id="rId4"/>
    <p:sldId id="260" r:id="rId5"/>
    <p:sldId id="261" r:id="rId6"/>
    <p:sldId id="294" r:id="rId7"/>
    <p:sldId id="262" r:id="rId8"/>
    <p:sldId id="295" r:id="rId9"/>
    <p:sldId id="263" r:id="rId10"/>
    <p:sldId id="296" r:id="rId11"/>
    <p:sldId id="264" r:id="rId12"/>
    <p:sldId id="265" r:id="rId13"/>
    <p:sldId id="266" r:id="rId14"/>
    <p:sldId id="267" r:id="rId15"/>
    <p:sldId id="304" r:id="rId16"/>
    <p:sldId id="305" r:id="rId17"/>
    <p:sldId id="303" r:id="rId18"/>
    <p:sldId id="302" r:id="rId19"/>
    <p:sldId id="301" r:id="rId20"/>
    <p:sldId id="300" r:id="rId21"/>
    <p:sldId id="299" r:id="rId22"/>
    <p:sldId id="311" r:id="rId23"/>
    <p:sldId id="310" r:id="rId24"/>
    <p:sldId id="314" r:id="rId25"/>
    <p:sldId id="313" r:id="rId26"/>
    <p:sldId id="312" r:id="rId27"/>
    <p:sldId id="308" r:id="rId28"/>
    <p:sldId id="309" r:id="rId29"/>
    <p:sldId id="307" r:id="rId30"/>
    <p:sldId id="306" r:id="rId31"/>
    <p:sldId id="268" r:id="rId32"/>
    <p:sldId id="269" r:id="rId33"/>
    <p:sldId id="270" r:id="rId34"/>
    <p:sldId id="297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98" r:id="rId53"/>
    <p:sldId id="288" r:id="rId54"/>
    <p:sldId id="289" r:id="rId55"/>
    <p:sldId id="290" r:id="rId56"/>
    <p:sldId id="291" r:id="rId57"/>
    <p:sldId id="292" r:id="rId58"/>
    <p:sldId id="293" r:id="rId5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968D-51B4-4138-A7AB-8E5A1B959C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61743B-53D0-4E6E-B107-A48FB71BA2B4}" type="datetimeFigureOut">
              <a:rPr lang="ko-KR" altLang="en-US" smtClean="0"/>
              <a:pPr/>
              <a:t>2010-04-30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E093C6-0698-49F5-AB79-073FE5B6CE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785926"/>
            <a:ext cx="7772400" cy="1829761"/>
          </a:xfrm>
        </p:spPr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8</a:t>
            </a:r>
            <a:r>
              <a:rPr lang="ko-KR" altLang="en-US" dirty="0" smtClean="0"/>
              <a:t>장 동물의 먹이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ko-KR" altLang="en-US" sz="2000" dirty="0" smtClean="0"/>
              <a:t>◎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사료를 단백질의 가치로 표시하는 방법</a:t>
            </a:r>
          </a:p>
          <a:p>
            <a:pPr marL="609600" indent="-609600">
              <a:lnSpc>
                <a:spcPct val="80000"/>
              </a:lnSpc>
              <a:buNone/>
            </a:pPr>
            <a:endParaRPr lang="ko-KR" altLang="en-US" sz="800" dirty="0" smtClean="0"/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• </a:t>
            </a:r>
            <a:r>
              <a:rPr lang="ko-KR" altLang="en-US" sz="1800" dirty="0" smtClean="0"/>
              <a:t>가소화 </a:t>
            </a:r>
            <a:r>
              <a:rPr lang="ko-KR" altLang="en-US" sz="1800" dirty="0" err="1" smtClean="0"/>
              <a:t>조단백질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사료의 </a:t>
            </a:r>
            <a:r>
              <a:rPr lang="ko-KR" altLang="en-US" sz="1800" dirty="0" err="1" smtClean="0"/>
              <a:t>조단백질</a:t>
            </a:r>
            <a:r>
              <a:rPr lang="ko-KR" altLang="en-US" sz="1800" dirty="0" smtClean="0"/>
              <a:t> 함량에 그 단백질의 소화율을 </a:t>
            </a:r>
            <a:endParaRPr lang="en-US" altLang="ko-KR" sz="1800" dirty="0" smtClean="0"/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                             </a:t>
            </a:r>
            <a:r>
              <a:rPr lang="ko-KR" altLang="en-US" sz="1800" dirty="0" smtClean="0"/>
              <a:t>곱한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것</a:t>
            </a:r>
            <a:r>
              <a:rPr lang="en-US" altLang="ko-KR" sz="1800" dirty="0" smtClean="0"/>
              <a:t>,</a:t>
            </a:r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                   </a:t>
            </a:r>
            <a:r>
              <a:rPr lang="ko-KR" altLang="en-US" sz="1800" dirty="0" smtClean="0"/>
              <a:t>사료 중의 질소량을 </a:t>
            </a:r>
            <a:r>
              <a:rPr lang="ko-KR" altLang="en-US" sz="1800" dirty="0" err="1" smtClean="0"/>
              <a:t>정량하여</a:t>
            </a:r>
            <a:r>
              <a:rPr lang="ko-KR" altLang="en-US" sz="1800" dirty="0" smtClean="0"/>
              <a:t> 여기에 </a:t>
            </a:r>
            <a:r>
              <a:rPr lang="en-US" altLang="ko-KR" sz="1800" dirty="0" smtClean="0"/>
              <a:t>6.25</a:t>
            </a:r>
            <a:r>
              <a:rPr lang="ko-KR" altLang="en-US" sz="1800" dirty="0" smtClean="0"/>
              <a:t>배를 곱하여 구함</a:t>
            </a:r>
            <a:r>
              <a:rPr lang="en-US" altLang="ko-KR" sz="1800" dirty="0" smtClean="0"/>
              <a:t>.</a:t>
            </a:r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endParaRPr lang="en-US" altLang="ko-KR" sz="1800" dirty="0" smtClean="0"/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• </a:t>
            </a:r>
            <a:r>
              <a:rPr lang="ko-KR" altLang="en-US" sz="1800" dirty="0" smtClean="0"/>
              <a:t>단백질 </a:t>
            </a:r>
            <a:r>
              <a:rPr lang="ko-KR" altLang="en-US" sz="1800" dirty="0" err="1" smtClean="0"/>
              <a:t>당량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NPN</a:t>
            </a:r>
            <a:r>
              <a:rPr lang="ko-KR" altLang="en-US" sz="1800" dirty="0" smtClean="0"/>
              <a:t>의 가치를 순단백질의 </a:t>
            </a:r>
            <a:r>
              <a:rPr lang="en-US" altLang="ko-KR" sz="1800" dirty="0" smtClean="0"/>
              <a:t>50%</a:t>
            </a:r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endParaRPr lang="en-US" altLang="ko-KR" sz="1800" dirty="0" smtClean="0"/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• </a:t>
            </a:r>
            <a:r>
              <a:rPr lang="ko-KR" altLang="en-US" sz="1800" dirty="0" smtClean="0"/>
              <a:t>단백질 효율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사육전기간 동안 섭취한 단백질에 대한 체중 증가의 비율</a:t>
            </a:r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ko-KR" altLang="en-US" sz="1800" dirty="0" smtClean="0"/>
              <a:t>                       </a:t>
            </a:r>
            <a:r>
              <a:rPr lang="en-US" altLang="ko-KR" sz="1800" dirty="0" smtClean="0"/>
              <a:t>PER = </a:t>
            </a:r>
            <a:r>
              <a:rPr lang="ko-KR" altLang="en-US" sz="1800" dirty="0" smtClean="0"/>
              <a:t>체중의 </a:t>
            </a:r>
            <a:r>
              <a:rPr lang="ko-KR" altLang="en-US" sz="1800" dirty="0" err="1" smtClean="0"/>
              <a:t>증체량</a:t>
            </a:r>
            <a:r>
              <a:rPr lang="en-US" altLang="ko-KR" sz="1800" dirty="0" smtClean="0"/>
              <a:t>(g) / </a:t>
            </a:r>
            <a:r>
              <a:rPr lang="ko-KR" altLang="en-US" sz="1800" dirty="0" smtClean="0"/>
              <a:t>단백질의 섭취량</a:t>
            </a:r>
            <a:r>
              <a:rPr lang="en-US" altLang="ko-KR" sz="1800" dirty="0" smtClean="0"/>
              <a:t>(g)</a:t>
            </a:r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endParaRPr lang="en-US" altLang="ko-KR" sz="1800" dirty="0" smtClean="0"/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• </a:t>
            </a:r>
            <a:r>
              <a:rPr lang="ko-KR" altLang="en-US" sz="1800" dirty="0" smtClean="0"/>
              <a:t>단백질의 </a:t>
            </a:r>
            <a:r>
              <a:rPr lang="ko-KR" altLang="en-US" sz="1800" dirty="0" err="1" smtClean="0"/>
              <a:t>생물가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섭취한 단백질의 몇 </a:t>
            </a:r>
            <a:r>
              <a:rPr lang="en-US" altLang="ko-KR" sz="1800" dirty="0" smtClean="0"/>
              <a:t>%</a:t>
            </a:r>
            <a:r>
              <a:rPr lang="ko-KR" altLang="en-US" sz="1800" dirty="0" smtClean="0"/>
              <a:t>가 축적되느냐로 표시</a:t>
            </a:r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ko-KR" altLang="en-US" sz="1800" dirty="0" smtClean="0"/>
              <a:t>                             </a:t>
            </a:r>
            <a:r>
              <a:rPr lang="en-US" altLang="ko-KR" sz="1800" dirty="0" smtClean="0"/>
              <a:t>BV = </a:t>
            </a:r>
            <a:r>
              <a:rPr lang="ko-KR" altLang="en-US" sz="1800" dirty="0" smtClean="0"/>
              <a:t>축적된 질소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흡수된 질소 </a:t>
            </a:r>
            <a:r>
              <a:rPr lang="en-US" altLang="ko-KR" sz="1800" dirty="0" smtClean="0"/>
              <a:t>× 100</a:t>
            </a:r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endParaRPr lang="en-US" altLang="ko-KR" sz="1800" dirty="0" smtClean="0"/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• </a:t>
            </a:r>
            <a:r>
              <a:rPr lang="ko-KR" altLang="en-US" sz="1800" dirty="0" smtClean="0"/>
              <a:t>질소 </a:t>
            </a:r>
            <a:r>
              <a:rPr lang="ko-KR" altLang="en-US" sz="1800" dirty="0" err="1" smtClean="0"/>
              <a:t>축적율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흡수된 질소의 얼마가 체내에 축적되어 있는가를</a:t>
            </a:r>
            <a:endParaRPr lang="en-US" altLang="ko-KR" sz="1800" dirty="0" smtClean="0"/>
          </a:p>
          <a:p>
            <a:pPr marL="990600" lvl="1" indent="-541338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1800" dirty="0" smtClean="0"/>
              <a:t>                     </a:t>
            </a:r>
            <a:r>
              <a:rPr lang="ko-KR" altLang="en-US" sz="1800" dirty="0" smtClean="0"/>
              <a:t>  </a:t>
            </a:r>
            <a:r>
              <a:rPr lang="en-US" altLang="ko-KR" sz="1800" dirty="0" smtClean="0"/>
              <a:t>% </a:t>
            </a:r>
            <a:r>
              <a:rPr lang="ko-KR" altLang="en-US" sz="1800" dirty="0" smtClean="0"/>
              <a:t>로 표시한 것</a:t>
            </a:r>
          </a:p>
          <a:p>
            <a:pPr marL="990600" lvl="1" indent="-541338">
              <a:lnSpc>
                <a:spcPct val="90000"/>
              </a:lnSpc>
              <a:buNone/>
            </a:pPr>
            <a:r>
              <a:rPr lang="ko-KR" altLang="en-US" sz="1800" dirty="0" smtClean="0"/>
              <a:t>               </a:t>
            </a:r>
            <a:r>
              <a:rPr lang="en-US" altLang="ko-KR" sz="1800" dirty="0" smtClean="0"/>
              <a:t>NR = {(</a:t>
            </a:r>
            <a:r>
              <a:rPr lang="ko-KR" altLang="en-US" sz="1800" dirty="0" smtClean="0"/>
              <a:t>섭취한 질소량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배설된 질소량</a:t>
            </a:r>
            <a:r>
              <a:rPr lang="en-US" altLang="ko-KR" sz="1800" dirty="0" smtClean="0"/>
              <a:t>) / </a:t>
            </a:r>
            <a:r>
              <a:rPr lang="ko-KR" altLang="en-US" sz="1800" dirty="0" smtClean="0"/>
              <a:t>섭취한 질소량</a:t>
            </a:r>
            <a:r>
              <a:rPr lang="en-US" altLang="ko-KR" sz="1800" dirty="0" smtClean="0"/>
              <a:t>}×100     </a:t>
            </a:r>
          </a:p>
          <a:p>
            <a:pPr marL="990600" lvl="1" indent="-541338">
              <a:lnSpc>
                <a:spcPct val="90000"/>
              </a:lnSpc>
              <a:buNone/>
            </a:pPr>
            <a:r>
              <a:rPr lang="en-US" altLang="ko-KR" sz="1800" dirty="0" smtClean="0"/>
              <a:t>                      =  (</a:t>
            </a:r>
            <a:r>
              <a:rPr lang="ko-KR" altLang="en-US" sz="1800" dirty="0" smtClean="0"/>
              <a:t>축적된 질소량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섭취한 질소량</a:t>
            </a:r>
            <a:r>
              <a:rPr lang="en-US" altLang="ko-KR" sz="1800" dirty="0" smtClean="0"/>
              <a:t>) × 100   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ko-KR" sz="1800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2) 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생물학적 </a:t>
            </a:r>
            <a:r>
              <a:rPr lang="ko-KR" altLang="en-US" sz="3200" dirty="0" err="1" smtClean="0">
                <a:solidFill>
                  <a:schemeClr val="tx1"/>
                </a:solidFill>
                <a:effectLst/>
              </a:rPr>
              <a:t>평가법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ko-KR" altLang="en-US" sz="2000" b="1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smtClean="0"/>
              <a:t>아미노산 조성에 의한 단백질의 영양가 표시법</a:t>
            </a:r>
            <a:r>
              <a:rPr lang="en-US" altLang="ko-KR" sz="2000" dirty="0" smtClean="0"/>
              <a:t>,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소화율에 의한 영양가 표시법과 </a:t>
            </a:r>
            <a:r>
              <a:rPr lang="ko-KR" altLang="en-US" sz="2000" dirty="0" err="1" smtClean="0"/>
              <a:t>영양율</a:t>
            </a:r>
            <a:r>
              <a:rPr lang="en-US" altLang="ko-KR" sz="2000" dirty="0" smtClean="0"/>
              <a:t>,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사료효율 및 에너지 </a:t>
            </a:r>
            <a:r>
              <a:rPr lang="en-US" altLang="ko-KR" sz="2000" dirty="0" smtClean="0">
                <a:latin typeface="Arial" pitchFamily="34" charset="0"/>
              </a:rPr>
              <a:t>· </a:t>
            </a:r>
            <a:r>
              <a:rPr lang="ko-KR" altLang="en-US" sz="2000" dirty="0" smtClean="0"/>
              <a:t>단백질 비율 등</a:t>
            </a:r>
          </a:p>
          <a:p>
            <a:pPr marL="990600" lvl="1" indent="-533400" eaLnBrk="1" hangingPunct="1">
              <a:buFontTx/>
              <a:buNone/>
            </a:pPr>
            <a:endParaRPr lang="ko-KR" altLang="en-US" sz="10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err="1" smtClean="0"/>
              <a:t>영양율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가소화단백질에</a:t>
            </a:r>
            <a:r>
              <a:rPr lang="ko-KR" altLang="en-US" sz="2000" dirty="0" smtClean="0"/>
              <a:t> 대한 비단백태 </a:t>
            </a:r>
            <a:r>
              <a:rPr lang="ko-KR" altLang="en-US" sz="2000" dirty="0" err="1" smtClean="0"/>
              <a:t>가소화영양소총량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가소화지방</a:t>
            </a:r>
            <a:r>
              <a:rPr lang="en-US" altLang="ko-KR" sz="2000" dirty="0" smtClean="0"/>
              <a:t>×2.25, </a:t>
            </a:r>
            <a:r>
              <a:rPr lang="ko-KR" altLang="en-US" sz="2000" dirty="0" err="1" smtClean="0"/>
              <a:t>가소화가용무질소물</a:t>
            </a:r>
            <a:r>
              <a:rPr lang="ko-KR" altLang="en-US" sz="2000" dirty="0" smtClean="0"/>
              <a:t> 및 가소화조섬유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의 비율</a:t>
            </a:r>
            <a:endParaRPr lang="en-US" altLang="ko-KR" sz="2000" dirty="0" smtClean="0"/>
          </a:p>
          <a:p>
            <a:pPr marL="990600" lvl="1" indent="-533400" eaLnBrk="1" hangingPunct="1">
              <a:buFontTx/>
              <a:buNone/>
            </a:pPr>
            <a:r>
              <a:rPr lang="ko-KR" altLang="en-US" sz="2000" dirty="0" smtClean="0"/>
              <a:t>    </a:t>
            </a:r>
            <a:r>
              <a:rPr lang="en-US" altLang="ko-KR" sz="2000" dirty="0" smtClean="0"/>
              <a:t>NR = (</a:t>
            </a:r>
            <a:r>
              <a:rPr lang="ko-KR" altLang="en-US" sz="2000" dirty="0" err="1" smtClean="0"/>
              <a:t>가소화탄수화물</a:t>
            </a:r>
            <a:r>
              <a:rPr lang="ko-KR" altLang="en-US" sz="2000" dirty="0" smtClean="0"/>
              <a:t>＋</a:t>
            </a:r>
            <a:r>
              <a:rPr lang="ko-KR" altLang="en-US" sz="2000" dirty="0" err="1" smtClean="0"/>
              <a:t>가소화지방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× 2.25) / </a:t>
            </a:r>
            <a:r>
              <a:rPr lang="ko-KR" altLang="en-US" sz="2000" dirty="0" smtClean="0"/>
              <a:t>가소화단백질</a:t>
            </a:r>
          </a:p>
          <a:p>
            <a:pPr marL="990600" lvl="1" indent="-533400" eaLnBrk="1" hangingPunct="1">
              <a:buFontTx/>
              <a:buNone/>
            </a:pPr>
            <a:r>
              <a:rPr lang="ko-KR" altLang="en-US" sz="2000" dirty="0" smtClean="0"/>
              <a:t>         </a:t>
            </a:r>
            <a:r>
              <a:rPr lang="en-US" altLang="ko-KR" sz="2000" dirty="0" smtClean="0"/>
              <a:t>(4 </a:t>
            </a:r>
            <a:r>
              <a:rPr lang="ko-KR" altLang="en-US" sz="2000" dirty="0" smtClean="0"/>
              <a:t>이하이면 좁음</a:t>
            </a:r>
            <a:r>
              <a:rPr lang="en-US" altLang="ko-KR" sz="2000" dirty="0" smtClean="0"/>
              <a:t>, 5∼7</a:t>
            </a:r>
            <a:r>
              <a:rPr lang="ko-KR" altLang="en-US" sz="2000" dirty="0" smtClean="0"/>
              <a:t>일 때는 중간</a:t>
            </a:r>
            <a:r>
              <a:rPr lang="en-US" altLang="ko-KR" sz="2000" dirty="0" smtClean="0"/>
              <a:t>, 8 </a:t>
            </a:r>
            <a:r>
              <a:rPr lang="ko-KR" altLang="en-US" sz="2000" dirty="0" smtClean="0"/>
              <a:t>이상일 때는 넓음</a:t>
            </a:r>
            <a:r>
              <a:rPr lang="en-US" altLang="ko-KR" sz="2000" dirty="0" smtClean="0"/>
              <a:t>)</a:t>
            </a:r>
          </a:p>
          <a:p>
            <a:pPr marL="990600" lvl="1" indent="-533400" eaLnBrk="1" hangingPunct="1">
              <a:buFontTx/>
              <a:buNone/>
            </a:pPr>
            <a:endParaRPr lang="en-US" altLang="ko-KR" sz="20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smtClean="0"/>
              <a:t>사료효율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성장중인 가축에 있어서 사료 섭취량의 </a:t>
            </a:r>
            <a:r>
              <a:rPr lang="ko-KR" altLang="en-US" sz="2000" dirty="0" err="1" smtClean="0"/>
              <a:t>증체량에</a:t>
            </a:r>
            <a:r>
              <a:rPr lang="ko-KR" altLang="en-US" sz="2000" dirty="0" smtClean="0"/>
              <a:t> 대한</a:t>
            </a:r>
          </a:p>
          <a:p>
            <a:pPr marL="990600" lvl="1" indent="-533400" eaLnBrk="1" hangingPunct="1">
              <a:buFontTx/>
              <a:buNone/>
            </a:pPr>
            <a:r>
              <a:rPr lang="ko-KR" altLang="en-US" sz="2000" dirty="0" smtClean="0"/>
              <a:t>                   비율</a:t>
            </a:r>
          </a:p>
          <a:p>
            <a:pPr marL="990600" lvl="1" indent="-533400" eaLnBrk="1" hangingPunct="1">
              <a:buFontTx/>
              <a:buNone/>
            </a:pPr>
            <a:r>
              <a:rPr lang="ko-KR" altLang="en-US" sz="2000" dirty="0" smtClean="0"/>
              <a:t>      </a:t>
            </a:r>
            <a:r>
              <a:rPr lang="en-US" altLang="ko-KR" sz="2000" dirty="0" smtClean="0"/>
              <a:t>FE = </a:t>
            </a:r>
            <a:r>
              <a:rPr lang="ko-KR" altLang="en-US" sz="2000" dirty="0" err="1" smtClean="0"/>
              <a:t>증체량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/ </a:t>
            </a:r>
            <a:r>
              <a:rPr lang="ko-KR" altLang="en-US" sz="2000" dirty="0" smtClean="0"/>
              <a:t>사료섭취량 </a:t>
            </a:r>
            <a:r>
              <a:rPr lang="en-US" altLang="ko-KR" sz="2000" dirty="0" smtClean="0"/>
              <a:t>× 100(</a:t>
            </a:r>
            <a:r>
              <a:rPr lang="ko-KR" altLang="en-US" sz="2000" dirty="0" smtClean="0"/>
              <a:t>사료효율은 높을수록 좋으며</a:t>
            </a:r>
            <a:r>
              <a:rPr lang="en-US" altLang="ko-KR" sz="2000" dirty="0" smtClean="0"/>
              <a:t>,  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ko-KR" sz="2000" dirty="0" smtClean="0"/>
              <a:t>              </a:t>
            </a:r>
            <a:r>
              <a:rPr lang="ko-KR" altLang="en-US" sz="2000" dirty="0" smtClean="0"/>
              <a:t>이것의 반대는 </a:t>
            </a:r>
            <a:r>
              <a:rPr lang="ko-KR" altLang="en-US" sz="2000" dirty="0" err="1" smtClean="0"/>
              <a:t>사료요구율</a:t>
            </a:r>
            <a:r>
              <a:rPr lang="en-US" altLang="ko-KR" sz="2000" dirty="0" smtClean="0"/>
              <a:t>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/>
              <a:t> </a:t>
            </a:r>
            <a:r>
              <a:rPr lang="en-US" altLang="ko-KR" sz="3200" b="1" dirty="0" smtClean="0">
                <a:solidFill>
                  <a:schemeClr val="tx1"/>
                </a:solidFill>
                <a:effectLst/>
              </a:rPr>
              <a:t>3) </a:t>
            </a:r>
            <a:r>
              <a:rPr lang="ko-KR" altLang="en-US" sz="3200" b="1" dirty="0" smtClean="0">
                <a:solidFill>
                  <a:schemeClr val="tx1"/>
                </a:solidFill>
                <a:effectLst/>
              </a:rPr>
              <a:t>기타 방법</a:t>
            </a:r>
            <a:endParaRPr lang="ko-KR" alt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14450"/>
            <a:ext cx="8640763" cy="51387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ko-KR" sz="2400" b="1" dirty="0" smtClean="0"/>
              <a:t> • </a:t>
            </a:r>
            <a:r>
              <a:rPr lang="ko-KR" altLang="en-US" sz="2400" b="1" dirty="0" smtClean="0"/>
              <a:t>곡류사료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ko-KR" altLang="en-US" sz="1800" b="1" dirty="0" smtClean="0"/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r>
              <a:rPr lang="ko-KR" altLang="en-US" sz="2200" dirty="0" smtClean="0"/>
              <a:t>에너지의 함량이 높고 </a:t>
            </a:r>
            <a:r>
              <a:rPr lang="ko-KR" altLang="en-US" sz="2200" dirty="0" err="1" smtClean="0"/>
              <a:t>조섬유의</a:t>
            </a:r>
            <a:r>
              <a:rPr lang="ko-KR" altLang="en-US" sz="2200" dirty="0" smtClean="0"/>
              <a:t> 함량이 낮음</a:t>
            </a:r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endParaRPr lang="ko-KR" altLang="en-US" sz="1000" dirty="0" smtClean="0"/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r>
              <a:rPr lang="ko-KR" altLang="en-US" sz="2200" dirty="0" smtClean="0"/>
              <a:t>단백질의 함량이 낮고 그 질이 좋지 못함</a:t>
            </a:r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endParaRPr lang="ko-KR" altLang="en-US" sz="1000" dirty="0" smtClean="0"/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r>
              <a:rPr lang="ko-KR" altLang="en-US" sz="2200" dirty="0" smtClean="0"/>
              <a:t>영양소의 소화율이 높고 </a:t>
            </a:r>
            <a:r>
              <a:rPr lang="ko-KR" altLang="en-US" sz="2200" dirty="0" err="1" smtClean="0"/>
              <a:t>기호성이</a:t>
            </a:r>
            <a:r>
              <a:rPr lang="ko-KR" altLang="en-US" sz="2200" dirty="0" smtClean="0"/>
              <a:t> 좋음</a:t>
            </a:r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endParaRPr lang="ko-KR" altLang="en-US" sz="1000" dirty="0" smtClean="0"/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r>
              <a:rPr lang="ko-KR" altLang="en-US" sz="2200" dirty="0" smtClean="0"/>
              <a:t>비타민 </a:t>
            </a:r>
            <a:r>
              <a:rPr lang="en-US" altLang="ko-KR" sz="2200" dirty="0" smtClean="0"/>
              <a:t>A  </a:t>
            </a:r>
            <a:r>
              <a:rPr lang="ko-KR" altLang="en-US" sz="2200" dirty="0" smtClean="0"/>
              <a:t>및 </a:t>
            </a:r>
            <a:r>
              <a:rPr lang="en-US" altLang="ko-KR" sz="2200" dirty="0" smtClean="0"/>
              <a:t>D </a:t>
            </a:r>
            <a:r>
              <a:rPr lang="ko-KR" altLang="en-US" sz="2200" dirty="0" smtClean="0"/>
              <a:t>의 함량이 낮음</a:t>
            </a:r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endParaRPr lang="ko-KR" altLang="en-US" sz="1000" dirty="0" smtClean="0"/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r>
              <a:rPr lang="ko-KR" altLang="en-US" sz="2200" dirty="0" smtClean="0"/>
              <a:t>티아민과 비타민 </a:t>
            </a:r>
            <a:r>
              <a:rPr lang="en-US" altLang="ko-KR" sz="2200" dirty="0" smtClean="0"/>
              <a:t>E </a:t>
            </a:r>
            <a:r>
              <a:rPr lang="ko-KR" altLang="en-US" sz="2200" dirty="0" smtClean="0"/>
              <a:t>는 풍부하나 비타민 </a:t>
            </a:r>
            <a:r>
              <a:rPr lang="en-US" altLang="ko-KR" sz="2200" dirty="0" smtClean="0"/>
              <a:t>B, B</a:t>
            </a:r>
            <a:r>
              <a:rPr lang="ko-KR" altLang="en-US" sz="2200" dirty="0" smtClean="0"/>
              <a:t>₁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및 나이신 함량       </a:t>
            </a:r>
            <a:endParaRPr lang="en-US" altLang="ko-KR" sz="2200" dirty="0" smtClean="0"/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ko-KR" sz="2200" dirty="0" smtClean="0"/>
              <a:t>                                                                                  </a:t>
            </a:r>
            <a:r>
              <a:rPr lang="ko-KR" altLang="en-US" sz="2200" dirty="0" smtClean="0"/>
              <a:t>낮음</a:t>
            </a:r>
          </a:p>
          <a:p>
            <a:pPr marL="906462" lvl="1" indent="-45720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ko-KR" altLang="en-US" sz="2400" dirty="0" smtClean="0"/>
              <a:t>⑥ </a:t>
            </a:r>
            <a:r>
              <a:rPr lang="ko-KR" altLang="en-US" sz="2200" dirty="0" smtClean="0"/>
              <a:t>칼슘과 유효인의 함량이 낮음 </a:t>
            </a:r>
          </a:p>
          <a:p>
            <a:pPr marL="838200" lvl="1" indent="-388938" eaLnBrk="1" hangingPunct="1">
              <a:lnSpc>
                <a:spcPct val="90000"/>
              </a:lnSpc>
              <a:buClr>
                <a:schemeClr val="tx1"/>
              </a:buClr>
              <a:buFontTx/>
              <a:buAutoNum type="circleNumDbPlain"/>
            </a:pPr>
            <a:endParaRPr lang="ko-KR" altLang="en-US" sz="800" dirty="0" smtClean="0"/>
          </a:p>
          <a:p>
            <a:pPr marL="838200" lvl="1" indent="-388938" eaLnBrk="1" hangingPunct="1">
              <a:lnSpc>
                <a:spcPct val="110000"/>
              </a:lnSpc>
              <a:buFontTx/>
              <a:buNone/>
            </a:pPr>
            <a:r>
              <a:rPr lang="ko-KR" altLang="en-US" sz="2200" dirty="0" smtClean="0"/>
              <a:t>   </a:t>
            </a:r>
            <a:r>
              <a:rPr lang="en-US" altLang="ko-KR" sz="2200" dirty="0" smtClean="0"/>
              <a:t>- </a:t>
            </a:r>
            <a:r>
              <a:rPr lang="ko-KR" altLang="en-US" sz="2200" dirty="0" smtClean="0"/>
              <a:t>옥수수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수수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밀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보리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쌀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호밀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귀리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조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메밀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863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6.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농후사료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507413" cy="528955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ko-KR" sz="2400" b="1" dirty="0" smtClean="0"/>
              <a:t>• </a:t>
            </a:r>
            <a:r>
              <a:rPr lang="ko-KR" altLang="en-US" sz="2400" b="1" dirty="0" err="1" smtClean="0"/>
              <a:t>강피류사료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밀기울과 제분 부산물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쌀겨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보릿겨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대두피</a:t>
            </a:r>
            <a:endParaRPr lang="ko-KR" altLang="en-US" sz="2400" dirty="0" smtClean="0"/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ko-KR" altLang="en-US" sz="2400" dirty="0" smtClean="0"/>
              <a:t>                      </a:t>
            </a:r>
            <a:r>
              <a:rPr lang="ko-KR" altLang="en-US" sz="2400" dirty="0" err="1" smtClean="0"/>
              <a:t>옥수수겨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전분박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잠사와 잠 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해조 분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ko-KR" altLang="en-US" sz="2400" dirty="0" smtClean="0"/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ko-KR" sz="2400" b="1" dirty="0" smtClean="0"/>
              <a:t>• </a:t>
            </a:r>
            <a:r>
              <a:rPr lang="ko-KR" altLang="en-US" sz="2400" b="1" dirty="0" smtClean="0"/>
              <a:t>유지사료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식물성유지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옥수수기름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콩기름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면실유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채종유</a:t>
            </a:r>
            <a:r>
              <a:rPr lang="en-US" altLang="ko-KR" sz="2400" dirty="0" smtClean="0"/>
              <a:t>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ko-KR" sz="2400" dirty="0" smtClean="0"/>
              <a:t>                  </a:t>
            </a:r>
            <a:r>
              <a:rPr lang="ko-KR" altLang="en-US" sz="2400" dirty="0" smtClean="0"/>
              <a:t>동물성유지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ko-KR" altLang="en-US" sz="2400" dirty="0" smtClean="0"/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ko-KR" sz="2400" b="1" dirty="0" smtClean="0"/>
              <a:t>• </a:t>
            </a:r>
            <a:r>
              <a:rPr lang="ko-KR" altLang="en-US" sz="2400" b="1" dirty="0" smtClean="0"/>
              <a:t>단백질사료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식물성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대두박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면실박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채종박</a:t>
            </a:r>
            <a:r>
              <a:rPr lang="en-US" altLang="ko-KR" sz="2400" dirty="0" smtClean="0"/>
              <a:t>)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ko-KR" sz="2400" dirty="0" smtClean="0"/>
              <a:t>                     </a:t>
            </a:r>
            <a:r>
              <a:rPr lang="ko-KR" altLang="en-US" sz="2400" dirty="0" smtClean="0"/>
              <a:t>동물성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어분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우모분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피혁분</a:t>
            </a:r>
            <a:r>
              <a:rPr lang="en-US" altLang="ko-KR" sz="2400" dirty="0" smtClean="0"/>
              <a:t>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altLang="ko-KR" sz="2400" dirty="0" smtClean="0"/>
          </a:p>
          <a:p>
            <a:pPr marL="609600" indent="-609600" eaLnBrk="1" hangingPunct="1">
              <a:buFontTx/>
              <a:buNone/>
            </a:pPr>
            <a:r>
              <a:rPr lang="en-US" altLang="ko-KR" sz="2400" b="1" dirty="0" smtClean="0"/>
              <a:t>• </a:t>
            </a:r>
            <a:r>
              <a:rPr lang="ko-KR" altLang="en-US" sz="2400" b="1" dirty="0" err="1" smtClean="0"/>
              <a:t>근괴사료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고구마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타피오카</a:t>
            </a:r>
            <a:endParaRPr lang="ko-KR" altLang="en-US" sz="2400" dirty="0" smtClean="0"/>
          </a:p>
          <a:p>
            <a:pPr marL="609600" indent="-609600" eaLnBrk="1" hangingPunct="1"/>
            <a:endParaRPr lang="en-US" altLang="ko-KR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marL="447675" indent="-447675" eaLnBrk="1" hangingPunct="1">
              <a:lnSpc>
                <a:spcPct val="110000"/>
              </a:lnSpc>
            </a:pPr>
            <a:r>
              <a:rPr lang="ko-KR" altLang="en-US" sz="2400" b="1" dirty="0" err="1" smtClean="0"/>
              <a:t>목초류</a:t>
            </a:r>
            <a:endParaRPr lang="ko-KR" altLang="en-US" sz="2400" b="1" dirty="0" smtClean="0"/>
          </a:p>
          <a:p>
            <a:pPr marL="889000" lvl="1" indent="-439738" eaLnBrk="1" hangingPunct="1">
              <a:lnSpc>
                <a:spcPct val="110000"/>
              </a:lnSpc>
            </a:pPr>
            <a:r>
              <a:rPr lang="ko-KR" altLang="en-US" sz="2000" b="1" dirty="0" err="1" smtClean="0"/>
              <a:t>화본과목초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오차드그라스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이탈리안 </a:t>
            </a:r>
            <a:r>
              <a:rPr lang="ko-KR" altLang="en-US" sz="2000" dirty="0" err="1" smtClean="0"/>
              <a:t>라이그라스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티모시</a:t>
            </a:r>
            <a:r>
              <a:rPr lang="en-US" altLang="ko-KR" sz="2000" dirty="0" smtClean="0"/>
              <a:t>,</a:t>
            </a:r>
          </a:p>
          <a:p>
            <a:pPr marL="889000" lvl="1" indent="-439738" eaLnBrk="1" hangingPunct="1">
              <a:lnSpc>
                <a:spcPct val="110000"/>
              </a:lnSpc>
              <a:buNone/>
            </a:pPr>
            <a:r>
              <a:rPr lang="en-US" altLang="ko-KR" sz="2000" dirty="0" smtClean="0"/>
              <a:t>                        </a:t>
            </a:r>
            <a:r>
              <a:rPr lang="ko-KR" altLang="en-US" sz="2000" dirty="0" err="1" smtClean="0"/>
              <a:t>리이드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카나리그라스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페레니얼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라이그라스</a:t>
            </a:r>
            <a:endParaRPr lang="en-US" altLang="ko-KR" sz="2000" dirty="0" smtClean="0"/>
          </a:p>
          <a:p>
            <a:pPr marL="889000" lvl="1" indent="-439738" eaLnBrk="1" hangingPunct="1">
              <a:lnSpc>
                <a:spcPct val="110000"/>
              </a:lnSpc>
            </a:pPr>
            <a:endParaRPr lang="ko-KR" altLang="en-US" sz="2000" dirty="0" smtClean="0"/>
          </a:p>
          <a:p>
            <a:pPr marL="889000" lvl="1" indent="-439738" eaLnBrk="1" hangingPunct="1">
              <a:lnSpc>
                <a:spcPct val="110000"/>
              </a:lnSpc>
            </a:pPr>
            <a:r>
              <a:rPr lang="ko-KR" altLang="en-US" sz="2000" b="1" dirty="0" err="1" smtClean="0"/>
              <a:t>두과목초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알팔파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라디노클로버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레드클로버</a:t>
            </a:r>
            <a:endParaRPr lang="ko-KR" altLang="en-US" sz="2000" dirty="0" smtClean="0"/>
          </a:p>
          <a:p>
            <a:pPr marL="447675" indent="-447675" eaLnBrk="1" hangingPunct="1">
              <a:lnSpc>
                <a:spcPct val="110000"/>
              </a:lnSpc>
              <a:buNone/>
            </a:pPr>
            <a:endParaRPr lang="ko-KR" altLang="en-US" sz="2400" dirty="0" smtClean="0"/>
          </a:p>
          <a:p>
            <a:pPr marL="447675" indent="-447675" eaLnBrk="1" hangingPunct="1">
              <a:lnSpc>
                <a:spcPct val="110000"/>
              </a:lnSpc>
            </a:pPr>
            <a:r>
              <a:rPr lang="ko-KR" altLang="en-US" sz="2400" b="1" dirty="0" err="1" smtClean="0"/>
              <a:t>풋베기</a:t>
            </a:r>
            <a:r>
              <a:rPr lang="ko-KR" altLang="en-US" sz="2400" b="1" dirty="0" smtClean="0"/>
              <a:t> 사료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옥수수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수단그라스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호밀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귀리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연맥</a:t>
            </a:r>
            <a:r>
              <a:rPr lang="en-US" altLang="ko-KR" sz="2400" dirty="0" smtClean="0"/>
              <a:t>),</a:t>
            </a:r>
          </a:p>
          <a:p>
            <a:pPr marL="447675" indent="-447675" eaLnBrk="1" hangingPunct="1">
              <a:lnSpc>
                <a:spcPct val="110000"/>
              </a:lnSpc>
              <a:buNone/>
            </a:pPr>
            <a:r>
              <a:rPr lang="en-US" altLang="ko-KR" sz="2400" dirty="0" smtClean="0"/>
              <a:t>                        </a:t>
            </a:r>
            <a:r>
              <a:rPr lang="ko-KR" altLang="en-US" sz="2400" dirty="0" smtClean="0"/>
              <a:t>유채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보리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사료용 무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비이트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순무</a:t>
            </a:r>
            <a:endParaRPr lang="ko-KR" altLang="en-US" sz="2400" dirty="0" smtClean="0"/>
          </a:p>
          <a:p>
            <a:pPr marL="447675" indent="-447675" eaLnBrk="1" hangingPunct="1">
              <a:lnSpc>
                <a:spcPct val="110000"/>
              </a:lnSpc>
            </a:pPr>
            <a:endParaRPr lang="ko-KR" altLang="en-US" sz="2400" dirty="0" smtClean="0"/>
          </a:p>
          <a:p>
            <a:pPr marL="447675" indent="-447675" eaLnBrk="1" hangingPunct="1">
              <a:lnSpc>
                <a:spcPct val="110000"/>
              </a:lnSpc>
            </a:pPr>
            <a:r>
              <a:rPr lang="ko-KR" altLang="en-US" sz="2400" b="1" dirty="0" err="1" smtClean="0"/>
              <a:t>야초류</a:t>
            </a:r>
            <a:endParaRPr lang="ko-KR" altLang="en-US" sz="2400" b="1" dirty="0" smtClean="0"/>
          </a:p>
          <a:p>
            <a:pPr marL="447675" indent="-447675" eaLnBrk="1" hangingPunct="1">
              <a:lnSpc>
                <a:spcPct val="110000"/>
              </a:lnSpc>
            </a:pPr>
            <a:endParaRPr lang="ko-KR" altLang="en-US" sz="2400" dirty="0" smtClean="0"/>
          </a:p>
          <a:p>
            <a:pPr marL="447675" indent="-447675" eaLnBrk="1" hangingPunct="1">
              <a:lnSpc>
                <a:spcPct val="110000"/>
              </a:lnSpc>
            </a:pPr>
            <a:r>
              <a:rPr lang="ko-KR" altLang="en-US" sz="2400" b="1" dirty="0" err="1" smtClean="0"/>
              <a:t>고간류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볏짚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보릿짚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밀짚 등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7064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7. 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조사료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549275"/>
            <a:ext cx="8496300" cy="5832475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None/>
            </a:pPr>
            <a:r>
              <a:rPr lang="en-US" altLang="ko-KR" sz="3600" b="1" dirty="0" smtClean="0"/>
              <a:t>1.   </a:t>
            </a:r>
            <a:r>
              <a:rPr lang="ko-KR" altLang="en-US" sz="3600" b="1" dirty="0" smtClean="0"/>
              <a:t>가축이 선호하는 사료</a:t>
            </a:r>
          </a:p>
          <a:p>
            <a:pPr marL="609600" indent="-609600" eaLnBrk="1" hangingPunct="1">
              <a:buFontTx/>
              <a:buNone/>
            </a:pPr>
            <a:endParaRPr lang="ko-KR" altLang="en-US" sz="2000" dirty="0" smtClean="0"/>
          </a:p>
          <a:p>
            <a:pPr marL="990600" lvl="1" indent="-533400" eaLnBrk="1" hangingPunct="1">
              <a:buFontTx/>
              <a:buNone/>
            </a:pPr>
            <a:endParaRPr lang="en-US" altLang="ko-KR" sz="24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소 </a:t>
            </a:r>
            <a:r>
              <a:rPr lang="en-US" altLang="ko-KR" sz="2400" dirty="0" smtClean="0"/>
              <a:t>:  </a:t>
            </a:r>
            <a:r>
              <a:rPr lang="ko-KR" altLang="en-US" sz="2400" dirty="0" err="1" smtClean="0"/>
              <a:t>화본과</a:t>
            </a:r>
            <a:r>
              <a:rPr lang="ko-KR" altLang="en-US" sz="2400" dirty="0" smtClean="0"/>
              <a:t> 풀이나 억새 등 섬유질이 많은 경엽</a:t>
            </a:r>
          </a:p>
          <a:p>
            <a:pPr marL="990600" lvl="1" indent="-533400" eaLnBrk="1" hangingPunct="1">
              <a:buFontTx/>
              <a:buNone/>
            </a:pPr>
            <a:r>
              <a:rPr lang="ko-KR" altLang="en-US" sz="2400" dirty="0" smtClean="0"/>
              <a:t>          부위를 좋아해서  혀로 맛을 보고 감싸서 </a:t>
            </a:r>
            <a:endParaRPr lang="en-US" altLang="ko-KR" sz="24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400" dirty="0" smtClean="0"/>
              <a:t>          </a:t>
            </a:r>
            <a:r>
              <a:rPr lang="ko-KR" altLang="en-US" sz="2400" dirty="0" smtClean="0"/>
              <a:t>입에 집어 넣음</a:t>
            </a:r>
            <a:r>
              <a:rPr lang="en-US" altLang="ko-KR" sz="2400" dirty="0" smtClean="0"/>
              <a:t>.</a:t>
            </a:r>
          </a:p>
          <a:p>
            <a:pPr marL="990600" lvl="1" indent="-533400" eaLnBrk="1" hangingPunct="1">
              <a:buFontTx/>
              <a:buNone/>
            </a:pPr>
            <a:endParaRPr lang="en-US" altLang="ko-KR" sz="24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돼지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강한 코로 흙 중에 있는 감자 등의 근채류</a:t>
            </a:r>
            <a:r>
              <a:rPr lang="en-US" altLang="ko-KR" sz="2400" dirty="0" smtClean="0"/>
              <a:t>,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ko-KR" sz="2400" dirty="0" smtClean="0"/>
              <a:t>            </a:t>
            </a:r>
            <a:r>
              <a:rPr lang="ko-KR" altLang="en-US" sz="2400" dirty="0" smtClean="0"/>
              <a:t>감자 덩굴이나 곡물 및 생선 등 수분이 </a:t>
            </a:r>
            <a:r>
              <a:rPr lang="ko-KR" altLang="en-US" sz="2400" dirty="0" err="1" smtClean="0"/>
              <a:t>많</a:t>
            </a:r>
            <a:endParaRPr lang="ko-KR" altLang="en-US" sz="2400" dirty="0" smtClean="0"/>
          </a:p>
          <a:p>
            <a:pPr marL="990600" lvl="1" indent="-533400" eaLnBrk="1" hangingPunct="1">
              <a:buFontTx/>
              <a:buNone/>
            </a:pPr>
            <a:r>
              <a:rPr lang="ko-KR" altLang="en-US" sz="2400" dirty="0" smtClean="0"/>
              <a:t>            아 부드러운 사료를 매우 선호</a:t>
            </a:r>
            <a:endParaRPr lang="en-US" altLang="ko-KR" sz="2400" dirty="0" smtClean="0"/>
          </a:p>
          <a:p>
            <a:pPr marL="990600" lvl="1" indent="-533400" eaLnBrk="1" hangingPunct="1">
              <a:buFontTx/>
              <a:buNone/>
            </a:pPr>
            <a:endParaRPr lang="ko-KR" altLang="en-US" sz="24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닭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곡물을 좋아하고 발로 흙을 헤쳐내고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흙 속</a:t>
            </a:r>
          </a:p>
          <a:p>
            <a:pPr marL="990600" lvl="1" indent="-533400" eaLnBrk="1" hangingPunct="1">
              <a:buFontTx/>
              <a:buNone/>
            </a:pPr>
            <a:r>
              <a:rPr lang="ko-KR" altLang="en-US" sz="2400" dirty="0" smtClean="0"/>
              <a:t>         곤충 등의 유충</a:t>
            </a:r>
          </a:p>
          <a:p>
            <a:pPr marL="990600" lvl="1" indent="-533400" eaLnBrk="1" hangingPunct="1">
              <a:buFontTx/>
              <a:buNone/>
            </a:pPr>
            <a:endParaRPr lang="en-US" altLang="ko-K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사료선택의 유의점</a:t>
            </a:r>
          </a:p>
          <a:p>
            <a:pPr marL="609600" indent="-609600" eaLnBrk="1" hangingPunct="1">
              <a:buFontTx/>
              <a:buNone/>
            </a:pPr>
            <a:endParaRPr lang="ko-KR" altLang="en-US" sz="2000" dirty="0" smtClean="0"/>
          </a:p>
          <a:p>
            <a:pPr marL="609600" indent="-609600" eaLnBrk="1" hangingPunct="1">
              <a:buFontTx/>
              <a:buNone/>
            </a:pPr>
            <a:r>
              <a:rPr lang="ko-KR" altLang="en-US" sz="2800" dirty="0" smtClean="0"/>
              <a:t>    </a:t>
            </a:r>
            <a:r>
              <a:rPr lang="en-US" altLang="ko-KR" sz="2800" dirty="0" smtClean="0"/>
              <a:t>• </a:t>
            </a:r>
            <a:r>
              <a:rPr lang="ko-KR" altLang="en-US" sz="2800" dirty="0" smtClean="0"/>
              <a:t>현대의 축산에서는 곡류 중심의 배합사료로  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2800" dirty="0" smtClean="0"/>
              <a:t>                                           </a:t>
            </a:r>
            <a:r>
              <a:rPr lang="ko-KR" altLang="en-US" sz="3200" dirty="0" smtClean="0"/>
              <a:t>닭이나 돼지 </a:t>
            </a:r>
            <a:r>
              <a:rPr lang="ko-KR" altLang="en-US" sz="2800" dirty="0" smtClean="0"/>
              <a:t>사육</a:t>
            </a:r>
            <a:r>
              <a:rPr lang="en-US" altLang="ko-KR" sz="2800" dirty="0" smtClean="0"/>
              <a:t>,</a:t>
            </a:r>
            <a:r>
              <a:rPr lang="en-US" altLang="ko-KR" dirty="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altLang="ko-KR" sz="3200" dirty="0" smtClean="0"/>
              <a:t>       </a:t>
            </a:r>
            <a:r>
              <a:rPr lang="ko-KR" altLang="en-US" sz="3200" dirty="0" smtClean="0"/>
              <a:t>소</a:t>
            </a:r>
            <a:r>
              <a:rPr lang="ko-KR" altLang="en-US" sz="2800" dirty="0" smtClean="0"/>
              <a:t>에서도 배합사료의 급여 비율이 </a:t>
            </a:r>
            <a:endParaRPr lang="en-US" altLang="ko-KR" sz="2800" dirty="0" smtClean="0"/>
          </a:p>
          <a:p>
            <a:pPr marL="609600" indent="-609600" eaLnBrk="1" hangingPunct="1">
              <a:buFontTx/>
              <a:buNone/>
            </a:pPr>
            <a:r>
              <a:rPr lang="ko-KR" altLang="en-US" sz="2800" dirty="0" smtClean="0"/>
              <a:t>                                           높아지고 있음</a:t>
            </a:r>
            <a:endParaRPr lang="en-US" altLang="ko-KR" sz="2800" dirty="0" smtClean="0"/>
          </a:p>
          <a:p>
            <a:pPr marL="609600" indent="-609600" eaLnBrk="1" hangingPunct="1">
              <a:buFontTx/>
              <a:buNone/>
            </a:pPr>
            <a:endParaRPr lang="ko-KR" altLang="en-US" sz="28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dirty="0" smtClean="0"/>
              <a:t>• </a:t>
            </a:r>
            <a:r>
              <a:rPr lang="ko-KR" altLang="en-US" sz="2800" dirty="0" smtClean="0"/>
              <a:t>소는 풀을 충분하게 먹지 않으면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소화기질병</a:t>
            </a:r>
            <a:r>
              <a:rPr lang="en-US" altLang="ko-KR" sz="2800" dirty="0" smtClean="0"/>
              <a:t>,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ko-KR" sz="2800" dirty="0" smtClean="0"/>
              <a:t>                                                   </a:t>
            </a:r>
            <a:r>
              <a:rPr lang="ko-KR" altLang="en-US" sz="2800" dirty="0" smtClean="0"/>
              <a:t>번식장해</a:t>
            </a:r>
            <a:endParaRPr lang="en-US" altLang="ko-KR" sz="2800" dirty="0" smtClean="0"/>
          </a:p>
          <a:p>
            <a:pPr marL="990600" lvl="1" indent="-533400" eaLnBrk="1" hangingPunct="1">
              <a:buFontTx/>
              <a:buNone/>
            </a:pPr>
            <a:endParaRPr lang="ko-KR" altLang="en-US" sz="2800" dirty="0" smtClean="0"/>
          </a:p>
          <a:p>
            <a:pPr marL="990600" lvl="1" indent="-533400" eaLnBrk="1" hangingPunct="1">
              <a:buFontTx/>
              <a:buNone/>
            </a:pPr>
            <a:r>
              <a:rPr lang="en-US" altLang="ko-KR" sz="2800" dirty="0" smtClean="0"/>
              <a:t>• </a:t>
            </a:r>
            <a:r>
              <a:rPr lang="ko-KR" altLang="en-US" sz="2800" dirty="0" smtClean="0"/>
              <a:t>돼지도 배합사료만으로는 원활한 성장이나 </a:t>
            </a:r>
          </a:p>
          <a:p>
            <a:pPr marL="990600" lvl="1" indent="-533400" eaLnBrk="1" hangingPunct="1">
              <a:buFontTx/>
              <a:buNone/>
            </a:pPr>
            <a:r>
              <a:rPr lang="ko-KR" altLang="en-US" sz="2800" dirty="0" smtClean="0"/>
              <a:t>             번식 불가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섬유질 등의 기타사료 필요 </a:t>
            </a:r>
          </a:p>
          <a:p>
            <a:pPr marL="609600" indent="-609600" eaLnBrk="1" hangingPunct="1"/>
            <a:endParaRPr lang="en-US" altLang="ko-K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Tagaytay 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Tagaytay 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571612"/>
            <a:ext cx="8858312" cy="4737113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altLang="ko-KR" sz="2800" b="1" dirty="0" smtClean="0"/>
              <a:t>1.  </a:t>
            </a:r>
            <a:r>
              <a:rPr lang="ko-KR" altLang="en-US" sz="2800" b="1" dirty="0" err="1" smtClean="0"/>
              <a:t>성행동</a:t>
            </a:r>
            <a:r>
              <a:rPr lang="en-US" altLang="ko-KR" sz="2800" b="1" dirty="0" smtClean="0"/>
              <a:t>(sex behaviors)</a:t>
            </a:r>
            <a:r>
              <a:rPr lang="en-US" altLang="ko-KR" sz="28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종족유지의 목적을 달성하기 위한</a:t>
            </a:r>
            <a:endParaRPr lang="en-US" altLang="ko-KR" sz="2000" dirty="0" smtClean="0"/>
          </a:p>
          <a:p>
            <a:pPr marL="457200" indent="-457200" eaLnBrk="1" hangingPunct="1">
              <a:buNone/>
            </a:pPr>
            <a:r>
              <a:rPr lang="en-US" altLang="ko-KR" sz="2000" dirty="0" smtClean="0"/>
              <a:t>                                                       </a:t>
            </a:r>
            <a:r>
              <a:rPr lang="ko-KR" altLang="en-US" sz="2000" dirty="0" smtClean="0"/>
              <a:t> 여러 가지 성 행동</a:t>
            </a:r>
          </a:p>
          <a:p>
            <a:pPr marL="400050" indent="-400050" eaLnBrk="1" hangingPunct="1">
              <a:buFont typeface="Wingdings" pitchFamily="2" charset="2"/>
              <a:buNone/>
            </a:pPr>
            <a:endParaRPr lang="ko-KR" altLang="en-US" sz="2000" dirty="0" smtClean="0"/>
          </a:p>
          <a:p>
            <a:pPr marL="400050" indent="-400050">
              <a:lnSpc>
                <a:spcPct val="90000"/>
              </a:lnSpc>
              <a:buNone/>
            </a:pPr>
            <a:r>
              <a:rPr lang="en-US" altLang="ko-KR" sz="2000" dirty="0" smtClean="0"/>
              <a:t>◦   puberty(</a:t>
            </a:r>
            <a:r>
              <a:rPr lang="ko-KR" altLang="en-US" sz="2000" dirty="0" err="1" smtClean="0"/>
              <a:t>성성숙</a:t>
            </a:r>
            <a:r>
              <a:rPr lang="en-US" altLang="ko-KR" sz="2000" dirty="0" smtClean="0"/>
              <a:t>):  </a:t>
            </a:r>
            <a:r>
              <a:rPr lang="ko-KR" altLang="en-US" sz="2000" dirty="0" smtClean="0"/>
              <a:t>성적기능이 시작되는 연령에 도달하는 시기</a:t>
            </a:r>
          </a:p>
          <a:p>
            <a:pPr marL="400050" indent="-400050" eaLnBrk="1" hangingPunct="1">
              <a:lnSpc>
                <a:spcPct val="90000"/>
              </a:lnSpc>
              <a:buFontTx/>
              <a:buNone/>
            </a:pPr>
            <a:endParaRPr lang="ko-KR" altLang="en-US" sz="2000" dirty="0" smtClean="0"/>
          </a:p>
          <a:p>
            <a:pPr marL="400050" indent="-400050" eaLnBrk="1" hangingPunct="1">
              <a:lnSpc>
                <a:spcPct val="90000"/>
              </a:lnSpc>
              <a:buFontTx/>
              <a:buNone/>
            </a:pPr>
            <a:r>
              <a:rPr lang="ko-KR" altLang="en-US" sz="2000" dirty="0" smtClean="0"/>
              <a:t>                 수컷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정소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정자생산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제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차적 성징 발현</a:t>
            </a:r>
            <a:r>
              <a:rPr lang="en-US" altLang="ko-KR" sz="2000" dirty="0" smtClean="0"/>
              <a:t>)-</a:t>
            </a:r>
            <a:r>
              <a:rPr lang="ko-KR" altLang="en-US" sz="2000" dirty="0" smtClean="0"/>
              <a:t>신경질적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호쟁성</a:t>
            </a:r>
            <a:r>
              <a:rPr lang="en-US" altLang="ko-KR" sz="2000" dirty="0" smtClean="0"/>
              <a:t>,  </a:t>
            </a:r>
          </a:p>
          <a:p>
            <a:pPr marL="400050" indent="-40005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>                                     </a:t>
            </a:r>
            <a:r>
              <a:rPr lang="ko-KR" altLang="en-US" sz="2000" dirty="0" smtClean="0"/>
              <a:t>앞몸과 어깨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볏  </a:t>
            </a:r>
            <a:endParaRPr lang="en-US" altLang="ko-KR" sz="2000" dirty="0" smtClean="0"/>
          </a:p>
          <a:p>
            <a:pPr marL="400050" indent="-400050" eaLnBrk="1" hangingPunct="1">
              <a:lnSpc>
                <a:spcPct val="90000"/>
              </a:lnSpc>
              <a:buFontTx/>
              <a:buNone/>
            </a:pPr>
            <a:r>
              <a:rPr lang="ko-KR" altLang="en-US" sz="2000" dirty="0" smtClean="0"/>
              <a:t>        </a:t>
            </a:r>
          </a:p>
          <a:p>
            <a:pPr marL="400050" indent="-400050" eaLnBrk="1" hangingPunct="1">
              <a:lnSpc>
                <a:spcPct val="90000"/>
              </a:lnSpc>
              <a:buFontTx/>
              <a:buNone/>
            </a:pPr>
            <a:r>
              <a:rPr lang="ko-KR" altLang="en-US" sz="2000" dirty="0" smtClean="0"/>
              <a:t>                 암컷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난소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난자생산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제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차적 성징 발현</a:t>
            </a:r>
            <a:r>
              <a:rPr lang="en-US" altLang="ko-KR" sz="2000" dirty="0" smtClean="0"/>
              <a:t>)-</a:t>
            </a:r>
            <a:r>
              <a:rPr lang="ko-KR" altLang="en-US" sz="2000" dirty="0" smtClean="0"/>
              <a:t>유방 大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배란 </a:t>
            </a:r>
          </a:p>
          <a:p>
            <a:pPr marL="400050" indent="-400050" eaLnBrk="1" hangingPunct="1">
              <a:lnSpc>
                <a:spcPct val="90000"/>
              </a:lnSpc>
              <a:buFontTx/>
              <a:buNone/>
            </a:pPr>
            <a:r>
              <a:rPr lang="ko-KR" altLang="en-US" sz="2000" dirty="0" smtClean="0"/>
              <a:t>                                    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발정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Mens</a:t>
            </a:r>
            <a:r>
              <a:rPr lang="en-US" altLang="ko-KR" sz="2000" dirty="0" smtClean="0"/>
              <a:t>)</a:t>
            </a:r>
          </a:p>
          <a:p>
            <a:pPr marL="400050" indent="-40005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>   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z="3600" b="1" dirty="0" smtClean="0">
                <a:solidFill>
                  <a:schemeClr val="tx1"/>
                </a:solidFill>
                <a:effectLst/>
              </a:rPr>
              <a:t>제 </a:t>
            </a:r>
            <a:r>
              <a:rPr lang="en-US" altLang="ko-KR" sz="3600" b="1" dirty="0" smtClean="0">
                <a:solidFill>
                  <a:schemeClr val="tx1"/>
                </a:solidFill>
                <a:effectLst/>
              </a:rPr>
              <a:t>9 </a:t>
            </a:r>
            <a:r>
              <a:rPr lang="ko-KR" altLang="en-US" sz="3600" b="1" dirty="0" smtClean="0">
                <a:solidFill>
                  <a:schemeClr val="tx1"/>
                </a:solidFill>
                <a:effectLst/>
              </a:rPr>
              <a:t>장 인간과 동물의 성비</a:t>
            </a:r>
            <a:r>
              <a:rPr lang="en-US" altLang="ko-KR" sz="3600" b="1" dirty="0" smtClean="0">
                <a:solidFill>
                  <a:schemeClr val="tx1"/>
                </a:solidFill>
                <a:effectLst/>
              </a:rPr>
              <a:t>(sex ratio)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성성숙</a:t>
            </a:r>
            <a:r>
              <a:rPr lang="en-US" altLang="ko-KR" sz="2400" dirty="0" smtClean="0"/>
              <a:t>(puberty)</a:t>
            </a:r>
            <a:r>
              <a:rPr lang="ko-KR" altLang="en-US" sz="2400" dirty="0" smtClean="0"/>
              <a:t>이 되면</a:t>
            </a:r>
          </a:p>
          <a:p>
            <a:pPr eaLnBrk="1" hangingPunct="1">
              <a:buFontTx/>
              <a:buNone/>
            </a:pP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ko-KR" altLang="en-US" sz="2200" dirty="0" smtClean="0"/>
              <a:t>   뇌하수체 </a:t>
            </a:r>
            <a:r>
              <a:rPr lang="en-US" altLang="ko-KR" sz="2200" dirty="0" smtClean="0"/>
              <a:t>: FSH(</a:t>
            </a:r>
            <a:r>
              <a:rPr lang="ko-KR" altLang="en-US" sz="2200" dirty="0" smtClean="0"/>
              <a:t>난포자극호르몬</a:t>
            </a:r>
            <a:r>
              <a:rPr lang="en-US" altLang="ko-KR" sz="2200" dirty="0" smtClean="0"/>
              <a:t>), LH(</a:t>
            </a:r>
            <a:r>
              <a:rPr lang="ko-KR" altLang="en-US" sz="2200" dirty="0" smtClean="0"/>
              <a:t>황체형성 호르몬</a:t>
            </a:r>
            <a:r>
              <a:rPr lang="en-US" altLang="ko-KR" sz="2200" dirty="0" smtClean="0"/>
              <a:t>) </a:t>
            </a:r>
            <a:r>
              <a:rPr lang="ko-KR" altLang="en-US" sz="2200" dirty="0" smtClean="0"/>
              <a:t>분비</a:t>
            </a:r>
          </a:p>
          <a:p>
            <a:pPr eaLnBrk="1" hangingPunct="1">
              <a:buFontTx/>
              <a:buNone/>
            </a:pPr>
            <a:r>
              <a:rPr lang="ko-KR" altLang="en-US" sz="2200" dirty="0" smtClean="0"/>
              <a:t>                → 수컷 정소 </a:t>
            </a:r>
            <a:r>
              <a:rPr lang="en-US" altLang="ko-KR" sz="2200" dirty="0" smtClean="0"/>
              <a:t>: androgen(</a:t>
            </a:r>
            <a:r>
              <a:rPr lang="ko-KR" altLang="en-US" sz="2200" dirty="0" smtClean="0"/>
              <a:t>웅성호르몬</a:t>
            </a:r>
            <a:r>
              <a:rPr lang="en-US" altLang="ko-KR" sz="2200" dirty="0" smtClean="0"/>
              <a:t>) , </a:t>
            </a:r>
            <a:r>
              <a:rPr lang="ko-KR" altLang="en-US" sz="2200" dirty="0" smtClean="0"/>
              <a:t>정자 생산</a:t>
            </a:r>
            <a:endParaRPr lang="en-US" altLang="ko-KR" sz="2200" dirty="0" smtClean="0"/>
          </a:p>
          <a:p>
            <a:pPr eaLnBrk="1" hangingPunct="1">
              <a:buFontTx/>
              <a:buNone/>
            </a:pPr>
            <a:r>
              <a:rPr lang="en-US" altLang="ko-KR" sz="2200" dirty="0" smtClean="0"/>
              <a:t>                    </a:t>
            </a:r>
            <a:r>
              <a:rPr lang="ko-KR" altLang="en-US" sz="2200" dirty="0" smtClean="0"/>
              <a:t>암컷 난소 </a:t>
            </a:r>
            <a:r>
              <a:rPr lang="en-US" altLang="ko-KR" sz="2200" dirty="0" smtClean="0"/>
              <a:t>: estrogen (</a:t>
            </a:r>
            <a:r>
              <a:rPr lang="ko-KR" altLang="en-US" sz="2200" dirty="0" smtClean="0"/>
              <a:t>자성호르몬</a:t>
            </a:r>
            <a:r>
              <a:rPr lang="en-US" altLang="ko-KR" sz="2200" dirty="0" smtClean="0"/>
              <a:t>),  </a:t>
            </a:r>
            <a:r>
              <a:rPr lang="ko-KR" altLang="en-US" sz="2200" dirty="0" smtClean="0"/>
              <a:t>난자 생산</a:t>
            </a:r>
            <a:endParaRPr lang="en-US" altLang="ko-KR" sz="2200" dirty="0" smtClean="0"/>
          </a:p>
          <a:p>
            <a:pPr eaLnBrk="1" hangingPunct="1">
              <a:buFontTx/>
              <a:buNone/>
            </a:pPr>
            <a:r>
              <a:rPr lang="en-US" altLang="ko-KR" sz="2200" dirty="0" smtClean="0"/>
              <a:t>                                     progesterone(</a:t>
            </a:r>
            <a:r>
              <a:rPr lang="ko-KR" altLang="en-US" sz="2200" dirty="0" smtClean="0"/>
              <a:t>황체호르몬</a:t>
            </a:r>
            <a:r>
              <a:rPr lang="en-US" altLang="ko-KR" sz="2200" dirty="0" smtClean="0"/>
              <a:t>) </a:t>
            </a:r>
          </a:p>
          <a:p>
            <a:pPr eaLnBrk="1" hangingPunct="1">
              <a:buFontTx/>
              <a:buNone/>
            </a:pPr>
            <a:endParaRPr lang="en-US" altLang="ko-KR" sz="2200" dirty="0" smtClean="0"/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┌ </a:t>
            </a:r>
            <a:r>
              <a:rPr lang="ko-KR" altLang="en-US" sz="2400" dirty="0" smtClean="0"/>
              <a:t>내분비 자극 </a:t>
            </a:r>
            <a:r>
              <a:rPr lang="en-US" altLang="ko-KR" sz="2400" dirty="0" smtClean="0"/>
              <a:t>: estrogen, progesterone, androgen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└ </a:t>
            </a:r>
            <a:r>
              <a:rPr lang="ko-KR" altLang="en-US" sz="2400" dirty="0" smtClean="0"/>
              <a:t>환경적 자극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시각적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후각적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청각적 발정자극</a:t>
            </a:r>
            <a:r>
              <a:rPr lang="en-US" altLang="ko-KR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                     pheromone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71480"/>
            <a:ext cx="8280400" cy="5761037"/>
          </a:xfrm>
        </p:spPr>
        <p:txBody>
          <a:bodyPr/>
          <a:lstStyle/>
          <a:p>
            <a:pPr>
              <a:buNone/>
            </a:pPr>
            <a:r>
              <a:rPr lang="en-US" altLang="ko-KR" sz="2800" dirty="0" smtClean="0"/>
              <a:t>◦ </a:t>
            </a:r>
            <a:r>
              <a:rPr lang="ko-KR" altLang="en-US" sz="2800" dirty="0" smtClean="0"/>
              <a:t>성 행동</a:t>
            </a:r>
          </a:p>
          <a:p>
            <a:pPr eaLnBrk="1" hangingPunct="1"/>
            <a:endParaRPr lang="ko-KR" altLang="en-US" sz="2200" dirty="0" smtClean="0"/>
          </a:p>
          <a:p>
            <a:pPr eaLnBrk="1" hangingPunct="1">
              <a:buFontTx/>
              <a:buNone/>
            </a:pPr>
            <a:r>
              <a:rPr lang="ko-KR" altLang="en-US" sz="2200" dirty="0" smtClean="0"/>
              <a:t>     암컷 </a:t>
            </a:r>
            <a:r>
              <a:rPr lang="en-US" altLang="ko-KR" sz="2200" dirty="0" smtClean="0"/>
              <a:t>: </a:t>
            </a:r>
            <a:r>
              <a:rPr lang="ko-KR" altLang="en-US" sz="2200" dirty="0" smtClean="0"/>
              <a:t>성현상 </a:t>
            </a:r>
            <a:r>
              <a:rPr lang="en-US" altLang="ko-KR" sz="2200" dirty="0" smtClean="0">
                <a:latin typeface="Arial" pitchFamily="34" charset="0"/>
              </a:rPr>
              <a:t>–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난포발육</a:t>
            </a:r>
            <a:r>
              <a:rPr lang="en-US" altLang="ko-KR" sz="2200" dirty="0" smtClean="0"/>
              <a:t>, </a:t>
            </a:r>
            <a:r>
              <a:rPr lang="ko-KR" altLang="en-US" sz="2200" dirty="0" err="1" smtClean="0"/>
              <a:t>성성숙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배란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수정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착상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임신</a:t>
            </a:r>
            <a:r>
              <a:rPr lang="en-US" altLang="ko-KR" sz="2200" dirty="0" smtClean="0"/>
              <a:t>, </a:t>
            </a:r>
          </a:p>
          <a:p>
            <a:pPr eaLnBrk="1" hangingPunct="1">
              <a:buFontTx/>
              <a:buNone/>
            </a:pPr>
            <a:r>
              <a:rPr lang="en-US" altLang="ko-KR" sz="2200" dirty="0" smtClean="0"/>
              <a:t>                           </a:t>
            </a:r>
            <a:r>
              <a:rPr lang="ko-KR" altLang="en-US" sz="2200" dirty="0" smtClean="0"/>
              <a:t>분만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비유 </a:t>
            </a:r>
            <a:r>
              <a:rPr lang="en-US" altLang="ko-KR" sz="2200" dirty="0" smtClean="0"/>
              <a:t>: </a:t>
            </a:r>
            <a:r>
              <a:rPr lang="ko-KR" altLang="en-US" sz="2200" dirty="0" err="1" smtClean="0"/>
              <a:t>초발정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사춘기</a:t>
            </a:r>
          </a:p>
          <a:p>
            <a:pPr eaLnBrk="1" hangingPunct="1">
              <a:buFontTx/>
              <a:buNone/>
            </a:pPr>
            <a:r>
              <a:rPr lang="ko-KR" altLang="en-US" sz="2200" dirty="0" smtClean="0"/>
              <a:t>    </a:t>
            </a:r>
            <a:endParaRPr lang="en-US" altLang="ko-KR" sz="2200" dirty="0" smtClean="0"/>
          </a:p>
          <a:p>
            <a:pPr eaLnBrk="1" hangingPunct="1">
              <a:buFontTx/>
              <a:buNone/>
            </a:pPr>
            <a:r>
              <a:rPr lang="en-US" altLang="ko-KR" sz="2200" dirty="0" smtClean="0"/>
              <a:t>    </a:t>
            </a:r>
            <a:r>
              <a:rPr lang="ko-KR" altLang="en-US" sz="2200" dirty="0" smtClean="0"/>
              <a:t> 수컷 </a:t>
            </a:r>
            <a:r>
              <a:rPr lang="en-US" altLang="ko-KR" sz="2200" dirty="0" smtClean="0"/>
              <a:t>: </a:t>
            </a:r>
            <a:r>
              <a:rPr lang="ko-KR" altLang="en-US" sz="2200" dirty="0" smtClean="0"/>
              <a:t>구애동작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성적과시 </a:t>
            </a:r>
            <a:r>
              <a:rPr lang="en-US" altLang="ko-KR" sz="2200" dirty="0" smtClean="0">
                <a:latin typeface="Arial" pitchFamily="34" charset="0"/>
              </a:rPr>
              <a:t>–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조류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공작</a:t>
            </a:r>
            <a:r>
              <a:rPr lang="en-US" altLang="ko-KR" sz="2200" dirty="0" smtClean="0"/>
              <a:t>), </a:t>
            </a:r>
            <a:r>
              <a:rPr lang="ko-KR" altLang="en-US" sz="2200" dirty="0" smtClean="0"/>
              <a:t>사슴</a:t>
            </a:r>
            <a:r>
              <a:rPr lang="en-US" altLang="ko-KR" sz="2200" dirty="0" smtClean="0"/>
              <a:t>(</a:t>
            </a:r>
            <a:r>
              <a:rPr lang="ko-KR" altLang="en-US" sz="2200" dirty="0" err="1" smtClean="0"/>
              <a:t>호쟁성</a:t>
            </a:r>
            <a:r>
              <a:rPr lang="en-US" altLang="ko-KR" sz="2200" dirty="0" smtClean="0"/>
              <a:t>), </a:t>
            </a:r>
            <a:r>
              <a:rPr lang="ko-KR" altLang="en-US" sz="2200" dirty="0" smtClean="0"/>
              <a:t>발성     </a:t>
            </a:r>
          </a:p>
          <a:p>
            <a:pPr eaLnBrk="1" hangingPunct="1">
              <a:buFontTx/>
              <a:buNone/>
            </a:pPr>
            <a:r>
              <a:rPr lang="ko-KR" altLang="en-US" sz="2200" dirty="0" smtClean="0"/>
              <a:t>                                             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청각자극</a:t>
            </a:r>
            <a:r>
              <a:rPr lang="en-US" altLang="ko-KR" sz="2200" dirty="0" smtClean="0"/>
              <a:t>)</a:t>
            </a:r>
          </a:p>
          <a:p>
            <a:pPr eaLnBrk="1" hangingPunct="1">
              <a:buFontTx/>
              <a:buNone/>
            </a:pPr>
            <a:endParaRPr lang="en-US" altLang="ko-KR" sz="2200" dirty="0" smtClean="0"/>
          </a:p>
          <a:p>
            <a:pPr eaLnBrk="1" hangingPunct="1">
              <a:buFontTx/>
              <a:buNone/>
            </a:pPr>
            <a:r>
              <a:rPr lang="en-US" altLang="ko-KR" sz="2200" dirty="0" smtClean="0"/>
              <a:t>               </a:t>
            </a:r>
            <a:r>
              <a:rPr lang="ko-KR" altLang="en-US" sz="2200" dirty="0" smtClean="0"/>
              <a:t>교미동작 </a:t>
            </a:r>
            <a:r>
              <a:rPr lang="en-US" altLang="ko-KR" sz="2200" dirty="0" smtClean="0">
                <a:latin typeface="Arial" pitchFamily="34" charset="0"/>
              </a:rPr>
              <a:t>–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성적자극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구애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발기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음경돌출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승가</a:t>
            </a:r>
            <a:r>
              <a:rPr lang="en-US" altLang="ko-KR" sz="22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altLang="ko-KR" sz="2200" dirty="0" smtClean="0"/>
              <a:t>                               </a:t>
            </a:r>
            <a:r>
              <a:rPr lang="ko-KR" altLang="en-US" sz="2200" dirty="0" smtClean="0"/>
              <a:t>삽입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사정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하강과 무기력</a:t>
            </a:r>
          </a:p>
          <a:p>
            <a:pPr eaLnBrk="1" hangingPunct="1">
              <a:buFontTx/>
              <a:buNone/>
            </a:pPr>
            <a:endParaRPr lang="ko-KR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* 번식계절 </a:t>
            </a:r>
            <a:r>
              <a:rPr lang="en-US" altLang="ko-KR" dirty="0" smtClean="0"/>
              <a:t>:  continuous breeder,</a:t>
            </a:r>
          </a:p>
          <a:p>
            <a:pPr>
              <a:buNone/>
            </a:pPr>
            <a:r>
              <a:rPr lang="en-US" altLang="ko-KR" dirty="0" smtClean="0"/>
              <a:t>                     seasonal breeder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* estrus(</a:t>
            </a:r>
            <a:r>
              <a:rPr lang="ko-KR" altLang="en-US" dirty="0" smtClean="0"/>
              <a:t>발정적 증식변화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menstruation              </a:t>
            </a:r>
          </a:p>
          <a:p>
            <a:pPr>
              <a:buNone/>
            </a:pPr>
            <a:r>
              <a:rPr lang="en-US" altLang="ko-KR" dirty="0" smtClean="0"/>
              <a:t>                                          (</a:t>
            </a:r>
            <a:r>
              <a:rPr lang="ko-KR" altLang="en-US" dirty="0" smtClean="0"/>
              <a:t>착상적 증식변화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err="1" smtClean="0"/>
              <a:t>단발정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코끼리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족제비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다람쥐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err="1" smtClean="0"/>
              <a:t>다발정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476250"/>
            <a:ext cx="8497887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800" dirty="0" smtClean="0"/>
              <a:t>교미시간과 교미빈도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o-KR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800" dirty="0" smtClean="0"/>
              <a:t>   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교미시간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육식 </a:t>
            </a:r>
            <a:r>
              <a:rPr lang="en-US" altLang="ko-KR" sz="2800" dirty="0" smtClean="0"/>
              <a:t>&gt; </a:t>
            </a:r>
            <a:r>
              <a:rPr lang="ko-KR" altLang="en-US" sz="2800" dirty="0" smtClean="0"/>
              <a:t>초식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조류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800" dirty="0" smtClean="0"/>
              <a:t>                    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면양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염소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조류 </a:t>
            </a:r>
            <a:r>
              <a:rPr lang="en-US" altLang="ko-KR" sz="2800" dirty="0" smtClean="0"/>
              <a:t>:   </a:t>
            </a:r>
            <a:r>
              <a:rPr lang="ko-KR" altLang="en-US" sz="2800" dirty="0" smtClean="0"/>
              <a:t>수초</a:t>
            </a:r>
            <a:r>
              <a:rPr lang="en-US" altLang="ko-KR" sz="2800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/>
              <a:t>                      </a:t>
            </a:r>
            <a:r>
              <a:rPr lang="ko-KR" altLang="en-US" sz="2800" dirty="0" smtClean="0"/>
              <a:t>말 </a:t>
            </a:r>
            <a:r>
              <a:rPr lang="en-US" altLang="ko-KR" sz="2800" dirty="0" smtClean="0"/>
              <a:t>:  40</a:t>
            </a:r>
            <a:r>
              <a:rPr lang="ko-KR" altLang="en-US" sz="2800" dirty="0" smtClean="0"/>
              <a:t>초</a:t>
            </a:r>
            <a:r>
              <a:rPr lang="en-US" altLang="ko-KR" sz="2800" dirty="0" smtClean="0"/>
              <a:t>,    </a:t>
            </a:r>
            <a:r>
              <a:rPr lang="ko-KR" altLang="en-US" sz="2800" dirty="0" smtClean="0"/>
              <a:t>돼지</a:t>
            </a:r>
            <a:r>
              <a:rPr lang="en-US" altLang="ko-KR" sz="2800" dirty="0" smtClean="0"/>
              <a:t>:  5</a:t>
            </a:r>
            <a:r>
              <a:rPr lang="ko-KR" altLang="en-US" sz="2800" dirty="0" smtClean="0"/>
              <a:t>분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800" dirty="0" smtClean="0"/>
              <a:t>                      개 </a:t>
            </a:r>
            <a:r>
              <a:rPr lang="en-US" altLang="ko-KR" sz="2800" dirty="0" smtClean="0"/>
              <a:t>:  30</a:t>
            </a:r>
            <a:r>
              <a:rPr lang="ko-KR" altLang="en-US" sz="2800" dirty="0" smtClean="0"/>
              <a:t>분</a:t>
            </a:r>
            <a:r>
              <a:rPr lang="en-US" altLang="ko-KR" sz="2800" dirty="0" smtClean="0"/>
              <a:t>,    </a:t>
            </a:r>
            <a:r>
              <a:rPr lang="ko-KR" altLang="en-US" sz="2800" dirty="0" smtClean="0"/>
              <a:t>수금 </a:t>
            </a:r>
            <a:r>
              <a:rPr lang="en-US" altLang="ko-KR" sz="2800" dirty="0" smtClean="0"/>
              <a:t>: 1</a:t>
            </a:r>
            <a:r>
              <a:rPr lang="ko-KR" altLang="en-US" sz="2800" dirty="0" smtClean="0"/>
              <a:t>분</a:t>
            </a:r>
            <a:r>
              <a:rPr lang="en-US" altLang="ko-KR" sz="2800" dirty="0" smtClean="0"/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/>
              <a:t>  </a:t>
            </a:r>
            <a:r>
              <a:rPr lang="ko-KR" altLang="en-US" sz="2800" dirty="0" smtClean="0"/>
              <a:t>사람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브라질인 </a:t>
            </a:r>
            <a:r>
              <a:rPr lang="en-US" altLang="ko-KR" sz="2800" dirty="0" smtClean="0"/>
              <a:t>- 30</a:t>
            </a:r>
            <a:r>
              <a:rPr lang="ko-KR" altLang="en-US" sz="2800" dirty="0" smtClean="0"/>
              <a:t>분</a:t>
            </a:r>
            <a:r>
              <a:rPr lang="en-US" altLang="ko-KR" sz="2800" dirty="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800" dirty="0" smtClean="0"/>
              <a:t>           호주인 </a:t>
            </a:r>
            <a:r>
              <a:rPr lang="en-US" altLang="ko-KR" sz="2800" dirty="0" smtClean="0"/>
              <a:t>- 23</a:t>
            </a:r>
            <a:r>
              <a:rPr lang="ko-KR" altLang="en-US" sz="2800" dirty="0" smtClean="0"/>
              <a:t>분</a:t>
            </a:r>
            <a:r>
              <a:rPr lang="en-US" altLang="ko-KR" sz="2800" dirty="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800" dirty="0" smtClean="0"/>
              <a:t>           홍콩인  </a:t>
            </a:r>
            <a:r>
              <a:rPr lang="en-US" altLang="ko-KR" sz="2800" dirty="0" smtClean="0">
                <a:latin typeface="Arial" pitchFamily="34" charset="0"/>
              </a:rPr>
              <a:t>–</a:t>
            </a:r>
            <a:r>
              <a:rPr lang="en-US" altLang="ko-KR" sz="2800" dirty="0" smtClean="0"/>
              <a:t> 13</a:t>
            </a:r>
            <a:r>
              <a:rPr lang="ko-KR" altLang="en-US" sz="2800" dirty="0" smtClean="0"/>
              <a:t>분</a:t>
            </a:r>
            <a:r>
              <a:rPr lang="en-US" altLang="ko-KR" sz="2800" dirty="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800" dirty="0" smtClean="0"/>
              <a:t>           태국인 </a:t>
            </a:r>
            <a:r>
              <a:rPr lang="en-US" altLang="ko-KR" sz="2800" dirty="0" smtClean="0">
                <a:latin typeface="Arial" pitchFamily="34" charset="0"/>
              </a:rPr>
              <a:t>–</a:t>
            </a:r>
            <a:r>
              <a:rPr lang="en-US" altLang="ko-KR" sz="2800" dirty="0" smtClean="0"/>
              <a:t> 10</a:t>
            </a:r>
            <a:r>
              <a:rPr lang="ko-KR" altLang="en-US" sz="2800" dirty="0" smtClean="0"/>
              <a:t>분</a:t>
            </a:r>
          </a:p>
          <a:p>
            <a:pPr eaLnBrk="1" hangingPunct="1">
              <a:lnSpc>
                <a:spcPct val="90000"/>
              </a:lnSpc>
            </a:pPr>
            <a:endParaRPr lang="en-US" altLang="ko-K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424862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dirty="0" smtClean="0"/>
              <a:t>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교미빈도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사정횟수</a:t>
            </a:r>
            <a:r>
              <a:rPr lang="en-US" altLang="ko-KR" sz="2400" dirty="0" smtClean="0"/>
              <a:t>) : </a:t>
            </a:r>
            <a:r>
              <a:rPr lang="ko-KR" altLang="en-US" sz="2400" dirty="0" smtClean="0"/>
              <a:t>소               </a:t>
            </a:r>
            <a:r>
              <a:rPr lang="en-US" altLang="ko-KR" sz="2400" dirty="0" smtClean="0"/>
              <a:t>20(80)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				       </a:t>
            </a:r>
            <a:r>
              <a:rPr lang="ko-KR" altLang="en-US" sz="2400" dirty="0" smtClean="0"/>
              <a:t>면양과 염소  </a:t>
            </a:r>
            <a:r>
              <a:rPr lang="en-US" altLang="ko-KR" sz="2400" dirty="0" smtClean="0"/>
              <a:t>10(40)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                          돼지               </a:t>
            </a:r>
            <a:r>
              <a:rPr lang="en-US" altLang="ko-KR" sz="2400" dirty="0" smtClean="0"/>
              <a:t>3(  8)</a:t>
            </a:r>
            <a:r>
              <a:rPr lang="ko-KR" altLang="en-US" sz="2400" dirty="0" smtClean="0"/>
              <a:t>회 </a:t>
            </a:r>
            <a:endParaRPr lang="en-US" altLang="ko-KR" sz="2400" dirty="0" smtClean="0"/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				       </a:t>
            </a:r>
            <a:r>
              <a:rPr lang="ko-KR" altLang="en-US" sz="2400" dirty="0" smtClean="0"/>
              <a:t>말                  </a:t>
            </a:r>
            <a:r>
              <a:rPr lang="en-US" altLang="ko-KR" sz="2400" dirty="0" smtClean="0"/>
              <a:t>3(20)</a:t>
            </a:r>
            <a:r>
              <a:rPr lang="ko-KR" altLang="en-US" sz="2400" dirty="0" smtClean="0"/>
              <a:t>회</a:t>
            </a:r>
          </a:p>
          <a:p>
            <a:pPr eaLnBrk="1" hangingPunct="1">
              <a:buFontTx/>
              <a:buNone/>
            </a:pP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사람</a:t>
            </a:r>
            <a:r>
              <a:rPr lang="en-US" altLang="ko-KR" sz="2400" dirty="0" smtClean="0"/>
              <a:t>(15-55</a:t>
            </a:r>
            <a:r>
              <a:rPr lang="ko-KR" altLang="en-US" sz="2400" dirty="0" smtClean="0"/>
              <a:t>세 기준</a:t>
            </a:r>
            <a:r>
              <a:rPr lang="en-US" altLang="ko-KR" sz="2400" dirty="0" smtClean="0"/>
              <a:t>) :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    미국인            </a:t>
            </a:r>
            <a:r>
              <a:rPr lang="en-US" altLang="ko-KR" sz="2400" dirty="0" smtClean="0"/>
              <a:t>138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   </a:t>
            </a:r>
            <a:r>
              <a:rPr lang="ko-KR" altLang="en-US" sz="2400" dirty="0" smtClean="0"/>
              <a:t>그리스인     </a:t>
            </a:r>
            <a:r>
              <a:rPr lang="en-US" altLang="ko-KR" sz="2400" dirty="0" smtClean="0"/>
              <a:t>117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  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남미인            </a:t>
            </a:r>
            <a:r>
              <a:rPr lang="en-US" altLang="ko-KR" sz="2400" dirty="0" smtClean="0"/>
              <a:t>116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   </a:t>
            </a:r>
            <a:r>
              <a:rPr lang="ko-KR" altLang="en-US" sz="2400" dirty="0" smtClean="0"/>
              <a:t>뉴질랜드인  </a:t>
            </a:r>
            <a:r>
              <a:rPr lang="en-US" altLang="ko-KR" sz="2400" dirty="0" smtClean="0"/>
              <a:t>115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 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영국과 호주인  </a:t>
            </a:r>
            <a:r>
              <a:rPr lang="en-US" altLang="ko-KR" sz="2400" dirty="0" smtClean="0"/>
              <a:t>112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   </a:t>
            </a:r>
            <a:r>
              <a:rPr lang="ko-KR" altLang="en-US" sz="2400" dirty="0" smtClean="0"/>
              <a:t>태국인          </a:t>
            </a:r>
            <a:r>
              <a:rPr lang="en-US" altLang="ko-KR" sz="2400" dirty="0" smtClean="0"/>
              <a:t>80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 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중국인               </a:t>
            </a:r>
            <a:r>
              <a:rPr lang="en-US" altLang="ko-KR" sz="2400" dirty="0" smtClean="0"/>
              <a:t>72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  </a:t>
            </a:r>
            <a:r>
              <a:rPr lang="ko-KR" altLang="en-US" sz="2400" dirty="0" smtClean="0"/>
              <a:t>대만인          </a:t>
            </a:r>
            <a:r>
              <a:rPr lang="en-US" altLang="ko-KR" sz="2400" dirty="0" smtClean="0"/>
              <a:t>65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  </a:t>
            </a:r>
            <a:r>
              <a:rPr lang="ko-KR" altLang="en-US" sz="2400" dirty="0" smtClean="0"/>
              <a:t>일본인               </a:t>
            </a:r>
            <a:r>
              <a:rPr lang="en-US" altLang="ko-KR" sz="2400" dirty="0" smtClean="0"/>
              <a:t>36</a:t>
            </a:r>
            <a:r>
              <a:rPr lang="ko-KR" altLang="en-US" sz="2400" dirty="0" smtClean="0"/>
              <a:t>회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年</a:t>
            </a:r>
          </a:p>
          <a:p>
            <a:pPr eaLnBrk="1" hangingPunct="1"/>
            <a:endParaRPr lang="en-US" altLang="ko-KR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2400" b="1" dirty="0" smtClean="0"/>
              <a:t>Total sex ratio(=overall sex ratio, </a:t>
            </a:r>
            <a:r>
              <a:rPr lang="ko-KR" altLang="en-US" sz="2400" b="1" dirty="0" err="1" smtClean="0"/>
              <a:t>총성비</a:t>
            </a:r>
            <a:r>
              <a:rPr lang="en-US" altLang="ko-KR" sz="2400" b="1" dirty="0" smtClean="0"/>
              <a:t>)</a:t>
            </a:r>
          </a:p>
          <a:p>
            <a:pPr eaLnBrk="1" hangingPunct="1">
              <a:buFontTx/>
              <a:buNone/>
            </a:pPr>
            <a:endParaRPr lang="en-US" altLang="ko-KR" sz="2400" dirty="0" smtClean="0"/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제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차 성비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교미시의 성비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제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차 성비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일반적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출생 시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성비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제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차 성비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일정시기의 성비</a:t>
            </a:r>
          </a:p>
          <a:p>
            <a:pPr eaLnBrk="1" hangingPunct="1">
              <a:buFontTx/>
              <a:buNone/>
            </a:pPr>
            <a:endParaRPr lang="ko-KR" altLang="en-US" sz="1800" dirty="0" smtClean="0"/>
          </a:p>
          <a:p>
            <a:pPr eaLnBrk="1" hangingPunct="1"/>
            <a:r>
              <a:rPr lang="en-US" altLang="ko-KR" sz="2400" dirty="0" smtClean="0"/>
              <a:t>sex ratio : 1:1, 50:50, 100:100, 1,000:1,000 </a:t>
            </a:r>
            <a:r>
              <a:rPr lang="ko-KR" altLang="en-US" sz="2400" dirty="0" smtClean="0"/>
              <a:t>등으로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           ♀을 </a:t>
            </a:r>
            <a:r>
              <a:rPr lang="en-US" altLang="ko-KR" sz="2400" dirty="0" smtClean="0"/>
              <a:t>1, 50, 100, 1,000</a:t>
            </a:r>
            <a:r>
              <a:rPr lang="ko-KR" altLang="en-US" sz="2400" dirty="0" smtClean="0"/>
              <a:t>으로 고정하고</a:t>
            </a:r>
            <a:r>
              <a:rPr lang="en-US" altLang="ko-KR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           ♂의 숫자만 표시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2.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인간과 동물의 성비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571480"/>
            <a:ext cx="7524751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※ 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성 염색체에 의한 성 결정</a:t>
            </a:r>
          </a:p>
        </p:txBody>
      </p:sp>
      <p:graphicFrame>
        <p:nvGraphicFramePr>
          <p:cNvPr id="80899" name="Group 3"/>
          <p:cNvGraphicFramePr>
            <a:graphicFrameLocks noGrp="1"/>
          </p:cNvGraphicFramePr>
          <p:nvPr>
            <p:ph type="tbl" idx="1"/>
          </p:nvPr>
        </p:nvGraphicFramePr>
        <p:xfrm>
          <a:off x="1042988" y="2214553"/>
          <a:ext cx="6697662" cy="3497962"/>
        </p:xfrm>
        <a:graphic>
          <a:graphicData uri="http://schemas.openxmlformats.org/drawingml/2006/table">
            <a:tbl>
              <a:tblPr/>
              <a:tblGrid>
                <a:gridCol w="2232025"/>
                <a:gridCol w="2233612"/>
                <a:gridCol w="2232025"/>
              </a:tblGrid>
              <a:tr h="1020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      ♂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♀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2(XX)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2(XY)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8" name="Line 30"/>
          <p:cNvSpPr>
            <a:spLocks noChangeShapeType="1"/>
          </p:cNvSpPr>
          <p:nvPr/>
        </p:nvSpPr>
        <p:spPr bwMode="auto">
          <a:xfrm>
            <a:off x="1116013" y="2276475"/>
            <a:ext cx="21605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1"/>
          <p:cNvSpPr>
            <a:spLocks noGrp="1" noChangeArrowheads="1"/>
          </p:cNvSpPr>
          <p:nvPr>
            <p:ph type="title"/>
          </p:nvPr>
        </p:nvSpPr>
        <p:spPr>
          <a:xfrm>
            <a:off x="285720" y="549275"/>
            <a:ext cx="5294343" cy="719138"/>
          </a:xfrm>
        </p:spPr>
        <p:txBody>
          <a:bodyPr/>
          <a:lstStyle/>
          <a:p>
            <a:pPr algn="l"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※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인간의 성비 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인종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)</a:t>
            </a:r>
          </a:p>
        </p:txBody>
      </p:sp>
      <p:graphicFrame>
        <p:nvGraphicFramePr>
          <p:cNvPr id="48226" name="Group 98"/>
          <p:cNvGraphicFramePr>
            <a:graphicFrameLocks noGrp="1"/>
          </p:cNvGraphicFramePr>
          <p:nvPr>
            <p:ph type="tbl" idx="1"/>
          </p:nvPr>
        </p:nvGraphicFramePr>
        <p:xfrm>
          <a:off x="900113" y="1628775"/>
          <a:ext cx="5976937" cy="4525963"/>
        </p:xfrm>
        <a:graphic>
          <a:graphicData uri="http://schemas.openxmlformats.org/drawingml/2006/table">
            <a:tbl>
              <a:tblPr/>
              <a:tblGrid>
                <a:gridCol w="3067050"/>
                <a:gridCol w="29098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인종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성비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백인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105.91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흑인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103.01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인디안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106.09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일본인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106.71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유색인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103.26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합계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105.73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60538" y="1427163"/>
            <a:ext cx="1263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altLang="ko-KR" sz="100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                             </a:t>
            </a:r>
            <a:endParaRPr lang="en-US" altLang="ko-KR">
              <a:ea typeface="바탕" pitchFamily="18" charset="-127"/>
              <a:cs typeface="Times New Roman" pitchFamily="18" charset="0"/>
            </a:endParaRP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1214414" y="2928934"/>
            <a:ext cx="6408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      </a:t>
            </a:r>
            <a:r>
              <a:rPr lang="en-US" altLang="ko-KR" sz="2400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↓</a:t>
            </a:r>
            <a:r>
              <a:rPr lang="en-US" altLang="ko-KR" sz="2400" dirty="0" smtClean="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                       </a:t>
            </a:r>
            <a:r>
              <a:rPr lang="en-US" altLang="ko-KR" sz="2400" dirty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↓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</a:rPr>
              <a:t>                         </a:t>
            </a:r>
            <a:r>
              <a:rPr lang="en-US" altLang="ko-KR" sz="2400" dirty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↓</a:t>
            </a:r>
            <a:endParaRPr lang="en-US" altLang="ko-KR" sz="2400" dirty="0"/>
          </a:p>
        </p:txBody>
      </p:sp>
      <p:sp>
        <p:nvSpPr>
          <p:cNvPr id="20540" name="Rectangle 60"/>
          <p:cNvSpPr>
            <a:spLocks noChangeArrowheads="1"/>
          </p:cNvSpPr>
          <p:nvPr/>
        </p:nvSpPr>
        <p:spPr bwMode="auto">
          <a:xfrm>
            <a:off x="755650" y="628541"/>
            <a:ext cx="6913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altLang="ko-KR" sz="3600" b="1" dirty="0">
                <a:latin typeface="+mj-ea"/>
                <a:ea typeface="+mj-ea"/>
              </a:rPr>
              <a:t>3</a:t>
            </a:r>
            <a:r>
              <a:rPr lang="en-US" altLang="ko-KR" sz="3600" b="1" dirty="0" smtClean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3600" b="1" dirty="0">
                <a:solidFill>
                  <a:srgbClr val="000000"/>
                </a:solidFill>
                <a:latin typeface="+mj-ea"/>
                <a:ea typeface="+mj-ea"/>
              </a:rPr>
              <a:t>사료 에너지의 체내 이용과정</a:t>
            </a:r>
            <a:endParaRPr lang="ko-KR" altLang="en-US" sz="3600" b="1" dirty="0">
              <a:latin typeface="+mj-ea"/>
              <a:ea typeface="+mj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14282" y="2071678"/>
          <a:ext cx="8786874" cy="1066800"/>
        </p:xfrm>
        <a:graphic>
          <a:graphicData uri="http://schemas.openxmlformats.org/drawingml/2006/table">
            <a:tbl>
              <a:tblPr/>
              <a:tblGrid>
                <a:gridCol w="1795686"/>
                <a:gridCol w="452495"/>
                <a:gridCol w="1617169"/>
                <a:gridCol w="427054"/>
                <a:gridCol w="1557663"/>
                <a:gridCol w="427054"/>
                <a:gridCol w="2509753"/>
              </a:tblGrid>
              <a:tr h="1000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바탕"/>
                        </a:rPr>
                        <a:t>사료의 </a:t>
                      </a:r>
                      <a:endParaRPr lang="en-US" altLang="ko-KR" sz="20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총 에너지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⇒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바탕"/>
                        </a:rPr>
                        <a:t>가소화 </a:t>
                      </a:r>
                      <a:endParaRPr lang="en-US" altLang="ko-KR" sz="20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에너지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⇒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바탕"/>
                        </a:rPr>
                        <a:t>대사 에너지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⇒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정미 에너지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젖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고기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알 등 생산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-1" y="4143380"/>
          <a:ext cx="8858280" cy="1643074"/>
        </p:xfrm>
        <a:graphic>
          <a:graphicData uri="http://schemas.openxmlformats.org/drawingml/2006/table">
            <a:tbl>
              <a:tblPr/>
              <a:tblGrid>
                <a:gridCol w="403266"/>
                <a:gridCol w="2251005"/>
                <a:gridCol w="403266"/>
                <a:gridCol w="2310703"/>
                <a:gridCol w="403266"/>
                <a:gridCol w="3086774"/>
              </a:tblGrid>
              <a:tr h="1643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분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불소화물로서 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    손실되는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에너지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바탕"/>
                        </a:rPr>
                        <a:t>발효가스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바탕"/>
                        </a:rPr>
                        <a:t>·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바탕"/>
                        </a:rPr>
                        <a:t>오줌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으로서 손실되는 에너지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바탕"/>
                        </a:rPr>
                        <a:t>소화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바탕"/>
                        </a:rPr>
                        <a:t>·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바탕"/>
                        </a:rPr>
                        <a:t>흡수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바탕"/>
                        </a:rPr>
                        <a:t>등 기타생리작용에 사용된 에너지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1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5122863" cy="922338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※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인간의 성비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혼혈인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)</a:t>
            </a:r>
          </a:p>
        </p:txBody>
      </p:sp>
      <p:graphicFrame>
        <p:nvGraphicFramePr>
          <p:cNvPr id="49221" name="Group 6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교배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성비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이태리 男 * </a:t>
                      </a:r>
                      <a:r>
                        <a:rPr kumimoji="1" lang="ko-KR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알젠틴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女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105.72 ± 0.46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이태리 男 * 女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100.77 ± 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알젠틴 男 * 이태리女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103.26 ± 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스페인 男 * 알젠틴 女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106.69 ± 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스페인 男 * 女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105.55 ± 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알젠틴 男 * 스페인 女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103.26 ± 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7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6481763" cy="1143000"/>
          </a:xfrm>
        </p:spPr>
        <p:txBody>
          <a:bodyPr/>
          <a:lstStyle/>
          <a:p>
            <a:pPr eaLnBrk="1" hangingPunct="1"/>
            <a:r>
              <a:rPr lang="en-US" altLang="ko-KR" sz="3600" dirty="0" smtClean="0"/>
              <a:t>  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※ 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인간의 성비 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유 </a:t>
            </a:r>
            <a:r>
              <a:rPr lang="ko-KR" altLang="en-US" sz="3600" dirty="0" err="1" smtClean="0">
                <a:solidFill>
                  <a:schemeClr val="tx1"/>
                </a:solidFill>
                <a:effectLst/>
              </a:rPr>
              <a:t>ㆍ사산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)</a:t>
            </a:r>
          </a:p>
        </p:txBody>
      </p:sp>
      <p:graphicFrame>
        <p:nvGraphicFramePr>
          <p:cNvPr id="56471" name="Group 151"/>
          <p:cNvGraphicFramePr>
            <a:graphicFrameLocks noGrp="1"/>
          </p:cNvGraphicFramePr>
          <p:nvPr>
            <p:ph type="tbl" idx="1"/>
          </p:nvPr>
        </p:nvGraphicFramePr>
        <p:xfrm>
          <a:off x="642910" y="1500174"/>
          <a:ext cx="7286676" cy="5000661"/>
        </p:xfrm>
        <a:graphic>
          <a:graphicData uri="http://schemas.openxmlformats.org/drawingml/2006/table">
            <a:tbl>
              <a:tblPr/>
              <a:tblGrid>
                <a:gridCol w="4103664"/>
                <a:gridCol w="3183012"/>
              </a:tblGrid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성비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인공유산</a:t>
                      </a: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일본</a:t>
                      </a: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유산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(4~7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개월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사망태아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(4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개월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출생후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년사망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사산    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백인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137.52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사산    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흑인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148.46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사산 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인디안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사산 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일본인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135.78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6"/>
          <p:cNvSpPr>
            <a:spLocks noGrp="1" noChangeArrowheads="1"/>
          </p:cNvSpPr>
          <p:nvPr>
            <p:ph type="title"/>
          </p:nvPr>
        </p:nvSpPr>
        <p:spPr>
          <a:xfrm>
            <a:off x="357158" y="714356"/>
            <a:ext cx="5286412" cy="7858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3600" dirty="0" smtClean="0">
                <a:solidFill>
                  <a:schemeClr val="tx1"/>
                </a:solidFill>
              </a:rPr>
              <a:t>◦  </a:t>
            </a:r>
            <a:r>
              <a:rPr lang="ko-KR" altLang="en-US" sz="3600" dirty="0" smtClean="0">
                <a:solidFill>
                  <a:schemeClr val="tx1"/>
                </a:solidFill>
              </a:rPr>
              <a:t>인간의 성비 </a:t>
            </a:r>
            <a:r>
              <a:rPr lang="en-US" altLang="ko-KR" sz="3600" dirty="0" smtClean="0">
                <a:solidFill>
                  <a:schemeClr val="tx1"/>
                </a:solidFill>
              </a:rPr>
              <a:t>(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산자수</a:t>
            </a:r>
            <a:r>
              <a:rPr lang="en-US" altLang="ko-KR" sz="3600" dirty="0" smtClean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>
            <p:ph type="tbl" idx="1"/>
          </p:nvPr>
        </p:nvGraphicFramePr>
        <p:xfrm>
          <a:off x="395288" y="1700213"/>
          <a:ext cx="8064500" cy="4103688"/>
        </p:xfrm>
        <a:graphic>
          <a:graphicData uri="http://schemas.openxmlformats.org/drawingml/2006/table">
            <a:tbl>
              <a:tblPr/>
              <a:tblGrid>
                <a:gridCol w="1441450"/>
                <a:gridCol w="2162175"/>
                <a:gridCol w="2298700"/>
                <a:gridCol w="2162175"/>
              </a:tblGrid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Dunker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(1915)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Nichols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(1907)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Knibbs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(1925)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單子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51.5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51.4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51.4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雙子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51.5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51.1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50.9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三子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50.9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50.2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49.3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四子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-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35.4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43.8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4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643813" cy="7969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※ 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인간의 성비 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3600" dirty="0" err="1" smtClean="0">
                <a:solidFill>
                  <a:schemeClr val="tx1"/>
                </a:solidFill>
                <a:effectLst/>
              </a:rPr>
              <a:t>산차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) (1959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년</a:t>
            </a:r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)</a:t>
            </a:r>
          </a:p>
        </p:txBody>
      </p:sp>
      <p:graphicFrame>
        <p:nvGraphicFramePr>
          <p:cNvPr id="59534" name="Group 142"/>
          <p:cNvGraphicFramePr>
            <a:graphicFrameLocks noGrp="1"/>
          </p:cNvGraphicFramePr>
          <p:nvPr>
            <p:ph type="tbl" idx="1"/>
          </p:nvPr>
        </p:nvGraphicFramePr>
        <p:xfrm>
          <a:off x="971550" y="1484313"/>
          <a:ext cx="6707188" cy="5091114"/>
        </p:xfrm>
        <a:graphic>
          <a:graphicData uri="http://schemas.openxmlformats.org/drawingml/2006/table">
            <a:tbl>
              <a:tblPr/>
              <a:tblGrid>
                <a:gridCol w="2819400"/>
                <a:gridCol w="38877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산차</a:t>
                      </a:r>
                      <a:endParaRPr kumimoji="1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성비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124.3 ± 1.1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118.0 ± 1.1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113.5 ± 1.1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112.6 ± 1.4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107.1 ± 1.6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107.7 ± 1.5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 이상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105.7 ± 2.1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합계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115.1 ± 0.5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539750" y="2205038"/>
          <a:ext cx="8135938" cy="3455989"/>
        </p:xfrm>
        <a:graphic>
          <a:graphicData uri="http://schemas.openxmlformats.org/drawingml/2006/table">
            <a:tbl>
              <a:tblPr/>
              <a:tblGrid>
                <a:gridCol w="1603375"/>
                <a:gridCol w="1631950"/>
                <a:gridCol w="1633538"/>
                <a:gridCol w="1633537"/>
                <a:gridCol w="1633538"/>
              </a:tblGrid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'70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'80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'90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'95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합   계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109.5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105.3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116.6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113.4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초   산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110.2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106.0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108.6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105.9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495300" marR="0" lvl="0" indent="-4953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산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109.3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106.5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117.1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111.8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495300" marR="0" lvl="0" indent="-4953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3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산</a:t>
                      </a:r>
                      <a:endParaRPr kumimoji="1" lang="ko-KR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109.1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106.9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194.5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183.5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0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071546"/>
            <a:ext cx="7929562" cy="4857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600" dirty="0" smtClean="0"/>
              <a:t>◦ </a:t>
            </a:r>
            <a:r>
              <a:rPr lang="en-US" altLang="ko-KR" sz="3600" b="1" dirty="0" smtClean="0"/>
              <a:t>1970</a:t>
            </a:r>
            <a:r>
              <a:rPr lang="ko-KR" altLang="en-US" sz="3600" b="1" dirty="0" smtClean="0"/>
              <a:t>년대 이후 성비의 추이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8" name="Group 118"/>
          <p:cNvGraphicFramePr>
            <a:graphicFrameLocks noGrp="1"/>
          </p:cNvGraphicFramePr>
          <p:nvPr/>
        </p:nvGraphicFramePr>
        <p:xfrm>
          <a:off x="179388" y="981075"/>
          <a:ext cx="8785225" cy="5340672"/>
        </p:xfrm>
        <a:graphic>
          <a:graphicData uri="http://schemas.openxmlformats.org/drawingml/2006/table">
            <a:tbl>
              <a:tblPr/>
              <a:tblGrid>
                <a:gridCol w="1757362"/>
                <a:gridCol w="1757363"/>
                <a:gridCol w="1755775"/>
                <a:gridCol w="1757362"/>
                <a:gridCol w="1757363"/>
              </a:tblGrid>
              <a:tr h="439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 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1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합계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74" name="Text Box 103"/>
          <p:cNvSpPr txBox="1">
            <a:spLocks noChangeArrowheads="1"/>
          </p:cNvSpPr>
          <p:nvPr/>
        </p:nvSpPr>
        <p:spPr bwMode="auto">
          <a:xfrm>
            <a:off x="250825" y="260350"/>
            <a:ext cx="871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/>
              <a:t>1970</a:t>
            </a:r>
            <a:r>
              <a:rPr lang="ko-KR" altLang="en-US" sz="2000" b="1" dirty="0"/>
              <a:t>년대 이후 성비의 추이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539750" y="2205038"/>
          <a:ext cx="8064500" cy="3744914"/>
        </p:xfrm>
        <a:graphic>
          <a:graphicData uri="http://schemas.openxmlformats.org/drawingml/2006/table">
            <a:tbl>
              <a:tblPr/>
              <a:tblGrid>
                <a:gridCol w="1589088"/>
                <a:gridCol w="1619250"/>
                <a:gridCol w="1619250"/>
                <a:gridCol w="1617662"/>
                <a:gridCol w="1619250"/>
              </a:tblGrid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Nation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Seoul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Busan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Daegu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1st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Child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106.0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106.6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104.0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107.0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2nd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Child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113.0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110.0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119.0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132.0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3rd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Child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196.0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203.0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332.0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334.0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4th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Child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232.0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245.0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367.0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443.0</a:t>
                      </a:r>
                      <a:endParaRPr kumimoji="1" lang="en-US" altLang="ko-K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8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7929563" cy="4857750"/>
          </a:xfrm>
        </p:spPr>
        <p:txBody>
          <a:bodyPr/>
          <a:lstStyle/>
          <a:p>
            <a:pPr>
              <a:buNone/>
            </a:pPr>
            <a:r>
              <a:rPr lang="en-US" altLang="ko-KR" sz="2800" dirty="0" smtClean="0"/>
              <a:t>  ◦ </a:t>
            </a:r>
            <a:r>
              <a:rPr lang="ko-KR" altLang="en-US" dirty="0" smtClean="0"/>
              <a:t>지역별 </a:t>
            </a:r>
            <a:r>
              <a:rPr lang="ko-KR" altLang="en-US" dirty="0" err="1" smtClean="0"/>
              <a:t>산차에</a:t>
            </a:r>
            <a:r>
              <a:rPr lang="ko-KR" altLang="en-US" dirty="0" smtClean="0"/>
              <a:t> 따른 성비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31" name="Group 39"/>
          <p:cNvGraphicFramePr>
            <a:graphicFrameLocks noGrp="1"/>
          </p:cNvGraphicFramePr>
          <p:nvPr/>
        </p:nvGraphicFramePr>
        <p:xfrm>
          <a:off x="755650" y="1557338"/>
          <a:ext cx="7488238" cy="4464052"/>
        </p:xfrm>
        <a:graphic>
          <a:graphicData uri="http://schemas.openxmlformats.org/drawingml/2006/table">
            <a:tbl>
              <a:tblPr/>
              <a:tblGrid>
                <a:gridCol w="3532188"/>
                <a:gridCol w="2008187"/>
                <a:gridCol w="1947863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동물</a:t>
                      </a: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성비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양신명조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Cattle (1874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1973)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91.6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107.3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Horse (1874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1975)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96.5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102.6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Sheep (1874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1974)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96.0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98.0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Swine (1920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1981)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97.2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111.8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Dog (1874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1974)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104.8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124.3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Hamster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97.0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114.8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양신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한양신명조" charset="-127"/>
                          <a:cs typeface="ÇÑ¾ç½Å¸íÁ¶"/>
                        </a:rPr>
                        <a:t>Mouse (1924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1978)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83.0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신명조"/>
                        </a:rPr>
                        <a:t>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신명조"/>
                          <a:cs typeface="ÇÑ¾ç½Å¸íÁ¶"/>
                        </a:rPr>
                        <a:t>100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8" name="Rectangle 38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571480"/>
            <a:ext cx="7929562" cy="4857750"/>
          </a:xfrm>
        </p:spPr>
        <p:txBody>
          <a:bodyPr/>
          <a:lstStyle/>
          <a:p>
            <a:pPr>
              <a:buNone/>
            </a:pPr>
            <a:r>
              <a:rPr lang="en-US" altLang="ko-KR" sz="2800" dirty="0" smtClean="0"/>
              <a:t>◦  </a:t>
            </a:r>
            <a:r>
              <a:rPr lang="ko-KR" altLang="en-US" dirty="0" smtClean="0"/>
              <a:t>동물의 성비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4213" y="1638300"/>
            <a:ext cx="777716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endParaRPr lang="en-US" altLang="ko-KR" sz="2400"/>
          </a:p>
          <a:p>
            <a:pPr>
              <a:lnSpc>
                <a:spcPct val="120000"/>
              </a:lnSpc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en-US" altLang="ko-KR" sz="2400"/>
              <a:t>  - </a:t>
            </a:r>
            <a:r>
              <a:rPr lang="ko-KR" altLang="en-US" sz="2400"/>
              <a:t>아리스토텔레스</a:t>
            </a:r>
            <a:r>
              <a:rPr lang="en-US" altLang="ko-KR" sz="2400"/>
              <a:t>(B.C. 384∼322)</a:t>
            </a:r>
          </a:p>
          <a:p>
            <a:pPr>
              <a:lnSpc>
                <a:spcPct val="120000"/>
              </a:lnSpc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en-US" altLang="ko-KR" sz="2400"/>
              <a:t>   ① </a:t>
            </a:r>
            <a:r>
              <a:rPr lang="ko-KR" altLang="en-US" sz="2400"/>
              <a:t>저체온 → 女</a:t>
            </a:r>
          </a:p>
          <a:p>
            <a:pPr>
              <a:lnSpc>
                <a:spcPct val="120000"/>
              </a:lnSpc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/>
              <a:t>       즉</a:t>
            </a:r>
            <a:r>
              <a:rPr lang="en-US" altLang="ko-KR" sz="2400"/>
              <a:t>, </a:t>
            </a:r>
            <a:r>
              <a:rPr lang="ko-KR" altLang="en-US" sz="2400"/>
              <a:t>아주 젊거나 아주 늙은 부모→ 女</a:t>
            </a:r>
          </a:p>
          <a:p>
            <a:pPr>
              <a:lnSpc>
                <a:spcPct val="120000"/>
              </a:lnSpc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/>
              <a:t>       장년의 부모 → 男</a:t>
            </a:r>
          </a:p>
          <a:p>
            <a:pPr>
              <a:lnSpc>
                <a:spcPct val="120000"/>
              </a:lnSpc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/>
              <a:t>   ② 北風</a:t>
            </a:r>
            <a:r>
              <a:rPr lang="en-US" altLang="ko-KR" sz="2400"/>
              <a:t>(</a:t>
            </a:r>
            <a:r>
              <a:rPr lang="ko-KR" altLang="en-US" sz="2400"/>
              <a:t>겨울</a:t>
            </a:r>
            <a:r>
              <a:rPr lang="en-US" altLang="ko-KR" sz="2400"/>
              <a:t>) →</a:t>
            </a:r>
            <a:r>
              <a:rPr lang="ko-KR" altLang="en-US" sz="2400"/>
              <a:t>男</a:t>
            </a:r>
            <a:r>
              <a:rPr lang="en-US" altLang="ko-KR" sz="2400"/>
              <a:t>: </a:t>
            </a:r>
            <a:r>
              <a:rPr lang="ko-KR" altLang="en-US" sz="2400"/>
              <a:t>체온을 높게하려고 한다</a:t>
            </a:r>
            <a:r>
              <a:rPr lang="en-US" altLang="ko-KR" sz="2400"/>
              <a:t>.</a:t>
            </a:r>
          </a:p>
          <a:p>
            <a:pPr>
              <a:lnSpc>
                <a:spcPct val="120000"/>
              </a:lnSpc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en-US" altLang="ko-KR" sz="2400"/>
              <a:t>       </a:t>
            </a:r>
            <a:r>
              <a:rPr lang="ko-KR" altLang="en-US" sz="2400"/>
              <a:t>南風 → 女</a:t>
            </a:r>
          </a:p>
          <a:p>
            <a:pPr>
              <a:lnSpc>
                <a:spcPct val="120000"/>
              </a:lnSpc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/>
              <a:t> 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>
          <a:xfrm>
            <a:off x="357158" y="1500174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3200" dirty="0" smtClean="0"/>
              <a:t>⊙ </a:t>
            </a:r>
            <a:r>
              <a:rPr lang="ko-KR" altLang="en-US" sz="3200" dirty="0" smtClean="0"/>
              <a:t>그리스의 속설</a:t>
            </a:r>
            <a:endParaRPr lang="en-US" altLang="ko-KR" sz="3200" dirty="0" smtClean="0"/>
          </a:p>
          <a:p>
            <a:pPr eaLnBrk="1" hangingPunct="1">
              <a:buFontTx/>
              <a:buNone/>
            </a:pPr>
            <a:endParaRPr lang="en-US" altLang="ko-KR" sz="3200" dirty="0" smtClean="0"/>
          </a:p>
          <a:p>
            <a:pPr eaLnBrk="1" hangingPunct="1">
              <a:buFontTx/>
              <a:buNone/>
            </a:pPr>
            <a:r>
              <a:rPr lang="en-US" altLang="ko-KR" sz="3200" dirty="0" smtClean="0"/>
              <a:t>    </a:t>
            </a:r>
          </a:p>
          <a:p>
            <a:pPr eaLnBrk="1" hangingPunct="1">
              <a:buFontTx/>
              <a:buNone/>
            </a:pPr>
            <a:endParaRPr lang="en-US" altLang="ko-KR" sz="3200" dirty="0" smtClean="0"/>
          </a:p>
          <a:p>
            <a:pPr eaLnBrk="1" hangingPunct="1">
              <a:buFontTx/>
              <a:buNone/>
            </a:pPr>
            <a:endParaRPr lang="en-US" altLang="ko-KR" sz="2800" dirty="0" smtClean="0"/>
          </a:p>
          <a:p>
            <a:pPr eaLnBrk="1" hangingPunct="1">
              <a:buFontTx/>
              <a:buNone/>
            </a:pPr>
            <a:r>
              <a:rPr lang="en-US" altLang="ko-KR" sz="2800" dirty="0" smtClean="0"/>
              <a:t> </a:t>
            </a:r>
            <a:endParaRPr lang="ko-KR" altLang="en-US" sz="28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3. </a:t>
            </a:r>
            <a:r>
              <a:rPr lang="ko-KR" altLang="en-US" sz="3600" dirty="0" smtClean="0">
                <a:solidFill>
                  <a:schemeClr val="tx1"/>
                </a:solidFill>
                <a:effectLst/>
              </a:rPr>
              <a:t>성비에 관한 속설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400" dirty="0" smtClean="0"/>
              <a:t> - </a:t>
            </a:r>
            <a:r>
              <a:rPr lang="ko-KR" altLang="en-US" sz="2400" dirty="0" smtClean="0"/>
              <a:t>유태율법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신혼의 잠자리를 </a:t>
            </a:r>
            <a:r>
              <a:rPr lang="ko-KR" altLang="en-US" sz="2400" dirty="0" err="1" smtClean="0"/>
              <a:t>南北向</a:t>
            </a:r>
            <a:r>
              <a:rPr lang="ko-KR" altLang="en-US" sz="2400" dirty="0" smtClean="0"/>
              <a:t> → 男</a:t>
            </a:r>
          </a:p>
          <a:p>
            <a:pPr eaLnBrk="1" hangingPunct="1">
              <a:buFontTx/>
              <a:buNone/>
            </a:pP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- </a:t>
            </a:r>
            <a:r>
              <a:rPr lang="ko-KR" altLang="en-US" sz="2400" dirty="0" err="1" smtClean="0"/>
              <a:t>디모크리투스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(B.C. 470∼370) : </a:t>
            </a:r>
            <a:r>
              <a:rPr lang="ko-KR" altLang="en-US" sz="2400" dirty="0" err="1" smtClean="0"/>
              <a:t>세력설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동서양에 공통</a:t>
            </a:r>
            <a:r>
              <a:rPr lang="en-US" altLang="ko-KR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    </a:t>
            </a:r>
            <a:r>
              <a:rPr lang="ko-KR" altLang="en-US" sz="2400" dirty="0" smtClean="0"/>
              <a:t>정력이 父가 强 → 女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             母가 强 → 男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  신혼초반 → 女 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  결혼후반 → 男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女性이</a:t>
            </a:r>
            <a:r>
              <a:rPr lang="ko-KR" altLang="en-US" sz="2400" dirty="0" smtClean="0"/>
              <a:t> 성적으로 强하게 된다</a:t>
            </a:r>
            <a:r>
              <a:rPr lang="en-US" altLang="ko-KR" sz="2400" dirty="0" smtClean="0"/>
              <a:t>.)</a:t>
            </a:r>
          </a:p>
          <a:p>
            <a:pPr eaLnBrk="1" hangingPunct="1">
              <a:buFontTx/>
              <a:buNone/>
            </a:pPr>
            <a:endParaRPr lang="en-US" altLang="ko-KR" sz="2400" dirty="0" smtClean="0"/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※ </a:t>
            </a:r>
            <a:r>
              <a:rPr lang="ko-KR" altLang="en-US" sz="2400" dirty="0" smtClean="0"/>
              <a:t>아프리카의 부족전쟁</a:t>
            </a:r>
            <a:r>
              <a:rPr lang="en-US" altLang="ko-KR" sz="2400" dirty="0" smtClean="0"/>
              <a:t>(Warren, 1940) 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  </a:t>
            </a:r>
            <a:r>
              <a:rPr lang="ko-KR" altLang="en-US" sz="2400" dirty="0" smtClean="0"/>
              <a:t>포로가 된 女</a:t>
            </a:r>
            <a:r>
              <a:rPr lang="en-US" altLang="ko-KR" sz="2400" dirty="0" smtClean="0"/>
              <a:t>(orgasm</a:t>
            </a:r>
            <a:r>
              <a:rPr lang="ko-KR" altLang="en-US" sz="2400" dirty="0" smtClean="0"/>
              <a:t>에 도달하지 못했다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의 성비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                                    </a:t>
            </a:r>
            <a:r>
              <a:rPr lang="en-US" altLang="ko-KR" sz="2400" dirty="0" smtClean="0"/>
              <a:t>: 79(</a:t>
            </a:r>
            <a:r>
              <a:rPr lang="ko-KR" altLang="en-US" sz="2400" dirty="0" smtClean="0"/>
              <a:t>男</a:t>
            </a:r>
            <a:r>
              <a:rPr lang="en-US" altLang="ko-KR" sz="2400" dirty="0" smtClean="0"/>
              <a:t>) : 403(</a:t>
            </a:r>
            <a:r>
              <a:rPr lang="ko-KR" altLang="en-US" sz="2400" dirty="0" smtClean="0"/>
              <a:t>女</a:t>
            </a:r>
            <a:r>
              <a:rPr lang="en-US" altLang="ko-KR" sz="2400" dirty="0" smtClean="0"/>
              <a:t>), 19.6 </a:t>
            </a:r>
          </a:p>
          <a:p>
            <a:pPr eaLnBrk="1" hangingPunct="1"/>
            <a:r>
              <a:rPr lang="en-US" altLang="ko-KR" sz="2400" dirty="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85887"/>
            <a:ext cx="8362950" cy="547211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ko-KR" sz="16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2000" b="1" dirty="0" smtClean="0"/>
              <a:t>  1) </a:t>
            </a:r>
            <a:r>
              <a:rPr lang="ko-KR" altLang="en-US" sz="2000" b="1" dirty="0" smtClean="0"/>
              <a:t>사료의 정의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ko-KR" altLang="en-US" sz="800" b="1" dirty="0" smtClean="0"/>
          </a:p>
          <a:p>
            <a:pPr marL="982663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smtClean="0"/>
              <a:t>사료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가축의 생명 유지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고기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계란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우유 같은 축산물을 생산할         </a:t>
            </a:r>
            <a:endParaRPr lang="en-US" altLang="ko-KR" sz="2000" dirty="0" smtClean="0"/>
          </a:p>
          <a:p>
            <a:pPr marL="982663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>             </a:t>
            </a:r>
            <a:r>
              <a:rPr lang="ko-KR" altLang="en-US" sz="2000" dirty="0" smtClean="0"/>
              <a:t>수 있는 </a:t>
            </a:r>
            <a:r>
              <a:rPr lang="ko-KR" altLang="en-US" sz="2400" dirty="0" smtClean="0"/>
              <a:t>무기물질 </a:t>
            </a:r>
            <a:r>
              <a:rPr lang="ko-KR" altLang="en-US" sz="2000" dirty="0" smtClean="0"/>
              <a:t>및</a:t>
            </a:r>
            <a:r>
              <a:rPr lang="ko-KR" altLang="en-US" sz="2400" dirty="0" smtClean="0"/>
              <a:t> 유기물질</a:t>
            </a:r>
            <a:endParaRPr lang="en-US" altLang="ko-KR" sz="2000" dirty="0" smtClean="0"/>
          </a:p>
          <a:p>
            <a:pPr marL="982663" lvl="1" indent="-533400" eaLnBrk="1" hangingPunct="1">
              <a:lnSpc>
                <a:spcPct val="90000"/>
              </a:lnSpc>
              <a:buFontTx/>
              <a:buNone/>
            </a:pPr>
            <a:endParaRPr lang="ko-KR" altLang="en-US" sz="2000" dirty="0" smtClean="0"/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2) </a:t>
            </a:r>
            <a:r>
              <a:rPr lang="ko-KR" altLang="en-US" sz="2000" b="1" dirty="0" smtClean="0"/>
              <a:t>사료의 분류</a:t>
            </a:r>
            <a:endParaRPr lang="en-US" altLang="ko-KR" sz="2000" b="1" dirty="0" smtClean="0"/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	A. </a:t>
            </a:r>
            <a:r>
              <a:rPr lang="ko-KR" altLang="en-US" sz="2000" b="1" dirty="0" smtClean="0"/>
              <a:t>영양가치에 따른 분류</a:t>
            </a:r>
            <a:endParaRPr lang="en-US" altLang="ko-KR" sz="2000" b="1" dirty="0" smtClean="0"/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altLang="ko-KR" sz="2000" b="1" dirty="0" smtClean="0"/>
              <a:t> 	B.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주성분에 따른 분류</a:t>
            </a:r>
            <a:endParaRPr lang="en-US" altLang="ko-KR" sz="2000" b="1" dirty="0" smtClean="0"/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altLang="ko-KR" sz="2000" b="1" dirty="0" smtClean="0"/>
              <a:t> 	C. </a:t>
            </a:r>
            <a:r>
              <a:rPr lang="ko-KR" altLang="en-US" sz="2000" b="1" dirty="0" smtClean="0"/>
              <a:t>급여대상</a:t>
            </a:r>
            <a:r>
              <a:rPr lang="en-US" altLang="ko-KR" sz="2000" b="1" dirty="0"/>
              <a:t> </a:t>
            </a:r>
            <a:r>
              <a:rPr lang="ko-KR" altLang="en-US" sz="2000" b="1" dirty="0" err="1" smtClean="0"/>
              <a:t>축종에</a:t>
            </a:r>
            <a:r>
              <a:rPr lang="ko-KR" altLang="en-US" sz="2000" b="1" dirty="0" smtClean="0"/>
              <a:t> 따른 분류</a:t>
            </a: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endParaRPr lang="ko-KR" altLang="en-US" sz="800" b="1" dirty="0" smtClean="0"/>
          </a:p>
          <a:p>
            <a:pPr marL="982663" lvl="1" indent="-533400" algn="just" eaLnBrk="1" hangingPunct="1">
              <a:buClr>
                <a:schemeClr val="tx1"/>
              </a:buClr>
              <a:buFontTx/>
              <a:buAutoNum type="alphaUcPeriod"/>
            </a:pPr>
            <a:endParaRPr lang="en-US" altLang="ko-KR" sz="20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777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  <a:latin typeface="+mj-ea"/>
              </a:rPr>
              <a:t>4. </a:t>
            </a:r>
            <a:r>
              <a:rPr lang="ko-KR" altLang="en-US" sz="3600" dirty="0" smtClean="0">
                <a:solidFill>
                  <a:schemeClr val="tx1"/>
                </a:solidFill>
                <a:effectLst/>
                <a:latin typeface="+mj-ea"/>
              </a:rPr>
              <a:t>사료의 정의와 분류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64613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3600" b="1" dirty="0" smtClean="0"/>
              <a:t>⊙ </a:t>
            </a:r>
            <a:r>
              <a:rPr lang="ko-KR" altLang="en-US" sz="3600" b="1" dirty="0" smtClean="0"/>
              <a:t>서양의 속설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o-KR" altLang="en-US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</a:t>
            </a:r>
            <a:endParaRPr lang="en-US" altLang="ko-KR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/>
              <a:t>(1) Warren(1940)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/>
              <a:t>     </a:t>
            </a:r>
            <a:r>
              <a:rPr lang="ko-KR" altLang="en-US" sz="2400" dirty="0" smtClean="0"/>
              <a:t>女→ </a:t>
            </a:r>
            <a:r>
              <a:rPr lang="en-US" altLang="ko-KR" sz="2400" dirty="0" smtClean="0"/>
              <a:t>orgasm → </a:t>
            </a:r>
            <a:r>
              <a:rPr lang="ko-KR" altLang="en-US" sz="2400" dirty="0" smtClean="0"/>
              <a:t>자궁경선의 분비물 ↑→ 질이 </a:t>
            </a:r>
            <a:r>
              <a:rPr lang="en-US" altLang="ko-KR" sz="2400" dirty="0" smtClean="0"/>
              <a:t>alkali </a:t>
            </a:r>
            <a:r>
              <a:rPr lang="ko-KR" altLang="en-US" sz="2400" dirty="0" smtClean="0"/>
              <a:t>성→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                                                           </a:t>
            </a:r>
            <a:r>
              <a:rPr lang="en-US" altLang="ko-KR" sz="2400" dirty="0" smtClean="0"/>
              <a:t>Y </a:t>
            </a:r>
            <a:r>
              <a:rPr lang="ko-KR" altLang="en-US" sz="2400" dirty="0" smtClean="0"/>
              <a:t>정자 </a:t>
            </a:r>
            <a:r>
              <a:rPr lang="en-US" altLang="ko-KR" sz="2400" dirty="0" smtClean="0"/>
              <a:t>active → </a:t>
            </a:r>
            <a:r>
              <a:rPr lang="ko-KR" altLang="en-US" sz="2400" dirty="0" smtClean="0"/>
              <a:t>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o-KR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/>
              <a:t>(2) </a:t>
            </a:r>
            <a:r>
              <a:rPr lang="ko-KR" altLang="en-US" sz="2400" dirty="0" smtClean="0"/>
              <a:t>연령과 子의 성</a:t>
            </a:r>
            <a:r>
              <a:rPr lang="en-US" altLang="ko-KR" sz="2400" dirty="0" smtClean="0"/>
              <a:t>(Warren, 1940)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/>
              <a:t>    ① </a:t>
            </a:r>
            <a:r>
              <a:rPr lang="ko-KR" altLang="en-US" sz="2400" dirty="0" smtClean="0"/>
              <a:t>나이 많은 父 → 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       나이 많은 母 → 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o-KR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   ② 양친의 연령의 차이가 많으면</a:t>
            </a:r>
            <a:r>
              <a:rPr lang="en-US" altLang="ko-KR" sz="2400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/>
              <a:t>        </a:t>
            </a:r>
            <a:r>
              <a:rPr lang="ko-KR" altLang="en-US" sz="2400" dirty="0" smtClean="0"/>
              <a:t>나이 적은 쪽과 同一한 性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젊은 여자와 나이 많은 남자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                                                                           → 女</a:t>
            </a:r>
            <a:r>
              <a:rPr lang="en-US" altLang="ko-KR" sz="2400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       여성은 나이 많아지면 성적 强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젊은 남자와 연상의 여자  </a:t>
            </a:r>
            <a:endParaRPr lang="en-US" altLang="ko-KR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/>
              <a:t>                                                                            </a:t>
            </a:r>
            <a:r>
              <a:rPr lang="ko-KR" altLang="en-US" sz="2400" dirty="0" smtClean="0"/>
              <a:t>→ 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o-KR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※ </a:t>
            </a:r>
            <a:r>
              <a:rPr lang="ko-KR" altLang="en-US" sz="2400" dirty="0" smtClean="0"/>
              <a:t>산토끼의 자궁 → 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※ </a:t>
            </a:r>
            <a:r>
              <a:rPr lang="ko-KR" altLang="en-US" sz="2400" dirty="0" smtClean="0"/>
              <a:t>자정 이후 성교 → 임신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50825" y="553715"/>
            <a:ext cx="842486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en-US" altLang="ko-KR" sz="4400" dirty="0" smtClean="0">
                <a:latin typeface="+mj-ea"/>
                <a:ea typeface="+mj-ea"/>
              </a:rPr>
              <a:t>◦  </a:t>
            </a:r>
            <a:r>
              <a:rPr lang="ko-KR" altLang="en-US" sz="4000" dirty="0" smtClean="0">
                <a:latin typeface="+mj-ea"/>
                <a:ea typeface="+mj-ea"/>
              </a:rPr>
              <a:t>우리나라의 속설</a:t>
            </a:r>
            <a:endParaRPr lang="en-US" altLang="ko-KR" sz="4000" dirty="0" smtClean="0">
              <a:latin typeface="+mj-ea"/>
              <a:ea typeface="+mj-ea"/>
            </a:endParaRP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en-US" altLang="ko-KR" sz="2400" dirty="0" smtClean="0"/>
              <a:t>   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en-US" altLang="ko-KR" sz="2400" dirty="0" smtClean="0"/>
              <a:t>  ① </a:t>
            </a:r>
            <a:r>
              <a:rPr lang="ko-KR" altLang="en-US" sz="2400" dirty="0"/>
              <a:t>부모의 세는 나이 합이 우</a:t>
            </a:r>
            <a:r>
              <a:rPr lang="en-US" altLang="ko-KR" sz="2400" dirty="0"/>
              <a:t>(</a:t>
            </a:r>
            <a:r>
              <a:rPr lang="ko-KR" altLang="en-US" sz="2400" dirty="0"/>
              <a:t>짝</a:t>
            </a:r>
            <a:r>
              <a:rPr lang="en-US" altLang="ko-KR" sz="2400" dirty="0"/>
              <a:t>)</a:t>
            </a:r>
            <a:r>
              <a:rPr lang="ko-KR" altLang="en-US" sz="2400" dirty="0" smtClean="0"/>
              <a:t>수  </a:t>
            </a:r>
            <a:r>
              <a:rPr lang="ko-KR" altLang="en-US" sz="2400" dirty="0"/>
              <a:t>단오 이전 </a:t>
            </a:r>
            <a:r>
              <a:rPr lang="ko-KR" altLang="en-US" sz="2400" dirty="0" smtClean="0"/>
              <a:t>출산 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女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                                                </a:t>
            </a:r>
            <a:r>
              <a:rPr lang="ko-KR" altLang="en-US" sz="2400" dirty="0" smtClean="0"/>
              <a:t>  단오 </a:t>
            </a:r>
            <a:r>
              <a:rPr lang="ko-KR" altLang="en-US" sz="2400" dirty="0"/>
              <a:t>이후 </a:t>
            </a:r>
            <a:r>
              <a:rPr lang="ko-KR" altLang="en-US" sz="2400" dirty="0" smtClean="0"/>
              <a:t>출산 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男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    </a:t>
            </a:r>
            <a:r>
              <a:rPr lang="ko-KR" altLang="en-US" sz="2400" dirty="0" smtClean="0"/>
              <a:t>부모의 </a:t>
            </a:r>
            <a:r>
              <a:rPr lang="ko-KR" altLang="en-US" sz="2400" dirty="0"/>
              <a:t>세는 나이 합이 기</a:t>
            </a:r>
            <a:r>
              <a:rPr lang="en-US" altLang="ko-KR" sz="2400" dirty="0"/>
              <a:t>(</a:t>
            </a:r>
            <a:r>
              <a:rPr lang="ko-KR" altLang="en-US" sz="2400" dirty="0"/>
              <a:t>홀</a:t>
            </a:r>
            <a:r>
              <a:rPr lang="en-US" altLang="ko-KR" sz="2400" dirty="0"/>
              <a:t>)</a:t>
            </a:r>
            <a:r>
              <a:rPr lang="ko-KR" altLang="en-US" sz="2400" dirty="0"/>
              <a:t>수 </a:t>
            </a:r>
            <a:r>
              <a:rPr lang="ko-KR" altLang="en-US" sz="2400" dirty="0" smtClean="0"/>
              <a:t> 단오 </a:t>
            </a:r>
            <a:r>
              <a:rPr lang="ko-KR" altLang="en-US" sz="2400" dirty="0"/>
              <a:t>이전 </a:t>
            </a:r>
            <a:r>
              <a:rPr lang="ko-KR" altLang="en-US" sz="2400" dirty="0" smtClean="0"/>
              <a:t>출산 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男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                                        </a:t>
            </a:r>
            <a:r>
              <a:rPr lang="ko-KR" altLang="en-US" sz="2400" dirty="0" smtClean="0"/>
              <a:t>          단오 </a:t>
            </a:r>
            <a:r>
              <a:rPr lang="ko-KR" altLang="en-US" sz="2400" dirty="0"/>
              <a:t>이후 </a:t>
            </a:r>
            <a:r>
              <a:rPr lang="ko-KR" altLang="en-US" sz="2400" dirty="0" smtClean="0"/>
              <a:t>출산 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女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endParaRPr lang="ko-KR" altLang="en-US" sz="2400" dirty="0"/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② 밤 </a:t>
            </a:r>
            <a:r>
              <a:rPr lang="en-US" altLang="ko-KR" sz="2400" dirty="0"/>
              <a:t>12</a:t>
            </a:r>
            <a:r>
              <a:rPr lang="ko-KR" altLang="en-US" sz="2400" dirty="0"/>
              <a:t>시 이전 </a:t>
            </a:r>
            <a:r>
              <a:rPr lang="en-US" altLang="ko-KR" sz="2400" dirty="0"/>
              <a:t>sex(</a:t>
            </a:r>
            <a:r>
              <a:rPr lang="ko-KR" altLang="en-US" sz="2400" dirty="0"/>
              <a:t>방사</a:t>
            </a:r>
            <a:r>
              <a:rPr lang="en-US" altLang="ko-KR" sz="2400" dirty="0"/>
              <a:t>) : </a:t>
            </a:r>
            <a:r>
              <a:rPr lang="ko-KR" altLang="en-US" sz="2400" dirty="0"/>
              <a:t>女</a:t>
            </a:r>
            <a:r>
              <a:rPr lang="en-US" altLang="ko-KR" sz="2400" dirty="0"/>
              <a:t>,   </a:t>
            </a:r>
            <a:r>
              <a:rPr lang="ko-KR" altLang="en-US" sz="2400" dirty="0"/>
              <a:t>이후 </a:t>
            </a:r>
            <a:r>
              <a:rPr lang="en-US" altLang="ko-KR" sz="2400" dirty="0"/>
              <a:t>: </a:t>
            </a:r>
            <a:r>
              <a:rPr lang="ko-KR" altLang="en-US" sz="2400" dirty="0"/>
              <a:t>男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endParaRPr lang="ko-KR" altLang="en-US" sz="2400" dirty="0"/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③ 체위</a:t>
            </a:r>
            <a:r>
              <a:rPr lang="en-US" altLang="ko-KR" sz="2400" dirty="0"/>
              <a:t>, </a:t>
            </a:r>
            <a:r>
              <a:rPr lang="ko-KR" altLang="en-US" sz="2400" dirty="0"/>
              <a:t>용모</a:t>
            </a:r>
            <a:r>
              <a:rPr lang="en-US" altLang="ko-KR" sz="2400" dirty="0"/>
              <a:t>, </a:t>
            </a:r>
            <a:r>
              <a:rPr lang="ko-KR" altLang="en-US" sz="2400" dirty="0"/>
              <a:t>체형과 子의 性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     </a:t>
            </a:r>
            <a:r>
              <a:rPr lang="en-US" altLang="ko-KR" sz="2400" dirty="0"/>
              <a:t>- </a:t>
            </a:r>
            <a:r>
              <a:rPr lang="ko-KR" altLang="en-US" sz="2400" dirty="0"/>
              <a:t>임산부가 여위면 </a:t>
            </a:r>
            <a:r>
              <a:rPr lang="en-US" altLang="ko-KR" sz="2400" dirty="0"/>
              <a:t>: </a:t>
            </a:r>
            <a:r>
              <a:rPr lang="ko-KR" altLang="en-US" sz="2400" dirty="0"/>
              <a:t>男</a:t>
            </a:r>
            <a:r>
              <a:rPr lang="en-US" altLang="ko-KR" sz="2400" dirty="0"/>
              <a:t>, </a:t>
            </a:r>
            <a:r>
              <a:rPr lang="ko-KR" altLang="en-US" sz="2400" dirty="0"/>
              <a:t>임산부가 풍만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뚱뚱</a:t>
            </a:r>
            <a:r>
              <a:rPr lang="en-US" altLang="ko-KR" sz="2400" dirty="0"/>
              <a:t>)</a:t>
            </a:r>
            <a:r>
              <a:rPr lang="ko-KR" altLang="en-US" sz="2400" dirty="0" smtClean="0"/>
              <a:t>하면 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女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     </a:t>
            </a:r>
            <a:r>
              <a:rPr lang="en-US" altLang="ko-KR" sz="2400" dirty="0"/>
              <a:t>- </a:t>
            </a:r>
            <a:r>
              <a:rPr lang="ko-KR" altLang="en-US" sz="2400" dirty="0" err="1"/>
              <a:t>女子가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左下右上의</a:t>
            </a:r>
            <a:r>
              <a:rPr lang="ko-KR" altLang="en-US" sz="2400" dirty="0"/>
              <a:t> 체위 </a:t>
            </a:r>
            <a:r>
              <a:rPr lang="en-US" altLang="ko-KR" sz="2400" dirty="0"/>
              <a:t>: </a:t>
            </a:r>
            <a:r>
              <a:rPr lang="ko-KR" altLang="en-US" sz="2400" dirty="0"/>
              <a:t>男</a:t>
            </a:r>
            <a:r>
              <a:rPr lang="en-US" altLang="ko-KR" sz="2400" dirty="0"/>
              <a:t>,  </a:t>
            </a:r>
            <a:r>
              <a:rPr lang="ko-KR" altLang="en-US" sz="2400" dirty="0" err="1"/>
              <a:t>左上右下의</a:t>
            </a:r>
            <a:r>
              <a:rPr lang="ko-KR" altLang="en-US" sz="2400" dirty="0"/>
              <a:t> 체위 </a:t>
            </a:r>
            <a:r>
              <a:rPr lang="en-US" altLang="ko-KR" sz="2400" dirty="0"/>
              <a:t>: </a:t>
            </a:r>
            <a:r>
              <a:rPr lang="ko-KR" altLang="en-US" sz="2400" dirty="0"/>
              <a:t>女</a:t>
            </a:r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endParaRPr lang="ko-KR" altLang="en-US" sz="2400" dirty="0"/>
          </a:p>
          <a:p>
            <a:pPr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/>
              <a:t>  </a:t>
            </a:r>
            <a:endParaRPr lang="ko-KR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/>
          </a:bodyPr>
          <a:lstStyle/>
          <a:p>
            <a:pPr>
              <a:buNone/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endParaRPr lang="en-US" altLang="ko-KR" dirty="0" smtClean="0"/>
          </a:p>
          <a:p>
            <a:pPr>
              <a:buNone/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dirty="0" smtClean="0"/>
              <a:t>④ 동의보감</a:t>
            </a:r>
            <a:r>
              <a:rPr lang="en-US" altLang="ko-KR" dirty="0" smtClean="0"/>
              <a:t>(</a:t>
            </a:r>
            <a:r>
              <a:rPr lang="ko-KR" altLang="en-US" dirty="0" smtClean="0"/>
              <a:t>허준</a:t>
            </a:r>
            <a:r>
              <a:rPr lang="en-US" altLang="ko-KR" dirty="0" smtClean="0"/>
              <a:t>)</a:t>
            </a:r>
          </a:p>
          <a:p>
            <a:pPr>
              <a:buNone/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en-US" altLang="ko-KR" sz="2800" dirty="0" smtClean="0"/>
              <a:t>   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임산부의 복부가 바가지를 엎어 놓은 것 같을 때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男</a:t>
            </a:r>
          </a:p>
          <a:p>
            <a:pPr>
              <a:buNone/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r>
              <a:rPr lang="ko-KR" altLang="en-US" sz="2400" dirty="0" smtClean="0"/>
              <a:t>         임산부의 발목이 굵으면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女</a:t>
            </a:r>
            <a:endParaRPr lang="en-US" altLang="ko-KR" sz="2400" dirty="0" smtClean="0"/>
          </a:p>
          <a:p>
            <a:pPr>
              <a:buNone/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  <a:tab pos="16256000" algn="l"/>
              </a:tabLst>
            </a:pPr>
            <a:endParaRPr lang="ko-KR" altLang="en-US" sz="2400" dirty="0" smtClean="0"/>
          </a:p>
          <a:p>
            <a:pPr>
              <a:buNone/>
            </a:pPr>
            <a:r>
              <a:rPr lang="en-US" altLang="ko-KR" dirty="0" smtClean="0"/>
              <a:t>⑤ </a:t>
            </a:r>
            <a:r>
              <a:rPr lang="ko-KR" altLang="en-US" dirty="0" smtClean="0"/>
              <a:t>태몽</a:t>
            </a:r>
          </a:p>
          <a:p>
            <a:pPr>
              <a:buNone/>
            </a:pPr>
            <a:r>
              <a:rPr lang="ko-KR" altLang="en-US" dirty="0" smtClean="0"/>
              <a:t>    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꿈에 태양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女</a:t>
            </a:r>
          </a:p>
          <a:p>
            <a:pPr>
              <a:buNone/>
            </a:pPr>
            <a:r>
              <a:rPr lang="ko-KR" altLang="en-US" dirty="0" smtClean="0"/>
              <a:t>    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달</a:t>
            </a:r>
            <a:r>
              <a:rPr lang="en-US" altLang="ko-KR" dirty="0" smtClean="0"/>
              <a:t>(</a:t>
            </a:r>
            <a:r>
              <a:rPr lang="ko-KR" altLang="en-US" dirty="0" smtClean="0"/>
              <a:t>月</a:t>
            </a:r>
            <a:r>
              <a:rPr lang="en-US" altLang="ko-KR" dirty="0" smtClean="0"/>
              <a:t>), </a:t>
            </a:r>
            <a:r>
              <a:rPr lang="ko-KR" altLang="en-US" dirty="0" smtClean="0"/>
              <a:t>구렁이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男</a:t>
            </a: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r>
              <a:rPr lang="ko-KR" altLang="en-US" dirty="0" smtClean="0"/>
              <a:t>⑥ 임산부를 급히 부를 때</a:t>
            </a:r>
          </a:p>
          <a:p>
            <a:pPr>
              <a:buNone/>
            </a:pPr>
            <a:r>
              <a:rPr lang="ko-KR" altLang="en-US" dirty="0" smtClean="0"/>
              <a:t>    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목을 左 </a:t>
            </a:r>
            <a:r>
              <a:rPr lang="en-US" altLang="ko-KR" dirty="0" smtClean="0"/>
              <a:t>: </a:t>
            </a:r>
            <a:r>
              <a:rPr lang="ko-KR" altLang="en-US" dirty="0" smtClean="0"/>
              <a:t>男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en-US" altLang="ko-KR" dirty="0" smtClean="0"/>
              <a:t>                 </a:t>
            </a:r>
            <a:r>
              <a:rPr lang="ko-KR" altLang="en-US" dirty="0" smtClean="0"/>
              <a:t>右 </a:t>
            </a:r>
            <a:r>
              <a:rPr lang="en-US" altLang="ko-KR" dirty="0" smtClean="0"/>
              <a:t>: </a:t>
            </a:r>
            <a:r>
              <a:rPr lang="ko-KR" altLang="en-US" dirty="0" smtClean="0"/>
              <a:t>女 </a:t>
            </a:r>
            <a:r>
              <a:rPr lang="en-US" altLang="ko-KR" dirty="0" smtClean="0"/>
              <a:t>(</a:t>
            </a:r>
            <a:r>
              <a:rPr lang="ko-KR" altLang="en-US" dirty="0" smtClean="0"/>
              <a:t>남자를 잉태하면 右측이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</a:t>
            </a:r>
            <a:r>
              <a:rPr lang="ko-KR" altLang="en-US" dirty="0" smtClean="0"/>
              <a:t>무거워진다 →보호 위해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496300" cy="61928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z="2800" dirty="0" smtClean="0"/>
          </a:p>
          <a:p>
            <a:pPr eaLnBrk="1" hangingPunct="1">
              <a:buFontTx/>
              <a:buNone/>
            </a:pPr>
            <a:r>
              <a:rPr lang="en-US" altLang="ko-KR" sz="2800" dirty="0" smtClean="0"/>
              <a:t> ※  </a:t>
            </a:r>
            <a:r>
              <a:rPr lang="ko-KR" altLang="en-US" sz="2800" dirty="0" smtClean="0"/>
              <a:t>性交 중 아내의 耳를 깨물면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男</a:t>
            </a:r>
          </a:p>
          <a:p>
            <a:pPr eaLnBrk="1" hangingPunct="1">
              <a:buFontTx/>
              <a:buNone/>
            </a:pPr>
            <a:endParaRPr lang="en-US" altLang="ko-KR" sz="2800" dirty="0"/>
          </a:p>
          <a:p>
            <a:pPr eaLnBrk="1" hangingPunct="1">
              <a:buFontTx/>
              <a:buNone/>
            </a:pPr>
            <a:r>
              <a:rPr lang="en-US" altLang="ko-KR" sz="2800" dirty="0" smtClean="0"/>
              <a:t> ※  </a:t>
            </a:r>
            <a:r>
              <a:rPr lang="ko-KR" altLang="en-US" sz="2800" dirty="0" smtClean="0"/>
              <a:t>戰후에는 여자의 성욕이 강해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男가 多</a:t>
            </a:r>
            <a:r>
              <a:rPr lang="en-US" altLang="ko-KR" sz="2800" dirty="0" smtClean="0"/>
              <a:t>, </a:t>
            </a:r>
          </a:p>
          <a:p>
            <a:pPr eaLnBrk="1" hangingPunct="1">
              <a:buFontTx/>
              <a:buNone/>
            </a:pPr>
            <a:r>
              <a:rPr lang="en-US" altLang="ko-KR" sz="2800" dirty="0" smtClean="0"/>
              <a:t>     </a:t>
            </a:r>
            <a:r>
              <a:rPr lang="ko-KR" altLang="en-US" sz="2800" dirty="0" smtClean="0"/>
              <a:t>평화 시에는                            </a:t>
            </a:r>
            <a:r>
              <a:rPr lang="ko-KR" altLang="en-US" sz="2800" dirty="0" err="1" smtClean="0"/>
              <a:t>女가</a:t>
            </a:r>
            <a:r>
              <a:rPr lang="ko-KR" altLang="en-US" sz="2800" dirty="0" smtClean="0"/>
              <a:t> 多</a:t>
            </a:r>
          </a:p>
          <a:p>
            <a:pPr eaLnBrk="1" hangingPunct="1">
              <a:buFontTx/>
              <a:buNone/>
            </a:pPr>
            <a:endParaRPr lang="en-US" altLang="ko-KR" sz="2800" dirty="0" smtClean="0"/>
          </a:p>
          <a:p>
            <a:pPr eaLnBrk="1" hangingPunct="1">
              <a:buFontTx/>
              <a:buNone/>
            </a:pPr>
            <a:r>
              <a:rPr lang="ko-KR" altLang="en-US" sz="2800" dirty="0" smtClean="0"/>
              <a:t> </a:t>
            </a:r>
            <a:r>
              <a:rPr lang="en-US" altLang="ko-KR" sz="2800" dirty="0" smtClean="0"/>
              <a:t>※ </a:t>
            </a:r>
            <a:r>
              <a:rPr lang="ko-KR" altLang="en-US" sz="2800" dirty="0" smtClean="0"/>
              <a:t>다산한 부인의 속옷 → 임신</a:t>
            </a:r>
          </a:p>
          <a:p>
            <a:pPr eaLnBrk="1" hangingPunct="1">
              <a:buFontTx/>
              <a:buNone/>
            </a:pP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 eaLnBrk="1" hangingPunct="1">
              <a:buFontTx/>
              <a:buNone/>
            </a:pPr>
            <a:r>
              <a:rPr lang="en-US" altLang="ko-KR" sz="2800" dirty="0" smtClean="0"/>
              <a:t> ※ 100 </a:t>
            </a:r>
            <a:r>
              <a:rPr lang="ko-KR" altLang="en-US" sz="2800" dirty="0" smtClean="0"/>
              <a:t>호 에서 동냥한 쌀로 밥 → 임신</a:t>
            </a:r>
          </a:p>
          <a:p>
            <a:pPr eaLnBrk="1" hangingPunct="1"/>
            <a:endParaRPr lang="en-US" altLang="ko-KR" sz="28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3600" dirty="0" smtClean="0"/>
              <a:t>⊙ </a:t>
            </a:r>
            <a:r>
              <a:rPr lang="ko-KR" altLang="en-US" sz="3600" dirty="0" smtClean="0"/>
              <a:t>일반적 속설</a:t>
            </a:r>
          </a:p>
          <a:p>
            <a:pPr eaLnBrk="1" hangingPunct="1">
              <a:buFontTx/>
              <a:buNone/>
            </a:pPr>
            <a:endParaRPr lang="ko-KR" altLang="en-US" sz="1200" dirty="0" smtClean="0"/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① 양육비가 적게 드는 성 선호</a:t>
            </a:r>
            <a:r>
              <a:rPr lang="en-US" altLang="ko-KR" sz="2400" dirty="0" smtClean="0"/>
              <a:t>(Fisher)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② </a:t>
            </a:r>
            <a:r>
              <a:rPr lang="ko-KR" altLang="en-US" sz="2400" dirty="0" smtClean="0"/>
              <a:t>생식가능성의 환경</a:t>
            </a:r>
            <a:r>
              <a:rPr lang="en-US" altLang="ko-KR" sz="2400" dirty="0" smtClean="0"/>
              <a:t>(Willard)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  </a:t>
            </a:r>
            <a:r>
              <a:rPr lang="ko-KR" altLang="en-US" sz="2400" dirty="0" smtClean="0"/>
              <a:t>좋을 때 </a:t>
            </a:r>
            <a:r>
              <a:rPr lang="en-US" altLang="ko-KR" sz="2400" dirty="0" smtClean="0"/>
              <a:t>: ♂,   </a:t>
            </a:r>
            <a:r>
              <a:rPr lang="ko-KR" altLang="en-US" sz="2400" dirty="0" smtClean="0"/>
              <a:t>나쁠 때 </a:t>
            </a:r>
            <a:r>
              <a:rPr lang="en-US" altLang="ko-KR" sz="2400" dirty="0" smtClean="0"/>
              <a:t>: ♀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  </a:t>
            </a:r>
            <a:r>
              <a:rPr lang="ko-KR" altLang="en-US" sz="2400" dirty="0" smtClean="0"/>
              <a:t>예</a:t>
            </a:r>
            <a:r>
              <a:rPr lang="en-US" altLang="ko-KR" sz="2400" dirty="0" smtClean="0"/>
              <a:t>) </a:t>
            </a:r>
            <a:r>
              <a:rPr lang="ko-KR" altLang="en-US" sz="2400" dirty="0" err="1" smtClean="0"/>
              <a:t>남미산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물쥐</a:t>
            </a:r>
            <a:r>
              <a:rPr lang="en-US" altLang="ko-KR" sz="2400" dirty="0" smtClean="0"/>
              <a:t>(nutria)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③ </a:t>
            </a:r>
            <a:r>
              <a:rPr lang="ko-KR" altLang="en-US" sz="2400" dirty="0" smtClean="0"/>
              <a:t>사회적 지위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모계사회 </a:t>
            </a:r>
            <a:r>
              <a:rPr lang="en-US" altLang="ko-KR" sz="2400" dirty="0" smtClean="0"/>
              <a:t>: ♀, </a:t>
            </a:r>
            <a:r>
              <a:rPr lang="ko-KR" altLang="en-US" sz="2400" dirty="0" smtClean="0"/>
              <a:t>부계사회 </a:t>
            </a:r>
            <a:r>
              <a:rPr lang="en-US" altLang="ko-KR" sz="2400" dirty="0" smtClean="0"/>
              <a:t>: ♂)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④ </a:t>
            </a:r>
            <a:r>
              <a:rPr lang="ko-KR" altLang="en-US" sz="2400" dirty="0" smtClean="0"/>
              <a:t>먹이 경쟁</a:t>
            </a:r>
            <a:r>
              <a:rPr lang="en-US" altLang="ko-KR" sz="2400" dirty="0" smtClean="0"/>
              <a:t>(Clark)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</a:t>
            </a:r>
            <a:r>
              <a:rPr lang="ko-KR" altLang="en-US" sz="2400" dirty="0" smtClean="0"/>
              <a:t>예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아프리카 </a:t>
            </a:r>
            <a:r>
              <a:rPr lang="ko-KR" altLang="en-US" sz="2400" dirty="0" err="1" smtClean="0"/>
              <a:t>갈라고원숭이</a:t>
            </a:r>
            <a:r>
              <a:rPr lang="en-US" altLang="ko-KR" sz="2400" dirty="0" smtClean="0"/>
              <a:t>(♂ : </a:t>
            </a:r>
            <a:r>
              <a:rPr lang="ko-KR" altLang="en-US" sz="2400" dirty="0" smtClean="0"/>
              <a:t>어미와 딸이 먹이 경쟁</a:t>
            </a:r>
            <a:r>
              <a:rPr lang="en-US" altLang="ko-KR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⑤ </a:t>
            </a:r>
            <a:r>
              <a:rPr lang="ko-KR" altLang="en-US" sz="2400" dirty="0" smtClean="0"/>
              <a:t>환경적 요인 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Trivers</a:t>
            </a:r>
            <a:r>
              <a:rPr lang="en-US" altLang="ko-KR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</a:t>
            </a:r>
            <a:r>
              <a:rPr lang="ko-KR" altLang="en-US" sz="2400" dirty="0" smtClean="0"/>
              <a:t>예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포르투갈</a:t>
            </a:r>
            <a:r>
              <a:rPr lang="en-US" altLang="ko-KR" sz="2400" dirty="0" smtClean="0"/>
              <a:t>(`50~`60)  </a:t>
            </a:r>
            <a:r>
              <a:rPr lang="ko-KR" altLang="en-US" sz="2400" dirty="0" smtClean="0"/>
              <a:t>흉년 </a:t>
            </a:r>
            <a:r>
              <a:rPr lang="en-US" altLang="ko-KR" sz="2400" dirty="0" smtClean="0"/>
              <a:t>: 90.7,  </a:t>
            </a:r>
            <a:r>
              <a:rPr lang="ko-KR" altLang="en-US" sz="2400" dirty="0" smtClean="0"/>
              <a:t>풍년 </a:t>
            </a:r>
            <a:r>
              <a:rPr lang="en-US" altLang="ko-KR" sz="2400" dirty="0" smtClean="0"/>
              <a:t>: 112.1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468313" y="1773238"/>
            <a:ext cx="822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3200" dirty="0"/>
              <a:t>⊙ sex control (</a:t>
            </a:r>
            <a:r>
              <a:rPr lang="ko-KR" altLang="en-US" sz="3200" dirty="0"/>
              <a:t>성비조절</a:t>
            </a:r>
            <a:r>
              <a:rPr lang="en-US" altLang="ko-KR" sz="3200" dirty="0"/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000" dirty="0"/>
          </a:p>
          <a:p>
            <a:pPr marL="342900" indent="-342900">
              <a:spcBef>
                <a:spcPct val="20000"/>
              </a:spcBef>
            </a:pPr>
            <a:r>
              <a:rPr lang="en-US" altLang="ko-KR" sz="3200" dirty="0"/>
              <a:t>  </a:t>
            </a:r>
            <a:r>
              <a:rPr lang="ko-KR" altLang="en-US" sz="2400" dirty="0"/>
              <a:t>인류 </a:t>
            </a:r>
            <a:r>
              <a:rPr lang="en-US" altLang="ko-KR" sz="2400" dirty="0"/>
              <a:t>: </a:t>
            </a:r>
            <a:r>
              <a:rPr lang="ko-KR" altLang="en-US" sz="2400" dirty="0"/>
              <a:t>남아선호사상</a:t>
            </a:r>
            <a:r>
              <a:rPr lang="en-US" altLang="ko-KR" sz="2400" dirty="0"/>
              <a:t>(</a:t>
            </a:r>
            <a:r>
              <a:rPr lang="ko-KR" altLang="en-US" sz="2400" dirty="0"/>
              <a:t>양수검사</a:t>
            </a:r>
            <a:r>
              <a:rPr lang="en-US" altLang="ko-KR" sz="2400" dirty="0"/>
              <a:t>, </a:t>
            </a:r>
            <a:r>
              <a:rPr lang="ko-KR" altLang="en-US" sz="2400" dirty="0"/>
              <a:t>초음파검사</a:t>
            </a:r>
            <a:r>
              <a:rPr lang="en-US" altLang="ko-KR" sz="2400" dirty="0"/>
              <a:t>, </a:t>
            </a:r>
            <a:r>
              <a:rPr lang="ko-KR" altLang="en-US" sz="2400" dirty="0"/>
              <a:t>염색체검사</a:t>
            </a:r>
            <a:r>
              <a:rPr lang="en-US" altLang="ko-KR" sz="2400" dirty="0" smtClean="0"/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400" dirty="0"/>
          </a:p>
          <a:p>
            <a:pPr marL="342900" indent="-342900">
              <a:spcBef>
                <a:spcPct val="20000"/>
              </a:spcBef>
            </a:pPr>
            <a:r>
              <a:rPr lang="en-US" altLang="ko-KR" sz="2400" dirty="0"/>
              <a:t>   </a:t>
            </a:r>
            <a:r>
              <a:rPr lang="ko-KR" altLang="en-US" sz="2400" dirty="0"/>
              <a:t>가축 </a:t>
            </a:r>
            <a:r>
              <a:rPr lang="en-US" altLang="ko-KR" sz="2400" dirty="0"/>
              <a:t>: </a:t>
            </a:r>
            <a:r>
              <a:rPr lang="ko-KR" altLang="en-US" sz="2400" dirty="0"/>
              <a:t>생산성 향상 </a:t>
            </a:r>
            <a:r>
              <a:rPr lang="en-US" altLang="ko-KR" sz="2400" dirty="0"/>
              <a:t>(H-Y</a:t>
            </a:r>
            <a:r>
              <a:rPr lang="ko-KR" altLang="en-US" sz="2400" dirty="0"/>
              <a:t>항체</a:t>
            </a:r>
            <a:r>
              <a:rPr lang="en-US" altLang="ko-KR" sz="2400" dirty="0"/>
              <a:t>, </a:t>
            </a:r>
            <a:r>
              <a:rPr lang="en-US" altLang="ko-KR" sz="2400" dirty="0" smtClean="0"/>
              <a:t>PCR : DNA </a:t>
            </a:r>
            <a:r>
              <a:rPr lang="ko-KR" altLang="en-US" sz="2400" dirty="0" smtClean="0"/>
              <a:t>증폭</a:t>
            </a:r>
            <a:r>
              <a:rPr lang="en-US" altLang="ko-KR" sz="2400" dirty="0"/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dirty="0"/>
              <a:t>            </a:t>
            </a:r>
            <a:r>
              <a:rPr lang="ko-KR" altLang="en-US" sz="2400" dirty="0"/>
              <a:t>젖소 → ♀</a:t>
            </a:r>
            <a:r>
              <a:rPr lang="en-US" altLang="ko-KR" sz="2400" dirty="0"/>
              <a:t>,   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육우 </a:t>
            </a:r>
            <a:r>
              <a:rPr lang="ko-KR" altLang="en-US" sz="2400" dirty="0"/>
              <a:t>→ ♂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2400" dirty="0"/>
              <a:t>            </a:t>
            </a:r>
            <a:r>
              <a:rPr lang="ko-KR" altLang="en-US" sz="2400" dirty="0" err="1"/>
              <a:t>산란계</a:t>
            </a:r>
            <a:r>
              <a:rPr lang="ko-KR" altLang="en-US" sz="2400" dirty="0"/>
              <a:t> → ♀</a:t>
            </a:r>
            <a:r>
              <a:rPr lang="en-US" altLang="ko-KR" sz="2400" dirty="0"/>
              <a:t>,  </a:t>
            </a:r>
            <a:r>
              <a:rPr lang="en-US" altLang="ko-KR" sz="2400" dirty="0" smtClean="0"/>
              <a:t>    </a:t>
            </a:r>
            <a:r>
              <a:rPr lang="ko-KR" altLang="en-US" sz="2400" dirty="0"/>
              <a:t>육계 → ♂    </a:t>
            </a:r>
          </a:p>
          <a:p>
            <a:pPr marL="342900" indent="-342900">
              <a:spcBef>
                <a:spcPct val="20000"/>
              </a:spcBef>
            </a:pPr>
            <a:r>
              <a:rPr lang="ko-KR" altLang="en-US" sz="2400" dirty="0"/>
              <a:t>      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ko-KR" sz="2400" dirty="0"/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79388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3600" b="1" dirty="0"/>
              <a:t>4. </a:t>
            </a:r>
            <a:r>
              <a:rPr lang="ko-KR" altLang="en-US" sz="3600" b="1" dirty="0"/>
              <a:t>인간과 동물의 성비조절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36613"/>
            <a:ext cx="8135938" cy="5329237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/>
              <a:t> • </a:t>
            </a:r>
            <a:r>
              <a:rPr lang="ko-KR" altLang="en-US" sz="2400" dirty="0" smtClean="0"/>
              <a:t>영양에 의한 성 지배</a:t>
            </a:r>
            <a:r>
              <a:rPr lang="en-US" altLang="ko-KR" sz="2400" dirty="0" smtClean="0"/>
              <a:t>(cattle): </a:t>
            </a:r>
            <a:r>
              <a:rPr lang="ko-KR" altLang="en-US" sz="2400" dirty="0" smtClean="0"/>
              <a:t>사료 중 </a:t>
            </a:r>
            <a:r>
              <a:rPr lang="en-US" altLang="ko-KR" sz="2400" dirty="0" smtClean="0"/>
              <a:t>K. Ca, Mg </a:t>
            </a:r>
            <a:r>
              <a:rPr lang="ko-KR" altLang="en-US" sz="2400" dirty="0" smtClean="0"/>
              <a:t>이온       </a:t>
            </a:r>
            <a:endParaRPr lang="en-US" altLang="ko-KR" sz="2400" dirty="0" smtClean="0"/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/>
              <a:t>                                             </a:t>
            </a:r>
            <a:r>
              <a:rPr lang="ko-KR" altLang="en-US" sz="2400" dirty="0" smtClean="0"/>
              <a:t>합계의 비율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/>
              <a:t>1 &lt; K/Ca</a:t>
            </a:r>
            <a:r>
              <a:rPr lang="en-US" altLang="ko-KR" sz="2400" baseline="30000" dirty="0" smtClean="0"/>
              <a:t>2+</a:t>
            </a:r>
            <a:r>
              <a:rPr lang="en-US" altLang="ko-KR" sz="2400" dirty="0" smtClean="0"/>
              <a:t>Mg</a:t>
            </a:r>
            <a:r>
              <a:rPr lang="en-US" altLang="ko-KR" sz="2400" baseline="30000" dirty="0" smtClean="0"/>
              <a:t>2+</a:t>
            </a:r>
            <a:r>
              <a:rPr lang="en-US" altLang="ko-KR" sz="2400" dirty="0" smtClean="0"/>
              <a:t> &lt; 1.5 :  </a:t>
            </a:r>
            <a:r>
              <a:rPr lang="ko-KR" altLang="en-US" sz="2400" dirty="0" smtClean="0"/>
              <a:t>雌雄 동수 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/>
              <a:t>K/Ca</a:t>
            </a:r>
            <a:r>
              <a:rPr lang="en-US" altLang="ko-KR" sz="2400" baseline="30000" dirty="0" smtClean="0"/>
              <a:t>2+ </a:t>
            </a:r>
            <a:r>
              <a:rPr lang="en-US" altLang="ko-KR" sz="2400" dirty="0" smtClean="0"/>
              <a:t>Mg</a:t>
            </a:r>
            <a:r>
              <a:rPr lang="en-US" altLang="ko-KR" sz="2400" baseline="30000" dirty="0" smtClean="0"/>
              <a:t>2+</a:t>
            </a:r>
            <a:r>
              <a:rPr lang="en-US" altLang="ko-KR" sz="2400" dirty="0" smtClean="0"/>
              <a:t> &lt; 1.0       :  </a:t>
            </a:r>
            <a:r>
              <a:rPr lang="ko-KR" altLang="en-US" sz="2400" dirty="0" smtClean="0"/>
              <a:t>수컷 多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endParaRPr lang="ko-KR" altLang="en-US" sz="2400" dirty="0" smtClean="0"/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• </a:t>
            </a:r>
            <a:r>
              <a:rPr lang="ko-KR" altLang="en-US" sz="2400" dirty="0" smtClean="0"/>
              <a:t>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알칼리 처리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교미 전 토끼의 질 내 투여</a:t>
            </a:r>
            <a:r>
              <a:rPr lang="en-US" altLang="ko-KR" sz="2400" dirty="0" smtClean="0"/>
              <a:t>)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400" dirty="0" smtClean="0"/>
              <a:t>대조 </a:t>
            </a:r>
            <a:r>
              <a:rPr lang="en-US" altLang="ko-KR" sz="2400" dirty="0" smtClean="0"/>
              <a:t>: 33.3±5.1, </a:t>
            </a:r>
            <a:r>
              <a:rPr lang="ko-KR" altLang="en-US" sz="2400" dirty="0" smtClean="0"/>
              <a:t>알칼리 </a:t>
            </a:r>
            <a:r>
              <a:rPr lang="en-US" altLang="ko-KR" sz="2400" dirty="0" smtClean="0"/>
              <a:t>: 66.1±4.4, </a:t>
            </a:r>
            <a:r>
              <a:rPr lang="ko-KR" altLang="en-US" sz="2400" dirty="0" smtClean="0"/>
              <a:t>산 </a:t>
            </a:r>
            <a:r>
              <a:rPr lang="en-US" altLang="ko-KR" sz="2400" dirty="0" smtClean="0"/>
              <a:t>: 23.8±9.3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400" dirty="0" smtClean="0"/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/>
              <a:t> • </a:t>
            </a:r>
            <a:r>
              <a:rPr lang="ko-KR" altLang="en-US" sz="2400" dirty="0" smtClean="0"/>
              <a:t>정자두부의 무게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비중</a:t>
            </a:r>
            <a:r>
              <a:rPr lang="en-US" altLang="ko-KR" sz="2400" dirty="0" smtClean="0"/>
              <a:t>) : </a:t>
            </a:r>
            <a:r>
              <a:rPr lang="ko-KR" altLang="en-US" sz="2400" dirty="0" smtClean="0"/>
              <a:t>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무거운 정자</a:t>
            </a:r>
            <a:r>
              <a:rPr lang="en-US" altLang="ko-KR" sz="2400" dirty="0" smtClean="0"/>
              <a:t>: 66.1∼85.7%</a:t>
            </a:r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400" dirty="0" smtClean="0"/>
          </a:p>
          <a:p>
            <a:pPr marL="361950" indent="-3619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dirty="0" smtClean="0"/>
              <a:t> • F-body, (Y-chromatin)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400" dirty="0" smtClean="0"/>
              <a:t>형광색소에 염색되는 </a:t>
            </a:r>
            <a:r>
              <a:rPr lang="en-US" altLang="ko-KR" sz="2400" dirty="0" smtClean="0"/>
              <a:t>F-body</a:t>
            </a:r>
            <a:r>
              <a:rPr lang="ko-KR" altLang="en-US" sz="2400" dirty="0" smtClean="0"/>
              <a:t>는 </a:t>
            </a:r>
            <a:r>
              <a:rPr lang="en-US" altLang="ko-KR" sz="2400" dirty="0" smtClean="0"/>
              <a:t>Y</a:t>
            </a:r>
            <a:r>
              <a:rPr lang="ko-KR" altLang="en-US" sz="2400" dirty="0" smtClean="0"/>
              <a:t>성염색체에 존재한다</a:t>
            </a:r>
            <a:r>
              <a:rPr lang="en-US" altLang="ko-KR" sz="2400" dirty="0" smtClean="0"/>
              <a:t>.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400" dirty="0" smtClean="0"/>
              <a:t>임신 </a:t>
            </a:r>
            <a:r>
              <a:rPr lang="en-US" altLang="ko-KR" sz="2400" dirty="0" smtClean="0"/>
              <a:t>14∼18</a:t>
            </a:r>
            <a:r>
              <a:rPr lang="ko-KR" altLang="en-US" sz="2400" dirty="0" smtClean="0"/>
              <a:t>주의 임부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태아세포의 </a:t>
            </a:r>
            <a:r>
              <a:rPr lang="en-US" altLang="ko-KR" sz="2400" dirty="0" smtClean="0"/>
              <a:t>Y-body 90% </a:t>
            </a:r>
            <a:r>
              <a:rPr lang="ko-KR" altLang="en-US" sz="2400" dirty="0" smtClean="0"/>
              <a:t>남아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400" dirty="0" smtClean="0"/>
              <a:t> 적중률</a:t>
            </a:r>
            <a:r>
              <a:rPr lang="en-US" altLang="ko-KR" sz="2400" dirty="0" smtClean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29600" cy="60483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성염색체 검사법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ko-KR" altLang="en-US" sz="2400" dirty="0" smtClean="0"/>
              <a:t>수정란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등분 혹은 수정란내의 </a:t>
            </a:r>
            <a:r>
              <a:rPr lang="ko-KR" altLang="en-US" sz="2400" dirty="0" err="1" smtClean="0"/>
              <a:t>할구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세포유전학적</a:t>
            </a:r>
            <a:endParaRPr lang="en-US" altLang="ko-KR" sz="2400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                      방법으로 </a:t>
            </a:r>
            <a:r>
              <a:rPr lang="en-US" altLang="ko-KR" sz="2400" dirty="0" smtClean="0"/>
              <a:t>X, Y </a:t>
            </a:r>
            <a:r>
              <a:rPr lang="ko-KR" altLang="en-US" sz="2400" dirty="0" smtClean="0"/>
              <a:t>염색체 유무로 판단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ko-KR" altLang="en-US" sz="2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수컷 특이 항체</a:t>
            </a:r>
            <a:r>
              <a:rPr lang="en-US" altLang="ko-KR" sz="2400" dirty="0" smtClean="0"/>
              <a:t>(H-Y </a:t>
            </a:r>
            <a:r>
              <a:rPr lang="ko-KR" altLang="en-US" sz="2400" dirty="0" smtClean="0"/>
              <a:t>항체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의 이용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ko-KR" altLang="en-US" sz="2400" dirty="0" smtClean="0"/>
              <a:t>수컷 특이 항원</a:t>
            </a:r>
            <a:r>
              <a:rPr lang="en-US" altLang="ko-KR" sz="2400" dirty="0" smtClean="0"/>
              <a:t>(H-Y antigen)</a:t>
            </a:r>
            <a:r>
              <a:rPr lang="ko-KR" altLang="en-US" sz="2400" dirty="0" smtClean="0"/>
              <a:t>으로부터 항체를 만듦 </a:t>
            </a:r>
            <a:r>
              <a:rPr lang="en-US" altLang="ko-KR" sz="2400" dirty="0" smtClean="0">
                <a:latin typeface="Arial" pitchFamily="34" charset="0"/>
              </a:rPr>
              <a:t>–</a:t>
            </a:r>
            <a:r>
              <a:rPr lang="en-US" altLang="ko-KR" sz="2400" dirty="0" smtClean="0"/>
              <a:t>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ko-KR" altLang="en-US" sz="2400" dirty="0" smtClean="0"/>
              <a:t>수정란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ko-KR" altLang="en-US" sz="2400" dirty="0" smtClean="0"/>
              <a:t>배양 시 수컷의 수정란은 발생 중지 </a:t>
            </a:r>
            <a:r>
              <a:rPr lang="en-US" altLang="ko-KR" sz="2400" dirty="0" smtClean="0"/>
              <a:t>: 77-88% </a:t>
            </a:r>
            <a:r>
              <a:rPr lang="ko-KR" altLang="en-US" sz="2400" dirty="0" smtClean="0"/>
              <a:t>정확도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ko-KR" altLang="en-US" sz="2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ko-KR" sz="2400" dirty="0" smtClean="0"/>
              <a:t>• PCR</a:t>
            </a:r>
            <a:r>
              <a:rPr lang="ko-KR" altLang="en-US" sz="2400" dirty="0" smtClean="0"/>
              <a:t>법의 이용</a:t>
            </a:r>
            <a:r>
              <a:rPr lang="en-US" altLang="ko-KR" sz="2400" dirty="0" smtClean="0"/>
              <a:t>(DNA </a:t>
            </a:r>
            <a:r>
              <a:rPr lang="ko-KR" altLang="en-US" sz="2400" dirty="0" smtClean="0"/>
              <a:t>증폭</a:t>
            </a:r>
            <a:r>
              <a:rPr lang="en-US" altLang="ko-KR" sz="2400" dirty="0" smtClean="0"/>
              <a:t>)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ko-KR" sz="2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초음파 검사법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2400" dirty="0" smtClean="0"/>
              <a:t>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77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4525963"/>
          </a:xfrm>
        </p:spPr>
        <p:txBody>
          <a:bodyPr>
            <a:normAutofit/>
          </a:bodyPr>
          <a:lstStyle/>
          <a:p>
            <a:pPr marL="982663" lvl="1" indent="-533400">
              <a:buClr>
                <a:schemeClr val="tx1"/>
              </a:buClr>
              <a:buNone/>
            </a:pPr>
            <a:endParaRPr lang="ko-KR" altLang="en-US" sz="800" b="1" dirty="0" smtClean="0"/>
          </a:p>
          <a:p>
            <a:pPr marL="1347788" lvl="2" indent="-457200" algn="just">
              <a:buClr>
                <a:schemeClr val="tx1"/>
              </a:buClr>
              <a:buFontTx/>
              <a:buAutoNum type="circleNumDbPlain"/>
            </a:pPr>
            <a:r>
              <a:rPr lang="ko-KR" altLang="en-US" dirty="0" smtClean="0"/>
              <a:t>조사료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용적이 많고 거친 사료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가격 저렴</a:t>
            </a:r>
            <a:r>
              <a:rPr lang="en-US" altLang="ko-KR" dirty="0" smtClean="0"/>
              <a:t>, </a:t>
            </a:r>
          </a:p>
          <a:p>
            <a:pPr marL="1347788" lvl="2" indent="-457200" algn="just">
              <a:buClr>
                <a:schemeClr val="tx1"/>
              </a:buClr>
              <a:buNone/>
            </a:pPr>
            <a:r>
              <a:rPr lang="en-US" altLang="ko-KR" dirty="0" smtClean="0"/>
              <a:t>                  </a:t>
            </a:r>
            <a:r>
              <a:rPr lang="ko-KR" altLang="en-US" dirty="0" smtClean="0"/>
              <a:t>가소화 성분이 적게 들어있는 것</a:t>
            </a:r>
            <a:endParaRPr lang="en-US" altLang="ko-KR" dirty="0" smtClean="0"/>
          </a:p>
          <a:p>
            <a:pPr marL="1347788" lvl="2" indent="-457200" algn="just">
              <a:buClr>
                <a:schemeClr val="tx1"/>
              </a:buClr>
              <a:buNone/>
            </a:pPr>
            <a:r>
              <a:rPr lang="en-US" altLang="ko-KR" dirty="0" smtClean="0"/>
              <a:t>                  (</a:t>
            </a:r>
            <a:r>
              <a:rPr lang="ko-KR" altLang="en-US" dirty="0" smtClean="0"/>
              <a:t>볏짚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사일리지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산야초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</a:p>
          <a:p>
            <a:pPr marL="1347788" lvl="2" indent="-457200" algn="just">
              <a:buClr>
                <a:schemeClr val="tx1"/>
              </a:buClr>
              <a:buFontTx/>
              <a:buAutoNum type="circleNumDbPlain"/>
            </a:pPr>
            <a:endParaRPr lang="en-US" altLang="ko-KR" dirty="0" smtClean="0"/>
          </a:p>
          <a:p>
            <a:pPr marL="1347788" lvl="2" indent="-457200" algn="just">
              <a:buClr>
                <a:schemeClr val="tx1"/>
              </a:buClr>
              <a:buNone/>
            </a:pPr>
            <a:r>
              <a:rPr lang="en-US" altLang="ko-KR" dirty="0" smtClean="0"/>
              <a:t>② </a:t>
            </a:r>
            <a:r>
              <a:rPr lang="ko-KR" altLang="en-US" dirty="0" smtClean="0"/>
              <a:t>농후사료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부피가 적고 </a:t>
            </a:r>
            <a:r>
              <a:rPr lang="ko-KR" altLang="en-US" dirty="0" err="1" smtClean="0"/>
              <a:t>조섬유</a:t>
            </a:r>
            <a:r>
              <a:rPr lang="ko-KR" altLang="en-US" dirty="0" smtClean="0"/>
              <a:t> 함량도 비교적 적게 함유</a:t>
            </a:r>
            <a:r>
              <a:rPr lang="en-US" altLang="ko-KR" dirty="0" smtClean="0"/>
              <a:t>,</a:t>
            </a:r>
          </a:p>
          <a:p>
            <a:pPr marL="1347788" lvl="2" indent="-457200" algn="just">
              <a:buClr>
                <a:schemeClr val="tx1"/>
              </a:buClr>
              <a:buNone/>
            </a:pPr>
            <a:r>
              <a:rPr lang="en-US" altLang="ko-KR" dirty="0" smtClean="0"/>
              <a:t>                   </a:t>
            </a:r>
            <a:r>
              <a:rPr lang="ko-KR" altLang="en-US" dirty="0" smtClean="0"/>
              <a:t>단백질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탄수화물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지방의 함량이 비교적 많이 함유 </a:t>
            </a:r>
            <a:endParaRPr lang="en-US" altLang="ko-KR" dirty="0" smtClean="0"/>
          </a:p>
          <a:p>
            <a:pPr marL="1347788" lvl="2" indent="-457200" algn="just">
              <a:buClr>
                <a:schemeClr val="tx1"/>
              </a:buClr>
              <a:buNone/>
            </a:pPr>
            <a:r>
              <a:rPr lang="en-US" altLang="ko-KR" dirty="0" smtClean="0"/>
              <a:t>                   (</a:t>
            </a:r>
            <a:r>
              <a:rPr lang="ko-KR" altLang="en-US" dirty="0" smtClean="0"/>
              <a:t>각종 곡류 및 단백질 사료</a:t>
            </a:r>
            <a:r>
              <a:rPr lang="en-US" altLang="ko-KR" dirty="0" smtClean="0"/>
              <a:t>)</a:t>
            </a:r>
          </a:p>
          <a:p>
            <a:pPr marL="1347788" lvl="2" indent="-457200" algn="just">
              <a:buClr>
                <a:schemeClr val="tx1"/>
              </a:buClr>
              <a:buNone/>
            </a:pPr>
            <a:endParaRPr lang="en-US" altLang="ko-KR" dirty="0" smtClean="0"/>
          </a:p>
          <a:p>
            <a:pPr marL="1347788" lvl="2" indent="-457200" algn="just">
              <a:buClr>
                <a:schemeClr val="tx1"/>
              </a:buClr>
              <a:buNone/>
            </a:pPr>
            <a:r>
              <a:rPr lang="en-US" altLang="ko-KR" dirty="0" smtClean="0"/>
              <a:t>③ </a:t>
            </a:r>
            <a:r>
              <a:rPr lang="ko-KR" altLang="en-US" dirty="0" smtClean="0"/>
              <a:t>보충사료 또는 과학사료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소량의 보급으로 필수 영양소의 공급    </a:t>
            </a:r>
            <a:endParaRPr lang="en-US" altLang="ko-KR" dirty="0" smtClean="0"/>
          </a:p>
          <a:p>
            <a:pPr marL="1347788" lvl="2" indent="-457200" algn="just">
              <a:buClr>
                <a:schemeClr val="tx1"/>
              </a:buClr>
              <a:buNone/>
            </a:pPr>
            <a:r>
              <a:rPr lang="en-US" altLang="ko-KR" dirty="0" smtClean="0"/>
              <a:t>                    (</a:t>
            </a:r>
            <a:r>
              <a:rPr lang="ko-KR" altLang="en-US" dirty="0" smtClean="0"/>
              <a:t>소금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항생물질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비타민 첨가제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호르몬제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</a:p>
          <a:p>
            <a:endParaRPr lang="ko-KR" altLang="en-US" sz="3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3200" b="1" dirty="0" smtClean="0"/>
              <a:t>A. </a:t>
            </a:r>
            <a:r>
              <a:rPr lang="ko-KR" altLang="en-US" sz="3200" b="1" dirty="0" smtClean="0"/>
              <a:t>영양가치에 따른 분류</a:t>
            </a:r>
            <a:endParaRPr lang="ko-KR" alt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857364"/>
            <a:ext cx="8229600" cy="4525963"/>
          </a:xfrm>
        </p:spPr>
        <p:txBody>
          <a:bodyPr>
            <a:normAutofit/>
          </a:bodyPr>
          <a:lstStyle/>
          <a:p>
            <a:pPr marL="990600" lvl="1" indent="-533400" algn="just" eaLnBrk="1" hangingPunct="1">
              <a:buClr>
                <a:schemeClr val="tx1"/>
              </a:buClr>
              <a:buFontTx/>
              <a:buNone/>
            </a:pPr>
            <a:endParaRPr lang="ko-KR" altLang="en-US" sz="900" dirty="0" smtClean="0"/>
          </a:p>
          <a:p>
            <a:pPr marL="1371600" lvl="2" indent="-457200" eaLnBrk="1" hangingPunct="1"/>
            <a:r>
              <a:rPr lang="ko-KR" altLang="en-US" sz="2800" dirty="0" smtClean="0"/>
              <a:t>단백질 사료</a:t>
            </a:r>
            <a:r>
              <a:rPr lang="en-US" altLang="ko-KR" sz="2800" dirty="0" smtClean="0"/>
              <a:t>,    </a:t>
            </a:r>
            <a:r>
              <a:rPr lang="ko-KR" altLang="en-US" sz="2800" dirty="0" smtClean="0"/>
              <a:t>전분질 사료</a:t>
            </a:r>
            <a:r>
              <a:rPr lang="en-US" altLang="ko-KR" sz="2800" dirty="0" smtClean="0"/>
              <a:t>, </a:t>
            </a:r>
          </a:p>
          <a:p>
            <a:pPr marL="1371600" lvl="2" indent="-457200" eaLnBrk="1" hangingPunct="1">
              <a:buNone/>
            </a:pPr>
            <a:r>
              <a:rPr lang="ko-KR" altLang="en-US" sz="2800" dirty="0" smtClean="0"/>
              <a:t>    지방질 사료</a:t>
            </a:r>
            <a:r>
              <a:rPr lang="en-US" altLang="ko-KR" sz="2800" dirty="0" smtClean="0"/>
              <a:t>,    </a:t>
            </a:r>
            <a:r>
              <a:rPr lang="ko-KR" altLang="en-US" sz="2800" dirty="0" smtClean="0"/>
              <a:t>섬유질 사료</a:t>
            </a:r>
            <a:r>
              <a:rPr lang="en-US" altLang="ko-KR" sz="2800" dirty="0" smtClean="0"/>
              <a:t>, </a:t>
            </a:r>
          </a:p>
          <a:p>
            <a:pPr marL="1371600" lvl="2" indent="-457200" eaLnBrk="1" hangingPunct="1">
              <a:buNone/>
            </a:pPr>
            <a:r>
              <a:rPr lang="ko-KR" altLang="en-US" sz="2800" dirty="0" smtClean="0"/>
              <a:t>    무기질 사료</a:t>
            </a:r>
            <a:r>
              <a:rPr lang="en-US" altLang="ko-KR" sz="2800" dirty="0" smtClean="0"/>
              <a:t>,    </a:t>
            </a:r>
            <a:r>
              <a:rPr lang="ko-KR" altLang="en-US" sz="2800" dirty="0" smtClean="0"/>
              <a:t>비타민 사료</a:t>
            </a:r>
            <a:endParaRPr lang="en-US" altLang="ko-KR" sz="2800" dirty="0" smtClean="0"/>
          </a:p>
          <a:p>
            <a:pPr marL="1371600" lvl="2" indent="-457200" eaLnBrk="1" hangingPunct="1"/>
            <a:endParaRPr lang="en-US" altLang="ko-KR" sz="2800" dirty="0" smtClean="0"/>
          </a:p>
          <a:p>
            <a:pPr marL="1371600" lvl="2" indent="-457200" eaLnBrk="1" hangingPunct="1"/>
            <a:r>
              <a:rPr lang="ko-KR" altLang="en-US" sz="2800" dirty="0" smtClean="0"/>
              <a:t>항생물질</a:t>
            </a:r>
            <a:r>
              <a:rPr lang="en-US" altLang="ko-KR" sz="2800" dirty="0" smtClean="0"/>
              <a:t>,  </a:t>
            </a:r>
          </a:p>
          <a:p>
            <a:pPr marL="1371600" lvl="2" indent="-457200" eaLnBrk="1" hangingPunct="1">
              <a:buNone/>
            </a:pPr>
            <a:r>
              <a:rPr lang="en-US" altLang="ko-KR" sz="2800" dirty="0" smtClean="0"/>
              <a:t>    </a:t>
            </a:r>
            <a:r>
              <a:rPr lang="ko-KR" altLang="en-US" sz="2800" dirty="0" smtClean="0"/>
              <a:t>아미노산 사료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곡류에서 부족되기 쉬운 </a:t>
            </a:r>
            <a:endParaRPr lang="en-US" altLang="ko-KR" sz="2800" dirty="0" smtClean="0"/>
          </a:p>
          <a:p>
            <a:pPr marL="1371600" lvl="2" indent="-457200" eaLnBrk="1" hangingPunct="1">
              <a:buNone/>
            </a:pPr>
            <a:r>
              <a:rPr lang="en-US" altLang="ko-KR" sz="2800" dirty="0" smtClean="0"/>
              <a:t>                         </a:t>
            </a:r>
            <a:r>
              <a:rPr lang="ko-KR" altLang="en-US" sz="2800" dirty="0" smtClean="0"/>
              <a:t>라이신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메티오닌</a:t>
            </a:r>
            <a:r>
              <a:rPr lang="ko-KR" altLang="en-US" sz="2800" dirty="0" smtClean="0"/>
              <a:t> 공급</a:t>
            </a:r>
            <a:r>
              <a:rPr lang="en-US" altLang="ko-KR" sz="2800" dirty="0" smtClean="0"/>
              <a:t>)</a:t>
            </a:r>
          </a:p>
          <a:p>
            <a:pPr marL="1371600" lvl="2" indent="-457200" eaLnBrk="1" hangingPunct="1">
              <a:buFontTx/>
              <a:buNone/>
            </a:pPr>
            <a:endParaRPr lang="en-US" altLang="ko-KR" sz="1000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3200" b="1" dirty="0" smtClean="0"/>
              <a:t>B. </a:t>
            </a:r>
            <a:r>
              <a:rPr lang="ko-KR" altLang="en-US" sz="3200" b="1" dirty="0" smtClean="0"/>
              <a:t>주성분에 따른 분류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43050"/>
            <a:ext cx="8572560" cy="4525963"/>
          </a:xfrm>
        </p:spPr>
        <p:txBody>
          <a:bodyPr>
            <a:normAutofit lnSpcReduction="10000"/>
          </a:bodyPr>
          <a:lstStyle/>
          <a:p>
            <a:pPr marL="990600" lvl="1" indent="-533400">
              <a:buNone/>
            </a:pPr>
            <a:endParaRPr lang="ko-KR" altLang="en-US" sz="900" dirty="0" smtClean="0"/>
          </a:p>
          <a:p>
            <a:pPr marL="1371600" lvl="2" indent="-457200"/>
            <a:r>
              <a:rPr lang="ko-KR" altLang="en-US" sz="2800" dirty="0" smtClean="0"/>
              <a:t>낙농 사료</a:t>
            </a:r>
            <a:r>
              <a:rPr lang="en-US" altLang="ko-KR" sz="2800" dirty="0" smtClean="0"/>
              <a:t>, </a:t>
            </a:r>
          </a:p>
          <a:p>
            <a:pPr marL="1371600" lvl="2" indent="-457200">
              <a:buNone/>
            </a:pPr>
            <a:r>
              <a:rPr lang="ko-KR" altLang="en-US" sz="2800" dirty="0" smtClean="0"/>
              <a:t>    육우 사료</a:t>
            </a:r>
            <a:r>
              <a:rPr lang="en-US" altLang="ko-KR" sz="2800" dirty="0" smtClean="0"/>
              <a:t>, </a:t>
            </a:r>
          </a:p>
          <a:p>
            <a:pPr marL="1371600" lvl="2" indent="-457200">
              <a:buNone/>
            </a:pPr>
            <a:r>
              <a:rPr lang="ko-KR" altLang="en-US" sz="2800" dirty="0" smtClean="0"/>
              <a:t>    돼지 사료</a:t>
            </a:r>
            <a:r>
              <a:rPr lang="en-US" altLang="ko-KR" sz="2800" dirty="0" smtClean="0"/>
              <a:t>, </a:t>
            </a:r>
          </a:p>
          <a:p>
            <a:pPr marL="1371600" lvl="2" indent="-457200">
              <a:buNone/>
            </a:pPr>
            <a:r>
              <a:rPr lang="ko-KR" altLang="en-US" sz="2800" dirty="0" smtClean="0"/>
              <a:t>    양계 사료</a:t>
            </a:r>
            <a:endParaRPr lang="en-US" altLang="ko-KR" sz="2800" dirty="0" smtClean="0"/>
          </a:p>
          <a:p>
            <a:pPr marL="1371600" lvl="2" indent="-457200"/>
            <a:endParaRPr lang="ko-KR" altLang="en-US" sz="2800" dirty="0" smtClean="0"/>
          </a:p>
          <a:p>
            <a:pPr marL="1371600" lvl="2" indent="-457200"/>
            <a:r>
              <a:rPr lang="ko-KR" altLang="en-US" sz="2800" dirty="0" smtClean="0"/>
              <a:t>기타 특수가축 사료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말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면양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토끼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밍크</a:t>
            </a:r>
            <a:r>
              <a:rPr lang="en-US" altLang="ko-KR" sz="2800" dirty="0" smtClean="0"/>
              <a:t>,     </a:t>
            </a:r>
          </a:p>
          <a:p>
            <a:pPr marL="1371600" lvl="2" indent="-457200">
              <a:buNone/>
            </a:pPr>
            <a:r>
              <a:rPr lang="en-US" altLang="ko-KR" sz="2800" dirty="0" smtClean="0"/>
              <a:t>                                  </a:t>
            </a:r>
            <a:r>
              <a:rPr lang="ko-KR" altLang="en-US" sz="2800" dirty="0" smtClean="0"/>
              <a:t>메추리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오리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개</a:t>
            </a:r>
            <a:r>
              <a:rPr lang="en-US" altLang="ko-KR" sz="2800" dirty="0" smtClean="0"/>
              <a:t>,</a:t>
            </a:r>
          </a:p>
          <a:p>
            <a:pPr marL="1371600" lvl="2" indent="-457200">
              <a:buNone/>
            </a:pPr>
            <a:r>
              <a:rPr lang="en-US" altLang="ko-KR" sz="2800" dirty="0" smtClean="0"/>
              <a:t>                                  </a:t>
            </a:r>
            <a:r>
              <a:rPr lang="ko-KR" altLang="en-US" sz="2800" dirty="0" smtClean="0"/>
              <a:t>양어사료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고양이</a:t>
            </a:r>
            <a:r>
              <a:rPr lang="en-US" altLang="ko-KR" sz="2800" dirty="0" smtClean="0"/>
              <a:t>, </a:t>
            </a:r>
          </a:p>
          <a:p>
            <a:pPr marL="1371600" lvl="2" indent="-457200">
              <a:buNone/>
            </a:pPr>
            <a:r>
              <a:rPr lang="en-US" altLang="ko-KR" sz="2800" dirty="0" smtClean="0"/>
              <a:t>                                  </a:t>
            </a:r>
            <a:r>
              <a:rPr lang="ko-KR" altLang="en-US" sz="2800" dirty="0" smtClean="0"/>
              <a:t>실험동물 사료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등</a:t>
            </a:r>
            <a:r>
              <a:rPr lang="en-US" altLang="ko-KR" sz="2800" dirty="0" smtClean="0"/>
              <a:t>.</a:t>
            </a:r>
            <a:endParaRPr lang="ko-KR" altLang="en-US" sz="3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3200" b="1" dirty="0" smtClean="0"/>
              <a:t>C. </a:t>
            </a:r>
            <a:r>
              <a:rPr lang="ko-KR" altLang="en-US" sz="3200" b="1" dirty="0" smtClean="0"/>
              <a:t>급여대상 </a:t>
            </a:r>
            <a:r>
              <a:rPr lang="ko-KR" altLang="en-US" sz="3200" b="1" dirty="0" err="1" smtClean="0"/>
              <a:t>축종에</a:t>
            </a:r>
            <a:r>
              <a:rPr lang="ko-KR" altLang="en-US" sz="3200" b="1" dirty="0" smtClean="0"/>
              <a:t> 따른 분류</a:t>
            </a:r>
            <a:endParaRPr lang="ko-KR" alt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507413" cy="53276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8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800" b="1" dirty="0" smtClean="0"/>
              <a:t>  </a:t>
            </a:r>
            <a:r>
              <a:rPr lang="en-US" altLang="ko-KR" dirty="0" smtClean="0"/>
              <a:t>1) </a:t>
            </a:r>
            <a:r>
              <a:rPr lang="ko-KR" altLang="en-US" dirty="0" smtClean="0"/>
              <a:t>화학적 </a:t>
            </a:r>
            <a:r>
              <a:rPr lang="ko-KR" altLang="en-US" dirty="0" err="1" smtClean="0"/>
              <a:t>평가법</a:t>
            </a:r>
            <a:endParaRPr lang="ko-KR" altLang="en-US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ko-KR" altLang="en-US" sz="1050" b="1" dirty="0" smtClean="0"/>
          </a:p>
          <a:p>
            <a:pPr marL="990600" lvl="1" indent="-541338" eaLnBrk="1" hangingPunct="1">
              <a:lnSpc>
                <a:spcPct val="90000"/>
              </a:lnSpc>
              <a:buFontTx/>
              <a:buNone/>
            </a:pPr>
            <a:r>
              <a:rPr lang="en-US" altLang="ko-KR" dirty="0" smtClean="0"/>
              <a:t>• </a:t>
            </a:r>
            <a:r>
              <a:rPr lang="ko-KR" altLang="en-US" dirty="0" err="1" smtClean="0"/>
              <a:t>조성분</a:t>
            </a:r>
            <a:r>
              <a:rPr lang="ko-KR" altLang="en-US" dirty="0" smtClean="0"/>
              <a:t> 분석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Weende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분석법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시료의 수분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조단백질</a:t>
            </a:r>
            <a:r>
              <a:rPr lang="en-US" altLang="ko-KR" dirty="0" smtClean="0"/>
              <a:t>, </a:t>
            </a:r>
          </a:p>
          <a:p>
            <a:pPr marL="990600" lvl="1" indent="-541338" eaLnBrk="1" hangingPunct="1">
              <a:lnSpc>
                <a:spcPct val="90000"/>
              </a:lnSpc>
              <a:buFontTx/>
              <a:buNone/>
            </a:pPr>
            <a:r>
              <a:rPr lang="en-US" altLang="ko-KR" dirty="0" smtClean="0"/>
              <a:t>                                               </a:t>
            </a:r>
            <a:r>
              <a:rPr lang="ko-KR" altLang="en-US" dirty="0" err="1" smtClean="0"/>
              <a:t>조지방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조섬유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조회분</a:t>
            </a:r>
            <a:r>
              <a:rPr lang="ko-KR" altLang="en-US" dirty="0" smtClean="0"/>
              <a:t> 및       </a:t>
            </a:r>
            <a:endParaRPr lang="en-US" altLang="ko-KR" dirty="0" smtClean="0"/>
          </a:p>
          <a:p>
            <a:pPr marL="990600" lvl="1" indent="-541338" eaLnBrk="1" hangingPunct="1">
              <a:lnSpc>
                <a:spcPct val="90000"/>
              </a:lnSpc>
              <a:buFontTx/>
              <a:buNone/>
            </a:pPr>
            <a:r>
              <a:rPr lang="en-US" altLang="ko-KR" dirty="0" smtClean="0"/>
              <a:t>                                         </a:t>
            </a:r>
            <a:r>
              <a:rPr lang="ko-KR" altLang="en-US" dirty="0" err="1" smtClean="0"/>
              <a:t>가용무질소물</a:t>
            </a:r>
            <a:r>
              <a:rPr lang="ko-KR" altLang="en-US" dirty="0" smtClean="0"/>
              <a:t> 등의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가지 함량 </a:t>
            </a:r>
          </a:p>
          <a:p>
            <a:pPr marL="990600" lvl="1" indent="-541338" eaLnBrk="1" hangingPunct="1">
              <a:lnSpc>
                <a:spcPct val="90000"/>
              </a:lnSpc>
              <a:buFontTx/>
              <a:buNone/>
            </a:pPr>
            <a:endParaRPr lang="ko-KR" altLang="en-US" sz="105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ko-KR" altLang="en-US" b="1" dirty="0" smtClean="0"/>
              <a:t>  </a:t>
            </a:r>
            <a:endParaRPr lang="en-US" altLang="ko-KR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2) </a:t>
            </a:r>
            <a:r>
              <a:rPr lang="ko-KR" altLang="en-US" dirty="0" smtClean="0"/>
              <a:t>생물학적 </a:t>
            </a:r>
            <a:r>
              <a:rPr lang="ko-KR" altLang="en-US" dirty="0" err="1" smtClean="0"/>
              <a:t>평가법</a:t>
            </a:r>
            <a:endParaRPr lang="en-US" altLang="ko-KR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ko-KR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dirty="0" smtClean="0"/>
              <a:t>  3) </a:t>
            </a:r>
            <a:r>
              <a:rPr lang="ko-KR" altLang="en-US" dirty="0" smtClean="0"/>
              <a:t>기타 방법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ko-KR" altLang="en-US" sz="105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ko-KR" altLang="en-US" dirty="0" smtClean="0"/>
              <a:t>    </a:t>
            </a:r>
            <a:endParaRPr lang="en-US" altLang="ko-KR" sz="2800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7064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3600" dirty="0" smtClean="0">
                <a:solidFill>
                  <a:schemeClr val="tx1"/>
                </a:solidFill>
                <a:effectLst/>
              </a:rPr>
              <a:t>5</a:t>
            </a:r>
            <a:r>
              <a:rPr lang="en-US" altLang="ko-KR" sz="3600" b="1" dirty="0" smtClean="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3600" b="1" dirty="0" smtClean="0">
                <a:solidFill>
                  <a:schemeClr val="tx1"/>
                </a:solidFill>
                <a:effectLst/>
              </a:rPr>
              <a:t>사료가치 </a:t>
            </a:r>
            <a:r>
              <a:rPr lang="ko-KR" altLang="en-US" sz="3600" b="1" dirty="0" err="1" smtClean="0">
                <a:solidFill>
                  <a:schemeClr val="tx1"/>
                </a:solidFill>
                <a:effectLst/>
              </a:rPr>
              <a:t>평가법</a:t>
            </a:r>
            <a:r>
              <a:rPr lang="ko-KR" altLang="en-US" sz="3600" b="1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1075</TotalTime>
  <Words>2495</Words>
  <Application>Microsoft Office PowerPoint</Application>
  <PresentationFormat>화면 슬라이드 쇼(4:3)</PresentationFormat>
  <Paragraphs>611</Paragraphs>
  <Slides>58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59" baseType="lpstr">
      <vt:lpstr>광장</vt:lpstr>
      <vt:lpstr>제 8장 동물의 먹이</vt:lpstr>
      <vt:lpstr>슬라이드 2</vt:lpstr>
      <vt:lpstr>슬라이드 3</vt:lpstr>
      <vt:lpstr>슬라이드 4</vt:lpstr>
      <vt:lpstr>4. 사료의 정의와 분류 </vt:lpstr>
      <vt:lpstr>A. 영양가치에 따른 분류</vt:lpstr>
      <vt:lpstr>B. 주성분에 따른 분류</vt:lpstr>
      <vt:lpstr>C. 급여대상 축종에 따른 분류</vt:lpstr>
      <vt:lpstr>5. 사료가치 평가법 </vt:lpstr>
      <vt:lpstr>2) 생물학적 평가법</vt:lpstr>
      <vt:lpstr> 3) 기타 방법</vt:lpstr>
      <vt:lpstr>6. 농후사료 </vt:lpstr>
      <vt:lpstr>슬라이드 13</vt:lpstr>
      <vt:lpstr>7.  조사료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제 9 장 인간과 동물의 성비(sex ratio)</vt:lpstr>
      <vt:lpstr>슬라이드 32</vt:lpstr>
      <vt:lpstr>슬라이드 33</vt:lpstr>
      <vt:lpstr>슬라이드 34</vt:lpstr>
      <vt:lpstr>슬라이드 35</vt:lpstr>
      <vt:lpstr>슬라이드 36</vt:lpstr>
      <vt:lpstr>2. 인간과 동물의 성비</vt:lpstr>
      <vt:lpstr>※  성 염색체에 의한 성 결정</vt:lpstr>
      <vt:lpstr>※ 인간의 성비 (인종)</vt:lpstr>
      <vt:lpstr>※ 인간의 성비(혼혈인)</vt:lpstr>
      <vt:lpstr>  ※  인간의 성비 (유 ㆍ사산)</vt:lpstr>
      <vt:lpstr>◦  인간의 성비 (산자수)</vt:lpstr>
      <vt:lpstr>※  인간의 성비 (산차) (1959년)</vt:lpstr>
      <vt:lpstr>슬라이드 44</vt:lpstr>
      <vt:lpstr>슬라이드 45</vt:lpstr>
      <vt:lpstr>슬라이드 46</vt:lpstr>
      <vt:lpstr>슬라이드 47</vt:lpstr>
      <vt:lpstr>3. 성비에 관한 속설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8장 동물의 먹이</dc:title>
  <dc:creator>user</dc:creator>
  <cp:lastModifiedBy>user</cp:lastModifiedBy>
  <cp:revision>29</cp:revision>
  <dcterms:created xsi:type="dcterms:W3CDTF">2010-04-28T07:25:44Z</dcterms:created>
  <dcterms:modified xsi:type="dcterms:W3CDTF">2010-04-30T04:58:47Z</dcterms:modified>
</cp:coreProperties>
</file>