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76" r:id="rId2"/>
    <p:sldId id="336" r:id="rId3"/>
    <p:sldId id="337" r:id="rId4"/>
    <p:sldId id="335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34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74" r:id="rId23"/>
    <p:sldId id="277" r:id="rId24"/>
    <p:sldId id="278" r:id="rId25"/>
    <p:sldId id="279" r:id="rId26"/>
    <p:sldId id="275" r:id="rId27"/>
    <p:sldId id="280" r:id="rId28"/>
    <p:sldId id="287" r:id="rId29"/>
    <p:sldId id="28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281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01" r:id="rId72"/>
    <p:sldId id="302" r:id="rId73"/>
    <p:sldId id="303" r:id="rId74"/>
    <p:sldId id="289" r:id="rId75"/>
    <p:sldId id="290" r:id="rId76"/>
    <p:sldId id="291" r:id="rId77"/>
    <p:sldId id="292" r:id="rId78"/>
    <p:sldId id="293" r:id="rId79"/>
    <p:sldId id="294" r:id="rId80"/>
    <p:sldId id="295" r:id="rId81"/>
    <p:sldId id="296" r:id="rId82"/>
    <p:sldId id="297" r:id="rId83"/>
    <p:sldId id="298" r:id="rId84"/>
    <p:sldId id="299" r:id="rId85"/>
    <p:sldId id="300" r:id="rId8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8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DD9C71-E1BE-426D-ADEA-C4BD1A08B7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4364F-B2E7-4627-A1BF-5CAF0A710DC7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혈압은 몇 주간 실시후 확장기 </a:t>
            </a:r>
            <a:r>
              <a:rPr lang="en-US" altLang="ko-KR" smtClean="0"/>
              <a:t>4%</a:t>
            </a:r>
            <a:r>
              <a:rPr lang="ko-KR" altLang="en-US" smtClean="0"/>
              <a:t>장도 감소</a:t>
            </a:r>
            <a:r>
              <a:rPr lang="en-US" altLang="ko-KR" smtClean="0"/>
              <a:t>, </a:t>
            </a:r>
            <a:r>
              <a:rPr lang="ko-KR" altLang="en-US" smtClean="0"/>
              <a:t>이완기 </a:t>
            </a:r>
            <a:r>
              <a:rPr lang="en-US" altLang="ko-KR" smtClean="0"/>
              <a:t>3%</a:t>
            </a:r>
            <a:r>
              <a:rPr lang="ko-KR" altLang="en-US" smtClean="0"/>
              <a:t>정도 감소</a:t>
            </a:r>
            <a:r>
              <a:rPr lang="en-US" altLang="ko-KR" smtClean="0"/>
              <a:t>,  </a:t>
            </a:r>
            <a:r>
              <a:rPr lang="ko-KR" altLang="en-US" smtClean="0"/>
              <a:t>두달간의 서킷 저항훈련 </a:t>
            </a:r>
            <a:r>
              <a:rPr lang="en-US" altLang="ko-KR" smtClean="0"/>
              <a:t>7mmhg</a:t>
            </a:r>
            <a:r>
              <a:rPr lang="ko-KR" altLang="en-US" smtClean="0"/>
              <a:t>까지 감소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0806-1272-4768-87D9-95A1848AB7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2BA68-A461-4BAD-9DDF-8B29F54660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8925" y="58738"/>
            <a:ext cx="2058988" cy="63547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8738"/>
            <a:ext cx="6029325" cy="63547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498EE-9B4C-41B5-8AFA-94D6DB79A2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제목 및 텍스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06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8229600" cy="2532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313" y="3881438"/>
            <a:ext cx="8229600" cy="25320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47804-94F7-4457-BB7C-BE9B64B0B9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06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4038600" cy="5216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5216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2AB5-99BA-4788-874D-B2D1C0B7BD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A027-3E74-4A99-BF31-B8E547AA91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B73E4-0C3D-495A-AC59-2598D35BCF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F5F3-D07E-45A6-9717-5246651D18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4896-5DC9-40B7-A238-C46014206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6468-4EB6-4280-A063-F81716356E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AFA1-BE0C-4E67-903F-311DAFD10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98DF-6CF3-4123-A388-B9D1161475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8F3A-36DE-4C90-832D-9CA88F625A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48A1D9-1D46-41C4-BE49-BEBD7B8957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5125" name="Picture 10" descr="마스터바6아래(줄임)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마스터6-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783263" y="4537075"/>
            <a:ext cx="33607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1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85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7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18"/>
        </a:buBlip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19"/>
        </a:buBlip>
        <a:defRPr kumimoji="1" sz="2200" b="1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6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11.xml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3"/>
          <p:cNvPicPr>
            <a:picLocks noChangeAspect="1" noChangeArrowheads="1"/>
          </p:cNvPicPr>
          <p:nvPr/>
        </p:nvPicPr>
        <p:blipFill>
          <a:blip r:embed="rId2"/>
          <a:srcRect l="639" r="9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462088"/>
            <a:ext cx="9144000" cy="679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ko-KR" altLang="en-US" sz="38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실버 스포츠와  운동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629025" y="5300663"/>
            <a:ext cx="21764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대구대학교</a:t>
            </a:r>
            <a:endParaRPr lang="en-US" altLang="ko-KR" sz="3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권욱동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6934200" cy="54864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ko-KR" altLang="en-US" sz="2800" smtClean="0">
                <a:latin typeface="Times New Roman" pitchFamily="18" charset="0"/>
              </a:rPr>
              <a:t>비만과 관련된 여러 가지 질병</a:t>
            </a:r>
            <a:endParaRPr lang="ko-KR" altLang="en-US" sz="24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05000" y="381000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6. </a:t>
            </a:r>
            <a:r>
              <a:rPr lang="ko-KR" altLang="en-US" sz="1800">
                <a:solidFill>
                  <a:schemeClr val="tx2"/>
                </a:solidFill>
              </a:rPr>
              <a:t>체중조절과 운동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계속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4340" name="Picture 5" descr="EMB1f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97075"/>
            <a:ext cx="53340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391400" cy="5486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ko-KR" altLang="en-US" sz="2800" smtClean="0">
                <a:latin typeface="Times New Roman" pitchFamily="18" charset="0"/>
              </a:rPr>
              <a:t>체중 감량 방법</a:t>
            </a:r>
          </a:p>
          <a:p>
            <a:pPr marL="609600" indent="-609600">
              <a:lnSpc>
                <a:spcPct val="23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ko-KR" altLang="en-US" sz="2400" smtClean="0">
                <a:latin typeface="Times New Roman" pitchFamily="18" charset="0"/>
              </a:rPr>
              <a:t>식사량 조절</a:t>
            </a:r>
          </a:p>
          <a:p>
            <a:pPr marL="990600" lvl="1" indent="-533400">
              <a:lnSpc>
                <a:spcPct val="160000"/>
              </a:lnSpc>
            </a:pPr>
            <a:r>
              <a:rPr lang="ko-KR" altLang="en-US" sz="2000" smtClean="0"/>
              <a:t>식사량을 줄여 체중의 감량할 경우 단기적으로 효과적</a:t>
            </a:r>
          </a:p>
          <a:p>
            <a:pPr marL="990600" lvl="1" indent="-533400">
              <a:lnSpc>
                <a:spcPct val="160000"/>
              </a:lnSpc>
            </a:pPr>
            <a:r>
              <a:rPr lang="ko-KR" altLang="en-US" sz="2000" smtClean="0"/>
              <a:t>체지방 뿐만 아니라 근육 등의 제지방 체중 감소</a:t>
            </a:r>
          </a:p>
          <a:p>
            <a:pPr marL="990600" lvl="1" indent="-533400">
              <a:lnSpc>
                <a:spcPct val="160000"/>
              </a:lnSpc>
            </a:pPr>
            <a:r>
              <a:rPr lang="ko-KR" altLang="en-US" sz="2000" smtClean="0"/>
              <a:t>살을 뺀 후 체중이 다시 증가하여 예전보다 체중이 증가하는 요요현상이 나타남</a:t>
            </a:r>
          </a:p>
          <a:p>
            <a:pPr marL="990600" lvl="1" indent="-533400">
              <a:lnSpc>
                <a:spcPct val="160000"/>
              </a:lnSpc>
            </a:pPr>
            <a:r>
              <a:rPr lang="ko-KR" altLang="en-US" sz="2000" smtClean="0"/>
              <a:t>요요현상으로 인해 관상동맥질환의 위험성 증가</a:t>
            </a:r>
            <a:r>
              <a:rPr lang="en-US" altLang="ko-KR" sz="2000" smtClean="0"/>
              <a:t>, </a:t>
            </a:r>
            <a:r>
              <a:rPr lang="ko-KR" altLang="en-US" sz="2000" smtClean="0"/>
              <a:t>대사 이상으로 체중 감량이 어려워짐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05000" y="381000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6. </a:t>
            </a:r>
            <a:r>
              <a:rPr lang="ko-KR" altLang="en-US" sz="1800">
                <a:solidFill>
                  <a:schemeClr val="tx2"/>
                </a:solidFill>
              </a:rPr>
              <a:t>체중조절과 운동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계속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391400" cy="5486400"/>
          </a:xfrm>
        </p:spPr>
        <p:txBody>
          <a:bodyPr/>
          <a:lstStyle/>
          <a:p>
            <a:pPr marL="609600" indent="-609600">
              <a:lnSpc>
                <a:spcPct val="140000"/>
              </a:lnSpc>
              <a:buClr>
                <a:schemeClr val="tx1"/>
              </a:buClr>
              <a:buFontTx/>
              <a:buAutoNum type="arabicPeriod" startAt="2"/>
            </a:pPr>
            <a:r>
              <a:rPr lang="ko-KR" altLang="en-US" sz="2400" smtClean="0"/>
              <a:t>규칙적인 운동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체지방 감소</a:t>
            </a:r>
            <a:r>
              <a:rPr lang="en-US" altLang="ko-KR" sz="2000" smtClean="0"/>
              <a:t>, </a:t>
            </a:r>
            <a:r>
              <a:rPr lang="ko-KR" altLang="en-US" sz="2000" smtClean="0"/>
              <a:t>근육량이 증가하여 기초 대사량 증가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장기적인 비만관리에 효과적임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비만 원인 중에 하나가 운동 부족임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한 시간 이내의 운동은 식욕을 감소시킴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유산소성 운동이 효과적임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운동 종목</a:t>
            </a:r>
            <a:r>
              <a:rPr lang="en-US" altLang="ko-KR" sz="2000" smtClean="0"/>
              <a:t>: </a:t>
            </a:r>
            <a:r>
              <a:rPr lang="ko-KR" altLang="en-US" sz="2000" smtClean="0"/>
              <a:t>걷기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조깅</a:t>
            </a:r>
            <a:r>
              <a:rPr lang="en-US" altLang="ko-KR" sz="2000" smtClean="0"/>
              <a:t>, </a:t>
            </a:r>
            <a:r>
              <a:rPr lang="ko-KR" altLang="en-US" sz="2000" smtClean="0"/>
              <a:t>자전거 타기</a:t>
            </a:r>
            <a:r>
              <a:rPr lang="en-US" altLang="ko-KR" sz="2000" smtClean="0"/>
              <a:t>, </a:t>
            </a:r>
            <a:r>
              <a:rPr lang="ko-KR" altLang="en-US" sz="2000" smtClean="0"/>
              <a:t>수영</a:t>
            </a:r>
            <a:r>
              <a:rPr lang="en-US" altLang="ko-KR" sz="2000" smtClean="0"/>
              <a:t>, </a:t>
            </a:r>
            <a:r>
              <a:rPr lang="ko-KR" altLang="en-US" sz="2000" smtClean="0"/>
              <a:t>에어로빅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운동 강도</a:t>
            </a:r>
            <a:r>
              <a:rPr lang="en-US" altLang="ko-KR" sz="2000" smtClean="0"/>
              <a:t>: </a:t>
            </a:r>
            <a:r>
              <a:rPr lang="ko-KR" altLang="en-US" sz="2000" smtClean="0"/>
              <a:t>최대 운동능력의 </a:t>
            </a:r>
            <a:r>
              <a:rPr lang="en-US" altLang="ko-KR" sz="2000" smtClean="0"/>
              <a:t>50-60%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운동 시간</a:t>
            </a:r>
            <a:r>
              <a:rPr lang="en-US" altLang="ko-KR" sz="2000" smtClean="0"/>
              <a:t>: </a:t>
            </a:r>
            <a:r>
              <a:rPr lang="ko-KR" altLang="en-US" sz="2000" smtClean="0"/>
              <a:t>최소 </a:t>
            </a:r>
            <a:r>
              <a:rPr lang="en-US" altLang="ko-KR" sz="2000" smtClean="0"/>
              <a:t>20</a:t>
            </a:r>
            <a:r>
              <a:rPr lang="ko-KR" altLang="en-US" sz="2000" smtClean="0"/>
              <a:t>분 이상 지속</a:t>
            </a:r>
          </a:p>
          <a:p>
            <a:pPr marL="990600" lvl="1" indent="-533400">
              <a:lnSpc>
                <a:spcPct val="130000"/>
              </a:lnSpc>
              <a:buClr>
                <a:schemeClr val="tx1"/>
              </a:buClr>
            </a:pPr>
            <a:r>
              <a:rPr lang="ko-KR" altLang="en-US" sz="2000" smtClean="0"/>
              <a:t>운동 횟수</a:t>
            </a:r>
            <a:r>
              <a:rPr lang="en-US" altLang="ko-KR" sz="2000" smtClean="0"/>
              <a:t>: </a:t>
            </a:r>
            <a:r>
              <a:rPr lang="ko-KR" altLang="en-US" sz="2000" smtClean="0"/>
              <a:t>주 </a:t>
            </a:r>
            <a:r>
              <a:rPr lang="en-US" altLang="ko-KR" sz="2000" smtClean="0"/>
              <a:t>5</a:t>
            </a:r>
            <a:r>
              <a:rPr lang="ko-KR" altLang="en-US" sz="2000" smtClean="0"/>
              <a:t>회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05000" y="381000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6. </a:t>
            </a:r>
            <a:r>
              <a:rPr lang="ko-KR" altLang="en-US" sz="1800">
                <a:solidFill>
                  <a:schemeClr val="tx2"/>
                </a:solidFill>
              </a:rPr>
              <a:t>체중조절과 운동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계속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391400" cy="5486400"/>
          </a:xfrm>
        </p:spPr>
        <p:txBody>
          <a:bodyPr/>
          <a:lstStyle/>
          <a:p>
            <a:pPr marL="609600" indent="-609600">
              <a:lnSpc>
                <a:spcPct val="160000"/>
              </a:lnSpc>
              <a:buClr>
                <a:schemeClr val="tx1"/>
              </a:buClr>
              <a:buFont typeface="Symbol" pitchFamily="18" charset="2"/>
              <a:buAutoNum type="arabicPeriod" startAt="3"/>
            </a:pPr>
            <a:r>
              <a:rPr lang="ko-KR" altLang="en-US" sz="2400" smtClean="0"/>
              <a:t>식사요법 </a:t>
            </a:r>
            <a:r>
              <a:rPr lang="en-US" altLang="ko-KR" sz="2400" smtClean="0"/>
              <a:t>+ </a:t>
            </a:r>
            <a:r>
              <a:rPr lang="ko-KR" altLang="en-US" sz="2400" smtClean="0"/>
              <a:t>규칙적인 운동 </a:t>
            </a:r>
          </a:p>
          <a:p>
            <a:pPr marL="990600" lvl="1" indent="-533400">
              <a:lnSpc>
                <a:spcPct val="220000"/>
              </a:lnSpc>
              <a:buClr>
                <a:schemeClr val="tx1"/>
              </a:buClr>
            </a:pPr>
            <a:r>
              <a:rPr lang="ko-KR" altLang="en-US" sz="2000" smtClean="0"/>
              <a:t>가장 이상적인 방법</a:t>
            </a:r>
          </a:p>
          <a:p>
            <a:pPr marL="990600" lvl="1" indent="-533400">
              <a:lnSpc>
                <a:spcPct val="160000"/>
              </a:lnSpc>
              <a:buClr>
                <a:schemeClr val="tx1"/>
              </a:buClr>
            </a:pPr>
            <a:r>
              <a:rPr lang="ko-KR" altLang="en-US" sz="2000" smtClean="0"/>
              <a:t>체지방 감소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제지방 체중이 증가</a:t>
            </a:r>
          </a:p>
          <a:p>
            <a:pPr marL="990600" lvl="1" indent="-533400">
              <a:lnSpc>
                <a:spcPct val="160000"/>
              </a:lnSpc>
              <a:buClr>
                <a:schemeClr val="tx1"/>
              </a:buClr>
            </a:pPr>
            <a:r>
              <a:rPr lang="ko-KR" altLang="en-US" sz="2000" smtClean="0"/>
              <a:t>인슐린 저항성 등 비만에 동반하는 심각한 대사 이상 개선</a:t>
            </a:r>
          </a:p>
          <a:p>
            <a:pPr marL="990600" lvl="1" indent="-533400">
              <a:lnSpc>
                <a:spcPct val="160000"/>
              </a:lnSpc>
              <a:buClr>
                <a:schemeClr val="tx1"/>
              </a:buClr>
            </a:pPr>
            <a:r>
              <a:rPr lang="ko-KR" altLang="en-US" sz="2000" smtClean="0"/>
              <a:t>한달에 </a:t>
            </a:r>
            <a:r>
              <a:rPr lang="en-US" altLang="ko-KR" sz="2000" smtClean="0"/>
              <a:t>1-2kg</a:t>
            </a:r>
            <a:r>
              <a:rPr lang="ko-KR" altLang="en-US" sz="2000" smtClean="0"/>
              <a:t>씩 서서히 감량</a:t>
            </a:r>
          </a:p>
          <a:p>
            <a:pPr marL="990600" lvl="1" indent="-533400">
              <a:lnSpc>
                <a:spcPct val="160000"/>
              </a:lnSpc>
              <a:buClr>
                <a:schemeClr val="tx1"/>
              </a:buClr>
            </a:pPr>
            <a:r>
              <a:rPr lang="en-US" altLang="ko-KR" sz="2000" smtClean="0"/>
              <a:t>1</a:t>
            </a:r>
            <a:r>
              <a:rPr lang="ko-KR" altLang="en-US" sz="2000" smtClean="0"/>
              <a:t>년에 </a:t>
            </a:r>
            <a:r>
              <a:rPr lang="en-US" altLang="ko-KR" sz="2000" smtClean="0"/>
              <a:t>10kg</a:t>
            </a:r>
            <a:r>
              <a:rPr lang="ko-KR" altLang="en-US" sz="2000" smtClean="0"/>
              <a:t>정도 감량 목표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05000" y="381000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6. </a:t>
            </a:r>
            <a:r>
              <a:rPr lang="ko-KR" altLang="en-US" sz="1800">
                <a:solidFill>
                  <a:schemeClr val="tx2"/>
                </a:solidFill>
              </a:rPr>
              <a:t>체중조절과 운동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계속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직사각형 1"/>
          <p:cNvSpPr>
            <a:spLocks noChangeArrowheads="1"/>
          </p:cNvSpPr>
          <p:nvPr/>
        </p:nvSpPr>
        <p:spPr bwMode="auto">
          <a:xfrm>
            <a:off x="642938" y="1785938"/>
            <a:ext cx="75723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/>
              <a:t>숨을 쉬고</a:t>
            </a:r>
            <a:r>
              <a:rPr lang="en-US" altLang="ko-KR" b="1"/>
              <a:t>, </a:t>
            </a:r>
            <a:r>
              <a:rPr lang="ko-KR" altLang="en-US" b="1"/>
              <a:t>음식을 씹고</a:t>
            </a:r>
            <a:r>
              <a:rPr lang="en-US" altLang="ko-KR" b="1"/>
              <a:t>, </a:t>
            </a:r>
            <a:r>
              <a:rPr lang="ko-KR" altLang="en-US" b="1"/>
              <a:t>소화하고</a:t>
            </a:r>
            <a:endParaRPr lang="ko-KR" altLang="en-US"/>
          </a:p>
          <a:p>
            <a:r>
              <a:rPr lang="ko-KR" altLang="en-US" b="1"/>
              <a:t>몸을 지탱하며 팔다리를 움직이는 것까지</a:t>
            </a:r>
            <a:r>
              <a:rPr lang="en-US" altLang="ko-KR" b="1"/>
              <a:t>. </a:t>
            </a:r>
            <a:endParaRPr lang="ko-KR" altLang="en-US"/>
          </a:p>
          <a:p>
            <a:r>
              <a:rPr lang="ko-KR" altLang="en-US" b="1"/>
              <a:t>이 모든 신체활동을 가능하게 하는 신비한 기관</a:t>
            </a:r>
            <a:r>
              <a:rPr lang="en-US" altLang="ko-KR" b="1"/>
              <a:t>, </a:t>
            </a:r>
            <a:r>
              <a:rPr lang="ko-KR" altLang="en-US" b="1"/>
              <a:t>근육</a:t>
            </a:r>
            <a:r>
              <a:rPr lang="en-US" altLang="ko-KR" b="1"/>
              <a:t>! </a:t>
            </a:r>
            <a:endParaRPr lang="ko-KR" altLang="en-US"/>
          </a:p>
          <a:p>
            <a:r>
              <a:rPr lang="ko-KR" altLang="en-US" b="1"/>
              <a:t>이 근육에 또 다른 놀라운 능력이 숨겨져 있다</a:t>
            </a:r>
            <a:r>
              <a:rPr lang="en-US" altLang="ko-KR" b="1"/>
              <a:t>.</a:t>
            </a:r>
            <a:endParaRPr lang="ko-KR" altLang="en-US"/>
          </a:p>
          <a:p>
            <a:r>
              <a:rPr lang="ko-KR" altLang="en-US" b="1"/>
              <a:t>바로</a:t>
            </a:r>
            <a:r>
              <a:rPr lang="en-US" altLang="ko-KR" b="1"/>
              <a:t>, </a:t>
            </a:r>
            <a:r>
              <a:rPr lang="ko-KR" altLang="en-US" b="1"/>
              <a:t>근육으로 젊음과 아름다움을 지키고 </a:t>
            </a:r>
            <a:endParaRPr lang="ko-KR" altLang="en-US"/>
          </a:p>
          <a:p>
            <a:r>
              <a:rPr lang="ko-KR" altLang="en-US" b="1"/>
              <a:t>질병의 고통을 이겨내는 것</a:t>
            </a:r>
            <a:r>
              <a:rPr lang="en-US" altLang="ko-KR" b="1"/>
              <a:t>!</a:t>
            </a:r>
            <a:endParaRPr lang="ko-KR" altLang="en-US"/>
          </a:p>
          <a:p>
            <a:r>
              <a:rPr lang="ko-KR" altLang="en-US" b="1"/>
              <a:t>노화의 시계를 거꾸로 돌리고</a:t>
            </a:r>
            <a:r>
              <a:rPr lang="en-US" altLang="ko-KR" b="1"/>
              <a:t>, </a:t>
            </a:r>
            <a:endParaRPr lang="ko-KR" altLang="en-US"/>
          </a:p>
          <a:p>
            <a:r>
              <a:rPr lang="ko-KR" altLang="en-US" b="1"/>
              <a:t>질병을 예방하는 힘은 어디에서 오는가</a:t>
            </a:r>
            <a:r>
              <a:rPr lang="en-US" altLang="ko-KR" b="1"/>
              <a:t>? </a:t>
            </a: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071813" y="285750"/>
            <a:ext cx="5143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근육과 삶의 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kbs.co.kr/cms/ICSFiles/artimage/2009/07/01/c_1tc_healt1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3571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img.kbs.co.kr/cms/ICSFiles/artimage/2009/07/01/c_1tc_healt1/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571625"/>
            <a:ext cx="4143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직사각형 3"/>
          <p:cNvSpPr>
            <a:spLocks noChangeArrowheads="1"/>
          </p:cNvSpPr>
          <p:nvPr/>
        </p:nvSpPr>
        <p:spPr bwMode="auto">
          <a:xfrm>
            <a:off x="642938" y="4572000"/>
            <a:ext cx="7429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/>
              <a:t>당뇨병을 예방</a:t>
            </a:r>
            <a:r>
              <a:rPr lang="en-US" altLang="ko-KR" b="1"/>
              <a:t>·</a:t>
            </a:r>
            <a:r>
              <a:rPr lang="ko-KR" altLang="en-US" b="1"/>
              <a:t>개선하며</a:t>
            </a:r>
            <a:r>
              <a:rPr lang="en-US" altLang="ko-KR" b="1"/>
              <a:t>, </a:t>
            </a:r>
            <a:r>
              <a:rPr lang="ko-KR" altLang="en-US" b="1"/>
              <a:t>혈압을 낮추는 근육</a:t>
            </a:r>
            <a:r>
              <a:rPr lang="en-US" altLang="ko-KR" b="1"/>
              <a:t>.</a:t>
            </a:r>
            <a:endParaRPr lang="ko-KR" altLang="en-US"/>
          </a:p>
          <a:p>
            <a:r>
              <a:rPr lang="ko-KR" altLang="en-US" b="1"/>
              <a:t>뿐만 아니라 근육운동은 암의 예방과 치료에도 도움을 준다</a:t>
            </a:r>
            <a:r>
              <a:rPr lang="en-US" altLang="ko-KR" b="1"/>
              <a:t>!</a:t>
            </a:r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500" y="1071563"/>
            <a:ext cx="75009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주</a:t>
            </a:r>
            <a:r>
              <a:rPr lang="en-US" altLang="ko-KR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ko-KR" alt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회 </a:t>
            </a:r>
            <a:r>
              <a:rPr lang="en-US" altLang="ko-KR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50</a:t>
            </a:r>
            <a:r>
              <a:rPr lang="ko-KR" alt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분</a:t>
            </a:r>
            <a:r>
              <a:rPr lang="en-US" altLang="ko-KR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근육을 만들기 위한 조건 </a:t>
            </a:r>
            <a:endParaRPr lang="ko-KR" altLang="en-US" dirty="0"/>
          </a:p>
          <a:p>
            <a:pPr>
              <a:defRPr/>
            </a:pPr>
            <a:r>
              <a:rPr lang="ko-KR" alt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                 </a:t>
            </a:r>
            <a:r>
              <a:rPr lang="en-US" altLang="ko-KR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ko-KR" alt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근육을 위한 식이와 운동법</a:t>
            </a:r>
            <a:endParaRPr lang="ko-KR" altLang="en-US" dirty="0"/>
          </a:p>
        </p:txBody>
      </p:sp>
      <p:sp>
        <p:nvSpPr>
          <p:cNvPr id="20483" name="직사각형 2"/>
          <p:cNvSpPr>
            <a:spLocks noChangeArrowheads="1"/>
          </p:cNvSpPr>
          <p:nvPr/>
        </p:nvSpPr>
        <p:spPr bwMode="auto">
          <a:xfrm>
            <a:off x="357188" y="2928938"/>
            <a:ext cx="80724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/>
              <a:t>건강한 근육은 노화를 늦추고</a:t>
            </a:r>
            <a:r>
              <a:rPr lang="en-US" altLang="ko-KR" b="1"/>
              <a:t>, </a:t>
            </a:r>
            <a:r>
              <a:rPr lang="ko-KR" altLang="en-US" b="1"/>
              <a:t>수많은 질병을 예방하여 우리 삶의 질을 높인다</a:t>
            </a:r>
            <a:r>
              <a:rPr lang="en-US" altLang="ko-KR" b="1"/>
              <a:t>.</a:t>
            </a:r>
            <a:endParaRPr lang="ko-KR" altLang="en-US"/>
          </a:p>
          <a:p>
            <a:r>
              <a:rPr lang="ko-KR" altLang="en-US" b="1"/>
              <a:t>오십견</a:t>
            </a:r>
            <a:r>
              <a:rPr lang="en-US" altLang="ko-KR" b="1"/>
              <a:t>, </a:t>
            </a:r>
            <a:r>
              <a:rPr lang="ko-KR" altLang="en-US" b="1"/>
              <a:t>퇴행성 관절염과 같이 일상생활에서 흔히 나타나는 통증이나 부상을 예방하고 몸매를 가꾸는 근육운동법</a:t>
            </a:r>
            <a:r>
              <a:rPr lang="en-US" altLang="ko-KR" b="1"/>
              <a:t>, </a:t>
            </a:r>
            <a:r>
              <a:rPr lang="ko-KR" altLang="en-US" b="1"/>
              <a:t>그리고 보다 근육을 효과적으로 키우는 식단 </a:t>
            </a:r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직사각형 1"/>
          <p:cNvSpPr>
            <a:spLocks noChangeArrowheads="1"/>
          </p:cNvSpPr>
          <p:nvPr/>
        </p:nvSpPr>
        <p:spPr bwMode="auto">
          <a:xfrm>
            <a:off x="1143000" y="285750"/>
            <a:ext cx="700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b="1"/>
              <a:t>근육이 외모와 일상을 바꾼다</a:t>
            </a:r>
            <a:r>
              <a:rPr lang="en-US" altLang="ko-KR" b="1"/>
              <a:t>!</a:t>
            </a:r>
            <a:endParaRPr lang="ko-KR" altLang="en-US"/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57188" y="1214438"/>
            <a:ext cx="8501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ko-KR" sz="2400" b="1" i="1" dirty="0">
                <a:solidFill>
                  <a:srgbClr val="0000FF"/>
                </a:solidFill>
              </a:rPr>
              <a:t>다이어트의 비밀병기</a:t>
            </a:r>
            <a:r>
              <a:rPr lang="ko-KR" altLang="ko-KR" sz="2400" b="1" i="1" dirty="0">
                <a:solidFill>
                  <a:srgbClr val="0000FF"/>
                </a:solidFill>
              </a:rPr>
              <a:t>, </a:t>
            </a:r>
            <a:r>
              <a:rPr lang="ko-KR" sz="2400" b="1" i="1" dirty="0">
                <a:solidFill>
                  <a:srgbClr val="0000FF"/>
                </a:solidFill>
              </a:rPr>
              <a:t>근육</a:t>
            </a:r>
            <a:r>
              <a:rPr lang="ko-KR" sz="2400" dirty="0"/>
              <a:t>  </a:t>
            </a:r>
            <a:endParaRPr lang="ko-KR" sz="3200" dirty="0"/>
          </a:p>
          <a:p>
            <a:pPr eaLnBrk="0" latinLnBrk="0" hangingPunct="0">
              <a:defRPr/>
            </a:pPr>
            <a:r>
              <a:rPr lang="ko-KR" sz="2400" dirty="0"/>
              <a:t>출산 후 </a:t>
            </a:r>
            <a:r>
              <a:rPr lang="ko-KR" altLang="ko-KR" sz="2400" dirty="0"/>
              <a:t>75kg</a:t>
            </a:r>
            <a:r>
              <a:rPr lang="ko-KR" sz="2400" dirty="0"/>
              <a:t>까지 체중이 늘었던 </a:t>
            </a:r>
            <a:r>
              <a:rPr lang="ko-KR" altLang="ko-KR" sz="2400" dirty="0"/>
              <a:t>44</a:t>
            </a:r>
            <a:r>
              <a:rPr lang="ko-KR" sz="2400" dirty="0"/>
              <a:t>세 이미옥 씨</a:t>
            </a:r>
            <a:r>
              <a:rPr lang="ko-KR" altLang="ko-KR" sz="2400" dirty="0"/>
              <a:t>. </a:t>
            </a:r>
            <a:endParaRPr lang="ko-KR" altLang="ko-KR" sz="3200" dirty="0"/>
          </a:p>
          <a:p>
            <a:pPr eaLnBrk="0" latinLnBrk="0" hangingPunct="0">
              <a:defRPr/>
            </a:pPr>
            <a:r>
              <a:rPr lang="ko-KR" sz="2400" b="1" dirty="0" err="1"/>
              <a:t>웨이트</a:t>
            </a:r>
            <a:r>
              <a:rPr lang="ko-KR" sz="2400" b="1" dirty="0"/>
              <a:t> 트레이닝</a:t>
            </a:r>
            <a:r>
              <a:rPr lang="ko-KR" sz="2400" dirty="0"/>
              <a:t>을 꾸준히 해온 결과</a:t>
            </a:r>
            <a:r>
              <a:rPr lang="ko-KR" altLang="ko-KR" sz="2400" dirty="0"/>
              <a:t>, </a:t>
            </a:r>
            <a:r>
              <a:rPr lang="ko-KR" sz="2400" dirty="0"/>
              <a:t>지난 </a:t>
            </a:r>
            <a:r>
              <a:rPr lang="ko-KR" altLang="ko-KR" sz="2400" dirty="0"/>
              <a:t>1</a:t>
            </a:r>
            <a:r>
              <a:rPr lang="ko-KR" sz="2400" dirty="0"/>
              <a:t>년 동안만 무려 </a:t>
            </a:r>
            <a:r>
              <a:rPr lang="ko-KR" altLang="ko-KR" sz="2400" b="1" dirty="0"/>
              <a:t>17kg</a:t>
            </a:r>
            <a:r>
              <a:rPr lang="ko-KR" sz="2400" dirty="0"/>
              <a:t>의 체중 감량 성공</a:t>
            </a:r>
            <a:r>
              <a:rPr lang="ko-KR" altLang="ko-KR" sz="2400" dirty="0"/>
              <a:t>!</a:t>
            </a:r>
            <a:endParaRPr lang="ko-KR" altLang="ko-KR" sz="3200" dirty="0"/>
          </a:p>
          <a:p>
            <a:pPr eaLnBrk="0" latinLnBrk="0" hangingPunct="0">
              <a:defRPr/>
            </a:pPr>
            <a:r>
              <a:rPr lang="ko-KR" sz="2400" dirty="0"/>
              <a:t>또 다른 다이어트 </a:t>
            </a:r>
            <a:r>
              <a:rPr lang="ko-KR" sz="2400" dirty="0" err="1"/>
              <a:t>성공자</a:t>
            </a:r>
            <a:r>
              <a:rPr lang="ko-KR" sz="2400" dirty="0"/>
              <a:t> </a:t>
            </a:r>
            <a:r>
              <a:rPr lang="ko-KR" sz="2400" dirty="0" err="1"/>
              <a:t>이춘종</a:t>
            </a:r>
            <a:r>
              <a:rPr lang="ko-KR" sz="2400" dirty="0"/>
              <a:t> 씨</a:t>
            </a:r>
            <a:r>
              <a:rPr lang="ko-KR" altLang="ko-KR" sz="2400" dirty="0"/>
              <a:t>(40)</a:t>
            </a:r>
            <a:r>
              <a:rPr lang="ko-KR" sz="2400" dirty="0"/>
              <a:t>는 </a:t>
            </a:r>
            <a:r>
              <a:rPr lang="ko-KR" sz="2400" b="1" dirty="0"/>
              <a:t>식사량</a:t>
            </a:r>
            <a:r>
              <a:rPr lang="ko-KR" sz="2400" dirty="0"/>
              <a:t>을 줄여 </a:t>
            </a:r>
            <a:r>
              <a:rPr lang="ko-KR" altLang="ko-KR" sz="2400" dirty="0"/>
              <a:t>1</a:t>
            </a:r>
            <a:r>
              <a:rPr lang="ko-KR" sz="2400" dirty="0"/>
              <a:t>년 만에 약 </a:t>
            </a:r>
            <a:r>
              <a:rPr lang="ko-KR" altLang="ko-KR" sz="2400" b="1" dirty="0"/>
              <a:t>17kg</a:t>
            </a:r>
            <a:r>
              <a:rPr lang="ko-KR" sz="2400" dirty="0"/>
              <a:t>을 감량했다</a:t>
            </a:r>
            <a:r>
              <a:rPr lang="ko-KR" altLang="ko-KR" sz="2400" dirty="0"/>
              <a:t>.   </a:t>
            </a:r>
            <a:endParaRPr lang="ko-KR" altLang="ko-KR" sz="3200" dirty="0"/>
          </a:p>
          <a:p>
            <a:pPr eaLnBrk="0" latinLnBrk="0" hangingPunct="0">
              <a:defRPr/>
            </a:pPr>
            <a:r>
              <a:rPr lang="ko-KR" sz="2400" dirty="0"/>
              <a:t>지금 현재</a:t>
            </a:r>
            <a:r>
              <a:rPr lang="ko-KR" altLang="ko-KR" sz="2400" dirty="0"/>
              <a:t>, </a:t>
            </a:r>
            <a:r>
              <a:rPr lang="ko-KR" sz="2400" dirty="0"/>
              <a:t>이미옥씨가 마음껏 먹으면서도 체중을 유지하고 </a:t>
            </a:r>
            <a:endParaRPr lang="en-US" altLang="ko-KR" sz="2400" dirty="0"/>
          </a:p>
          <a:p>
            <a:pPr eaLnBrk="0" latinLnBrk="0" hangingPunct="0">
              <a:defRPr/>
            </a:pPr>
            <a:r>
              <a:rPr lang="ko-KR" sz="2400" dirty="0"/>
              <a:t>있는 반면</a:t>
            </a:r>
            <a:r>
              <a:rPr lang="ko-KR" altLang="ko-KR" sz="2400" dirty="0"/>
              <a:t>, </a:t>
            </a:r>
            <a:endParaRPr lang="ko-KR" altLang="ko-KR" sz="3200" dirty="0"/>
          </a:p>
          <a:p>
            <a:pPr eaLnBrk="0" latinLnBrk="0" hangingPunct="0">
              <a:defRPr/>
            </a:pPr>
            <a:r>
              <a:rPr lang="ko-KR" sz="2400" dirty="0" err="1"/>
              <a:t>이춘종씨는</a:t>
            </a:r>
            <a:r>
              <a:rPr lang="ko-KR" sz="2400" dirty="0"/>
              <a:t> 여전히 최소한의 식사량으로 체중을 유지하고 있다</a:t>
            </a:r>
            <a:r>
              <a:rPr lang="ko-KR" altLang="ko-KR" sz="2400" dirty="0"/>
              <a:t>.</a:t>
            </a:r>
            <a:endParaRPr lang="ko-KR" altLang="ko-KR" sz="3200" dirty="0"/>
          </a:p>
          <a:p>
            <a:pPr eaLnBrk="0" latinLnBrk="0" hangingPunct="0">
              <a:defRPr/>
            </a:pPr>
            <a:r>
              <a:rPr lang="ko-KR" sz="2400" dirty="0"/>
              <a:t>무엇이 두 사람에게 이런 차이를 불러온 것일까</a:t>
            </a:r>
            <a:r>
              <a:rPr lang="ko-KR" altLang="ko-KR" sz="2400" dirty="0"/>
              <a:t>? </a:t>
            </a:r>
            <a:r>
              <a:rPr lang="ko-KR" sz="2400" dirty="0"/>
              <a:t>그 해답은 바로 </a:t>
            </a:r>
            <a:r>
              <a:rPr lang="ko-KR" sz="2400" b="1" dirty="0">
                <a:solidFill>
                  <a:srgbClr val="000080"/>
                </a:solidFill>
              </a:rPr>
              <a:t>근육</a:t>
            </a:r>
            <a:r>
              <a:rPr lang="ko-KR" altLang="ko-KR" sz="2400" b="1" dirty="0">
                <a:solidFill>
                  <a:srgbClr val="000080"/>
                </a:solidFill>
              </a:rPr>
              <a:t>! </a:t>
            </a:r>
            <a:endParaRPr lang="ko-KR" altLang="ko-KR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14313" y="1214438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ko-KR" b="1" i="1" dirty="0">
                <a:solidFill>
                  <a:srgbClr val="0000FF"/>
                </a:solidFill>
              </a:rPr>
              <a:t>세월을 거꾸로 사는 법</a:t>
            </a:r>
            <a:endParaRPr lang="ko-KR" sz="3600" dirty="0"/>
          </a:p>
          <a:p>
            <a:pPr eaLnBrk="0" latinLnBrk="0" hangingPunct="0">
              <a:defRPr/>
            </a:pPr>
            <a:r>
              <a:rPr lang="ko-KR" dirty="0"/>
              <a:t>  </a:t>
            </a:r>
            <a:endParaRPr lang="ko-KR" sz="3600" dirty="0"/>
          </a:p>
          <a:p>
            <a:pPr eaLnBrk="0" latinLnBrk="0" hangingPunct="0">
              <a:defRPr/>
            </a:pPr>
            <a:r>
              <a:rPr lang="ko-KR" dirty="0"/>
              <a:t>올해 </a:t>
            </a:r>
            <a:r>
              <a:rPr lang="ko-KR" altLang="ko-KR" dirty="0"/>
              <a:t>69</a:t>
            </a:r>
            <a:r>
              <a:rPr lang="ko-KR" dirty="0"/>
              <a:t>세의 강희성 씨</a:t>
            </a:r>
            <a:r>
              <a:rPr lang="ko-KR" altLang="ko-KR" dirty="0"/>
              <a:t>. 60</a:t>
            </a:r>
            <a:r>
              <a:rPr lang="ko-KR" dirty="0"/>
              <a:t>대의 늦은 나이에 운동을 시작한 후</a:t>
            </a:r>
            <a:r>
              <a:rPr lang="ko-KR" altLang="ko-KR" dirty="0"/>
              <a:t>, </a:t>
            </a:r>
            <a:endParaRPr lang="ko-KR" altLang="ko-KR" sz="3600" dirty="0"/>
          </a:p>
          <a:p>
            <a:pPr eaLnBrk="0" latinLnBrk="0" hangingPunct="0">
              <a:defRPr/>
            </a:pPr>
            <a:r>
              <a:rPr lang="ko-KR" dirty="0"/>
              <a:t>보디빌딩대회에서 우승을 차지할 만큼 완벽한 근육질의 몸매로 변신했다</a:t>
            </a:r>
            <a:r>
              <a:rPr lang="ko-KR" altLang="ko-KR" dirty="0"/>
              <a:t>.</a:t>
            </a:r>
            <a:endParaRPr lang="ko-KR" altLang="ko-KR" sz="3600" dirty="0"/>
          </a:p>
          <a:p>
            <a:pPr eaLnBrk="0" latinLnBrk="0" hangingPunct="0">
              <a:defRPr/>
            </a:pPr>
            <a:r>
              <a:rPr lang="ko-KR" dirty="0"/>
              <a:t>과도한 업무와 스트레스</a:t>
            </a:r>
            <a:r>
              <a:rPr lang="ko-KR" altLang="ko-KR" dirty="0"/>
              <a:t>, </a:t>
            </a:r>
            <a:r>
              <a:rPr lang="ko-KR" dirty="0"/>
              <a:t>비만에 시달리던 젊은 시절에 비해 오히려 더 젊고 건강한 노년을 보내고 있는 강희성씨</a:t>
            </a:r>
            <a:r>
              <a:rPr lang="ko-KR" altLang="ko-KR" dirty="0"/>
              <a:t>. </a:t>
            </a:r>
            <a:endParaRPr lang="ko-KR" altLang="ko-KR" sz="3600" dirty="0"/>
          </a:p>
          <a:p>
            <a:pPr eaLnBrk="0" latinLnBrk="0" hangingPunct="0">
              <a:defRPr/>
            </a:pPr>
            <a:r>
              <a:rPr lang="ko-KR" dirty="0"/>
              <a:t>근력운동이 가져다</a:t>
            </a:r>
            <a:r>
              <a:rPr lang="en-US" altLang="ko-KR" dirty="0"/>
              <a:t> </a:t>
            </a:r>
            <a:r>
              <a:rPr lang="ko-KR" dirty="0"/>
              <a:t>준 실제 그의 </a:t>
            </a:r>
            <a:r>
              <a:rPr lang="ko-KR" b="1" dirty="0"/>
              <a:t>신체 나이</a:t>
            </a:r>
            <a:r>
              <a:rPr lang="ko-KR" dirty="0"/>
              <a:t>는 어느 정도일까</a:t>
            </a:r>
            <a:r>
              <a:rPr lang="ko-KR" altLang="ko-KR" dirty="0"/>
              <a:t>? </a:t>
            </a:r>
            <a:endParaRPr lang="ko-KR" altLang="ko-KR" sz="3600" dirty="0"/>
          </a:p>
          <a:p>
            <a:pPr eaLnBrk="0" latinLnBrk="0" hangingPunct="0">
              <a:defRPr/>
            </a:pPr>
            <a:r>
              <a:rPr lang="ko-KR" altLang="ko-KR" dirty="0"/>
              <a:t>  </a:t>
            </a:r>
            <a:endParaRPr lang="ko-KR" altLang="ko-KR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533400"/>
            <a:ext cx="8405812" cy="58674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609600" indent="-609600">
              <a:lnSpc>
                <a:spcPct val="12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ko-KR" altLang="en-US" sz="3000" smtClean="0"/>
              <a:t>운동의 필요성 및 효과</a:t>
            </a:r>
          </a:p>
          <a:p>
            <a:pPr marL="609600" indent="-609600">
              <a:lnSpc>
                <a:spcPct val="60000"/>
              </a:lnSpc>
              <a:buFont typeface="Symbol" pitchFamily="18" charset="2"/>
              <a:buNone/>
            </a:pPr>
            <a:endParaRPr lang="ko-KR" altLang="en-US" sz="3000" smtClean="0"/>
          </a:p>
          <a:p>
            <a:pPr marL="990600" lvl="1" indent="-533400">
              <a:lnSpc>
                <a:spcPct val="120000"/>
              </a:lnSpc>
              <a:buFontTx/>
              <a:buNone/>
            </a:pPr>
            <a:r>
              <a:rPr lang="ko-KR" altLang="en-US" sz="2600" smtClean="0"/>
              <a:t>   </a:t>
            </a:r>
            <a:r>
              <a:rPr lang="ko-KR" altLang="en-US" sz="2600" i="1" smtClean="0">
                <a:solidFill>
                  <a:schemeClr val="accent1"/>
                </a:solidFill>
                <a:latin typeface="Times New Roman" pitchFamily="18" charset="0"/>
              </a:rPr>
              <a:t>“</a:t>
            </a:r>
            <a:r>
              <a:rPr lang="ko-KR" altLang="en-US" sz="2600" i="1" smtClean="0">
                <a:solidFill>
                  <a:schemeClr val="accent1"/>
                </a:solidFill>
              </a:rPr>
              <a:t>건강을 잃으면 모든 것을 잃는 것이다</a:t>
            </a:r>
            <a:r>
              <a:rPr lang="en-US" altLang="ko-KR" sz="2600" smtClean="0">
                <a:solidFill>
                  <a:schemeClr val="accent1"/>
                </a:solidFill>
              </a:rPr>
              <a:t>.</a:t>
            </a:r>
            <a:r>
              <a:rPr lang="en-US" altLang="ko-KR" sz="2600" smtClean="0">
                <a:solidFill>
                  <a:schemeClr val="accent1"/>
                </a:solidFill>
                <a:latin typeface="Times New Roman" pitchFamily="18" charset="0"/>
              </a:rPr>
              <a:t>”</a:t>
            </a:r>
            <a:endParaRPr lang="en-US" altLang="ko-KR" sz="2600" smtClean="0">
              <a:solidFill>
                <a:schemeClr val="accent1"/>
              </a:solidFill>
            </a:endParaRPr>
          </a:p>
          <a:p>
            <a:pPr marL="609600" indent="-609600">
              <a:lnSpc>
                <a:spcPct val="60000"/>
              </a:lnSpc>
              <a:buFont typeface="Symbol" pitchFamily="18" charset="2"/>
              <a:buNone/>
            </a:pPr>
            <a:endParaRPr lang="en-US" altLang="ko-KR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676400" y="27432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800"/>
              <a:t>좌업 생활 </a:t>
            </a:r>
          </a:p>
          <a:p>
            <a:pPr algn="ctr"/>
            <a:r>
              <a:rPr lang="ko-KR" altLang="en-US" sz="1800"/>
              <a:t>증가</a:t>
            </a: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3429000" y="2971800"/>
            <a:ext cx="796925" cy="214313"/>
          </a:xfrm>
          <a:prstGeom prst="rightArrow">
            <a:avLst>
              <a:gd name="adj1" fmla="val 50000"/>
              <a:gd name="adj2" fmla="val 92963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676400" y="3581400"/>
            <a:ext cx="1447800" cy="533400"/>
          </a:xfrm>
          <a:prstGeom prst="rect">
            <a:avLst/>
          </a:prstGeom>
          <a:solidFill>
            <a:srgbClr val="1CDE3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1CDE3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800"/>
              <a:t>영양 과잉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4648200" y="2743200"/>
            <a:ext cx="1447800" cy="533400"/>
          </a:xfrm>
          <a:prstGeom prst="rect">
            <a:avLst/>
          </a:prstGeom>
          <a:solidFill>
            <a:srgbClr val="718975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1897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800"/>
              <a:t>운동 부족</a:t>
            </a:r>
          </a:p>
        </p:txBody>
      </p:sp>
      <p:sp>
        <p:nvSpPr>
          <p:cNvPr id="7175" name="AutoShape 11"/>
          <p:cNvSpPr>
            <a:spLocks noChangeArrowheads="1"/>
          </p:cNvSpPr>
          <p:nvPr/>
        </p:nvSpPr>
        <p:spPr bwMode="auto">
          <a:xfrm>
            <a:off x="3429000" y="3810000"/>
            <a:ext cx="796925" cy="214313"/>
          </a:xfrm>
          <a:prstGeom prst="rightArrow">
            <a:avLst>
              <a:gd name="adj1" fmla="val 50000"/>
              <a:gd name="adj2" fmla="val 92963"/>
            </a:avLst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4648200" y="3581400"/>
            <a:ext cx="1447800" cy="533400"/>
          </a:xfrm>
          <a:prstGeom prst="rect">
            <a:avLst/>
          </a:prstGeom>
          <a:solidFill>
            <a:srgbClr val="F604C8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04C8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800"/>
              <a:t>비만</a:t>
            </a: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1676400" y="4419600"/>
            <a:ext cx="1447800" cy="533400"/>
          </a:xfrm>
          <a:prstGeom prst="rect">
            <a:avLst/>
          </a:prstGeom>
          <a:solidFill>
            <a:srgbClr val="2EA6C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2EA6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600"/>
              <a:t>대기 수질오염</a:t>
            </a:r>
          </a:p>
          <a:p>
            <a:pPr algn="ctr"/>
            <a:r>
              <a:rPr lang="ko-KR" altLang="en-US" sz="2000"/>
              <a:t>불량식품</a:t>
            </a: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3429000" y="4648200"/>
            <a:ext cx="796925" cy="214313"/>
          </a:xfrm>
          <a:prstGeom prst="rightArrow">
            <a:avLst>
              <a:gd name="adj1" fmla="val 50000"/>
              <a:gd name="adj2" fmla="val 92963"/>
            </a:avLst>
          </a:prstGeom>
          <a:solidFill>
            <a:srgbClr val="CC33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4648200" y="4419600"/>
            <a:ext cx="1447800" cy="533400"/>
          </a:xfrm>
          <a:prstGeom prst="rect">
            <a:avLst/>
          </a:prstGeom>
          <a:solidFill>
            <a:srgbClr val="ABB94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BB94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800"/>
              <a:t>체내 오염 </a:t>
            </a: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1676400" y="5181600"/>
            <a:ext cx="1447800" cy="533400"/>
          </a:xfrm>
          <a:prstGeom prst="rect">
            <a:avLst/>
          </a:prstGeom>
          <a:solidFill>
            <a:srgbClr val="D53E25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53E2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2000"/>
              <a:t>복잡한 </a:t>
            </a:r>
          </a:p>
          <a:p>
            <a:pPr algn="ctr"/>
            <a:r>
              <a:rPr lang="ko-KR" altLang="en-US" sz="2000"/>
              <a:t>사회 생활</a:t>
            </a:r>
          </a:p>
        </p:txBody>
      </p:sp>
      <p:sp>
        <p:nvSpPr>
          <p:cNvPr id="7181" name="AutoShape 17"/>
          <p:cNvSpPr>
            <a:spLocks noChangeArrowheads="1"/>
          </p:cNvSpPr>
          <p:nvPr/>
        </p:nvSpPr>
        <p:spPr bwMode="auto">
          <a:xfrm>
            <a:off x="3429000" y="5410200"/>
            <a:ext cx="796925" cy="214313"/>
          </a:xfrm>
          <a:prstGeom prst="rightArrow">
            <a:avLst>
              <a:gd name="adj1" fmla="val 50000"/>
              <a:gd name="adj2" fmla="val 92963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ko-KR" altLang="en-US"/>
          </a:p>
        </p:txBody>
      </p: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4648200" y="5181600"/>
            <a:ext cx="1447800" cy="533400"/>
          </a:xfrm>
          <a:prstGeom prst="rect">
            <a:avLst/>
          </a:prstGeom>
          <a:solidFill>
            <a:srgbClr val="658F95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58F9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800"/>
              <a:t>스트레스 </a:t>
            </a:r>
          </a:p>
        </p:txBody>
      </p:sp>
      <p:sp>
        <p:nvSpPr>
          <p:cNvPr id="7183" name="AutoShape 19"/>
          <p:cNvSpPr>
            <a:spLocks/>
          </p:cNvSpPr>
          <p:nvPr/>
        </p:nvSpPr>
        <p:spPr bwMode="auto">
          <a:xfrm>
            <a:off x="6553200" y="2895600"/>
            <a:ext cx="381000" cy="2438400"/>
          </a:xfrm>
          <a:prstGeom prst="rightBrace">
            <a:avLst>
              <a:gd name="adj1" fmla="val 53333"/>
              <a:gd name="adj2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4" name="Rectangle 20"/>
          <p:cNvSpPr>
            <a:spLocks noChangeArrowheads="1"/>
          </p:cNvSpPr>
          <p:nvPr/>
        </p:nvSpPr>
        <p:spPr bwMode="auto">
          <a:xfrm>
            <a:off x="7239000" y="3657600"/>
            <a:ext cx="1143000" cy="1066800"/>
          </a:xfrm>
          <a:prstGeom prst="rect">
            <a:avLst/>
          </a:prstGeom>
          <a:solidFill>
            <a:srgbClr val="46B485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6B48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/>
              <a:t>성인병</a:t>
            </a:r>
          </a:p>
          <a:p>
            <a:pPr algn="ctr"/>
            <a:r>
              <a:rPr lang="ko-KR" altLang="en-US"/>
              <a:t>증가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28625" y="1571625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ko-KR" b="1" i="1" dirty="0">
                <a:solidFill>
                  <a:srgbClr val="0000FF"/>
                </a:solidFill>
              </a:rPr>
              <a:t>근육으로 뼈와 관절을 지킨다 </a:t>
            </a:r>
            <a:endParaRPr lang="ko-KR" sz="3600" dirty="0"/>
          </a:p>
          <a:p>
            <a:pPr eaLnBrk="0" latinLnBrk="0" hangingPunct="0">
              <a:defRPr/>
            </a:pPr>
            <a:r>
              <a:rPr lang="ko-KR" dirty="0"/>
              <a:t>  </a:t>
            </a:r>
            <a:endParaRPr lang="ko-KR" sz="3600" dirty="0"/>
          </a:p>
          <a:p>
            <a:pPr eaLnBrk="0" latinLnBrk="0" hangingPunct="0">
              <a:defRPr/>
            </a:pPr>
            <a:r>
              <a:rPr lang="ko-KR" sz="2000" dirty="0"/>
              <a:t>두 달 전</a:t>
            </a:r>
            <a:r>
              <a:rPr lang="ko-KR" altLang="ko-KR" sz="2000" dirty="0"/>
              <a:t>, </a:t>
            </a:r>
            <a:r>
              <a:rPr lang="ko-KR" sz="2000" dirty="0"/>
              <a:t>전국 골프 대회에서 아마추어 </a:t>
            </a:r>
            <a:r>
              <a:rPr lang="ko-KR" altLang="ko-KR" sz="2000" dirty="0"/>
              <a:t>1</a:t>
            </a:r>
            <a:r>
              <a:rPr lang="ko-KR" sz="2000" dirty="0"/>
              <a:t>등을 차지한 </a:t>
            </a:r>
            <a:r>
              <a:rPr lang="ko-KR" sz="2000" dirty="0" err="1"/>
              <a:t>변진재</a:t>
            </a:r>
            <a:r>
              <a:rPr lang="ko-KR" sz="2000" dirty="0"/>
              <a:t> 씨</a:t>
            </a:r>
            <a:r>
              <a:rPr lang="ko-KR" altLang="ko-KR" sz="2000" dirty="0"/>
              <a:t>. </a:t>
            </a:r>
            <a:endParaRPr lang="ko-KR" altLang="ko-KR" dirty="0"/>
          </a:p>
          <a:p>
            <a:pPr eaLnBrk="0" latinLnBrk="0" hangingPunct="0">
              <a:defRPr/>
            </a:pPr>
            <a:r>
              <a:rPr lang="ko-KR" sz="2000" dirty="0"/>
              <a:t>그는 사실</a:t>
            </a:r>
            <a:r>
              <a:rPr lang="ko-KR" altLang="ko-KR" sz="2000" dirty="0"/>
              <a:t>, </a:t>
            </a:r>
            <a:r>
              <a:rPr lang="ko-KR" sz="2000" dirty="0"/>
              <a:t>과도한 스윙연습으로 등 위쪽과 허리 쪽의 </a:t>
            </a:r>
            <a:r>
              <a:rPr lang="ko-KR" sz="2000" b="1" dirty="0"/>
              <a:t>척추</a:t>
            </a:r>
            <a:r>
              <a:rPr lang="ko-KR" sz="2000" dirty="0"/>
              <a:t>가 약</a:t>
            </a:r>
            <a:r>
              <a:rPr lang="ko-KR" sz="2000" b="1" dirty="0"/>
              <a:t> </a:t>
            </a:r>
            <a:r>
              <a:rPr lang="ko-KR" altLang="ko-KR" sz="2000" b="1" dirty="0"/>
              <a:t>20</a:t>
            </a:r>
            <a:r>
              <a:rPr lang="ko-KR" sz="2000" b="1" dirty="0"/>
              <a:t>도</a:t>
            </a:r>
            <a:r>
              <a:rPr lang="ko-KR" sz="2000" dirty="0"/>
              <a:t>씩 휜 상태다</a:t>
            </a:r>
            <a:r>
              <a:rPr lang="ko-KR" altLang="ko-KR" sz="2000" dirty="0"/>
              <a:t>. </a:t>
            </a:r>
            <a:endParaRPr lang="ko-KR" altLang="ko-KR" dirty="0"/>
          </a:p>
          <a:p>
            <a:pPr eaLnBrk="0" latinLnBrk="0" hangingPunct="0">
              <a:defRPr/>
            </a:pPr>
            <a:r>
              <a:rPr lang="ko-KR" sz="2000" dirty="0"/>
              <a:t>하지만 그의 약점을 완벽하게 보완해준 게 있었으니</a:t>
            </a:r>
            <a:r>
              <a:rPr lang="ko-KR" altLang="ko-KR" sz="2000" dirty="0"/>
              <a:t>, </a:t>
            </a:r>
            <a:r>
              <a:rPr lang="ko-KR" sz="2000" dirty="0"/>
              <a:t>다름 아닌 </a:t>
            </a:r>
            <a:r>
              <a:rPr lang="ko-KR" sz="2000" b="1" dirty="0">
                <a:solidFill>
                  <a:srgbClr val="000080"/>
                </a:solidFill>
              </a:rPr>
              <a:t>근육</a:t>
            </a:r>
            <a:r>
              <a:rPr lang="ko-KR" altLang="ko-KR" sz="2000" b="1" dirty="0">
                <a:solidFill>
                  <a:srgbClr val="000080"/>
                </a:solidFill>
              </a:rPr>
              <a:t>.</a:t>
            </a:r>
            <a:r>
              <a:rPr lang="ko-KR" altLang="ko-KR" sz="2000" dirty="0"/>
              <a:t> </a:t>
            </a:r>
            <a:endParaRPr lang="ko-KR" altLang="ko-KR" dirty="0"/>
          </a:p>
          <a:p>
            <a:pPr eaLnBrk="0" latinLnBrk="0" hangingPunct="0">
              <a:defRPr/>
            </a:pPr>
            <a:r>
              <a:rPr lang="en-US" altLang="ko-KR" sz="2000" dirty="0"/>
              <a:t>3</a:t>
            </a:r>
            <a:r>
              <a:rPr lang="ko-KR" altLang="en-US" sz="2000" dirty="0"/>
              <a:t>년 간 꾸준히 받은 재활 치료는 척추 주변 근육의 근력과 근지구력을 강하게 만들었고</a:t>
            </a:r>
            <a:r>
              <a:rPr lang="en-US" altLang="ko-KR" sz="2000" dirty="0"/>
              <a:t>, </a:t>
            </a:r>
            <a:endParaRPr lang="en-US" altLang="ko-KR" dirty="0"/>
          </a:p>
          <a:p>
            <a:pPr eaLnBrk="0" latinLnBrk="0" hangingPunct="0">
              <a:defRPr/>
            </a:pPr>
            <a:r>
              <a:rPr lang="ko-KR" altLang="en-US" sz="2000" dirty="0"/>
              <a:t>결국</a:t>
            </a:r>
            <a:r>
              <a:rPr lang="en-US" altLang="ko-KR" sz="2000" dirty="0"/>
              <a:t>, </a:t>
            </a:r>
            <a:r>
              <a:rPr lang="ko-KR" altLang="en-US" sz="2000" dirty="0"/>
              <a:t>그를 우승으로 이끌었다</a:t>
            </a:r>
            <a:r>
              <a:rPr lang="en-US" altLang="ko-KR" sz="2000" dirty="0"/>
              <a:t>.</a:t>
            </a:r>
            <a:endParaRPr lang="en-US" altLang="ko-KR" dirty="0"/>
          </a:p>
          <a:p>
            <a:pPr eaLnBrk="0" latinLnBrk="0" hangingPunct="0">
              <a:defRPr/>
            </a:pPr>
            <a:r>
              <a:rPr lang="en-US" altLang="ko-KR" sz="2000" dirty="0"/>
              <a:t>  </a:t>
            </a:r>
            <a:endParaRPr lang="en-US" altLang="ko-KR" dirty="0"/>
          </a:p>
          <a:p>
            <a:pPr eaLnBrk="0" latinLnBrk="0" hangingPunct="0">
              <a:defRPr/>
            </a:pPr>
            <a:r>
              <a:rPr lang="ko-KR" altLang="en-US" sz="2000" dirty="0"/>
              <a:t>이러한 근육의 역할은 비단 운동선수 뿐 아니라</a:t>
            </a:r>
            <a:r>
              <a:rPr lang="en-US" altLang="ko-KR" sz="2000" dirty="0"/>
              <a:t>, </a:t>
            </a:r>
            <a:r>
              <a:rPr lang="ko-KR" altLang="en-US" sz="2000" dirty="0"/>
              <a:t>일반인들에게도 중요한 문제이다</a:t>
            </a:r>
            <a:r>
              <a:rPr lang="en-US" altLang="ko-KR" sz="2000" dirty="0"/>
              <a:t>. </a:t>
            </a:r>
            <a:endParaRPr lang="en-US" altLang="ko-KR" dirty="0"/>
          </a:p>
          <a:p>
            <a:pPr eaLnBrk="0" latinLnBrk="0" hangingPunct="0">
              <a:defRPr/>
            </a:pPr>
            <a:r>
              <a:rPr lang="ko-KR" altLang="en-US" sz="2000" b="1" dirty="0"/>
              <a:t>퇴행성 관절염</a:t>
            </a:r>
            <a:r>
              <a:rPr lang="ko-KR" altLang="en-US" sz="2000" dirty="0"/>
              <a:t>을 수술 없이 </a:t>
            </a:r>
            <a:r>
              <a:rPr lang="ko-KR" altLang="en-US" sz="2000" b="1" dirty="0"/>
              <a:t>근력운동</a:t>
            </a:r>
            <a:r>
              <a:rPr lang="ko-KR" altLang="en-US" sz="2000" dirty="0"/>
              <a:t>을 통해 극복해낸 김화순 할머니</a:t>
            </a:r>
            <a:r>
              <a:rPr lang="en-US" altLang="ko-KR" sz="2000" dirty="0"/>
              <a:t>(64</a:t>
            </a:r>
            <a:r>
              <a:rPr lang="ko-KR" altLang="en-US" sz="2000" dirty="0"/>
              <a:t>세</a:t>
            </a:r>
            <a:r>
              <a:rPr lang="en-US" altLang="ko-KR" sz="2000" dirty="0"/>
              <a:t>)</a:t>
            </a:r>
            <a:r>
              <a:rPr lang="ko-KR" altLang="en-US" sz="2000" dirty="0"/>
              <a:t>와 </a:t>
            </a:r>
            <a:endParaRPr lang="ko-KR" altLang="en-US" dirty="0"/>
          </a:p>
          <a:p>
            <a:pPr eaLnBrk="0" latinLnBrk="0" hangingPunct="0">
              <a:defRPr/>
            </a:pPr>
            <a:r>
              <a:rPr lang="ko-KR" altLang="en-US" sz="2000" dirty="0" err="1"/>
              <a:t>김금열</a:t>
            </a:r>
            <a:r>
              <a:rPr lang="ko-KR" altLang="en-US" sz="2000" dirty="0"/>
              <a:t> 할머니</a:t>
            </a:r>
            <a:r>
              <a:rPr lang="en-US" altLang="ko-KR" sz="2000" dirty="0"/>
              <a:t>(65</a:t>
            </a:r>
            <a:r>
              <a:rPr lang="ko-KR" altLang="en-US" sz="2000" dirty="0"/>
              <a:t>세</a:t>
            </a:r>
            <a:r>
              <a:rPr lang="en-US" altLang="ko-KR" sz="2000" dirty="0"/>
              <a:t>)</a:t>
            </a:r>
            <a:endParaRPr lang="en-US" altLang="ko-KR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kbs.co.kr/cms/ICSFiles/artimage/2009/07/01/c_1tc_healt1/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g.kbs.co.kr/cms/ICSFiles/artimage/2009/07/01/c_1tc_healt1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000250"/>
            <a:ext cx="1928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img.kbs.co.kr/cms/ICSFiles/artimage/2009/07/01/c_1tc_healt1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928813"/>
            <a:ext cx="21478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노인운동법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65225"/>
            <a:ext cx="8229600" cy="52165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mtClean="0"/>
              <a:t>노인이라 함은 </a:t>
            </a:r>
            <a:r>
              <a:rPr lang="en-US" altLang="ko-KR" smtClean="0"/>
              <a:t>50</a:t>
            </a:r>
            <a:r>
              <a:rPr lang="ko-KR" altLang="en-US" smtClean="0"/>
              <a:t>세 혹은 그 이상의 남녀 성인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mtClean="0"/>
              <a:t>노인 중에 다양한 의학적 진단들을 통하여 운동계획 시에 의사의 승인과 적당한 수정이 요구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mtClean="0"/>
              <a:t>심장질환</a:t>
            </a:r>
            <a:r>
              <a:rPr lang="en-US" altLang="ko-KR" smtClean="0"/>
              <a:t>, </a:t>
            </a:r>
            <a:r>
              <a:rPr lang="ko-KR" altLang="en-US" smtClean="0"/>
              <a:t>암</a:t>
            </a:r>
            <a:r>
              <a:rPr lang="en-US" altLang="ko-KR" smtClean="0"/>
              <a:t>, </a:t>
            </a:r>
            <a:r>
              <a:rPr lang="ko-KR" altLang="en-US" smtClean="0"/>
              <a:t>당뇨</a:t>
            </a:r>
            <a:r>
              <a:rPr lang="en-US" altLang="ko-KR" smtClean="0"/>
              <a:t>, </a:t>
            </a:r>
            <a:r>
              <a:rPr lang="ko-KR" altLang="en-US" smtClean="0"/>
              <a:t>골다공증</a:t>
            </a:r>
            <a:r>
              <a:rPr lang="en-US" altLang="ko-KR" smtClean="0"/>
              <a:t>, </a:t>
            </a:r>
            <a:r>
              <a:rPr lang="ko-KR" altLang="en-US" smtClean="0"/>
              <a:t>척추질환</a:t>
            </a:r>
            <a:r>
              <a:rPr lang="en-US" altLang="ko-KR" smtClean="0"/>
              <a:t>, </a:t>
            </a:r>
            <a:r>
              <a:rPr lang="ko-KR" altLang="en-US" smtClean="0"/>
              <a:t>관절염</a:t>
            </a:r>
            <a:r>
              <a:rPr lang="en-US" altLang="ko-KR" smtClean="0"/>
              <a:t>, </a:t>
            </a:r>
            <a:r>
              <a:rPr lang="ko-KR" altLang="en-US" smtClean="0"/>
              <a:t>우울증</a:t>
            </a:r>
            <a:r>
              <a:rPr lang="en-US" altLang="ko-KR" smtClean="0"/>
              <a:t>, </a:t>
            </a:r>
            <a:r>
              <a:rPr lang="ko-KR" altLang="en-US" smtClean="0"/>
              <a:t>비만 그리고 일반적인 허약이 포함됨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mtClean="0"/>
              <a:t>노인건강의 이점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mtClean="0"/>
              <a:t>유산소 운동의 장점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mtClean="0"/>
              <a:t>저항운동의 장점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유산소 운동의 장점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ko-KR" altLang="en-US" smtClean="0"/>
              <a:t>걷기</a:t>
            </a:r>
            <a:r>
              <a:rPr lang="en-US" altLang="ko-KR" smtClean="0"/>
              <a:t>, </a:t>
            </a:r>
            <a:r>
              <a:rPr lang="ko-KR" altLang="en-US" smtClean="0"/>
              <a:t>조깅 </a:t>
            </a:r>
            <a:r>
              <a:rPr lang="en-US" altLang="ko-KR" smtClean="0"/>
              <a:t>, </a:t>
            </a:r>
            <a:r>
              <a:rPr lang="ko-KR" altLang="en-US" smtClean="0"/>
              <a:t>자전거 타기 등과 같은 유산소성 지구력 운동</a:t>
            </a:r>
          </a:p>
          <a:p>
            <a:pPr lvl="1" eaLnBrk="1" hangingPunct="1">
              <a:lnSpc>
                <a:spcPct val="140000"/>
              </a:lnSpc>
            </a:pPr>
            <a:r>
              <a:rPr lang="ko-KR" altLang="en-US" smtClean="0"/>
              <a:t>에너지 이용의 증가와 심장 혈관계 능력을 개선</a:t>
            </a:r>
          </a:p>
          <a:p>
            <a:pPr eaLnBrk="1" hangingPunct="1">
              <a:lnSpc>
                <a:spcPct val="140000"/>
              </a:lnSpc>
            </a:pPr>
            <a:r>
              <a:rPr lang="ko-KR" altLang="en-US" smtClean="0"/>
              <a:t>유산소 운동을 통한 체중감소는</a:t>
            </a:r>
          </a:p>
          <a:p>
            <a:pPr lvl="1" eaLnBrk="1" hangingPunct="1">
              <a:lnSpc>
                <a:spcPct val="140000"/>
              </a:lnSpc>
            </a:pPr>
            <a:r>
              <a:rPr lang="ko-KR" altLang="en-US" smtClean="0"/>
              <a:t>고혈압</a:t>
            </a:r>
          </a:p>
          <a:p>
            <a:pPr lvl="1" eaLnBrk="1" hangingPunct="1">
              <a:lnSpc>
                <a:spcPct val="140000"/>
              </a:lnSpc>
            </a:pPr>
            <a:r>
              <a:rPr lang="ko-KR" altLang="en-US" smtClean="0"/>
              <a:t>제</a:t>
            </a:r>
            <a:r>
              <a:rPr lang="en-US" altLang="ko-KR" smtClean="0"/>
              <a:t>2</a:t>
            </a:r>
            <a:r>
              <a:rPr lang="ko-KR" altLang="en-US" smtClean="0"/>
              <a:t>형 당뇨병</a:t>
            </a:r>
            <a:r>
              <a:rPr lang="en-US" altLang="ko-KR" smtClean="0"/>
              <a:t>,</a:t>
            </a:r>
          </a:p>
          <a:p>
            <a:pPr lvl="1" eaLnBrk="1" hangingPunct="1">
              <a:lnSpc>
                <a:spcPct val="140000"/>
              </a:lnSpc>
            </a:pPr>
            <a:r>
              <a:rPr lang="ko-KR" altLang="en-US" smtClean="0"/>
              <a:t>비만의 위험을 줄임</a:t>
            </a:r>
          </a:p>
          <a:p>
            <a:pPr eaLnBrk="1" hangingPunct="1">
              <a:lnSpc>
                <a:spcPct val="140000"/>
              </a:lnSpc>
            </a:pPr>
            <a:r>
              <a:rPr lang="ko-KR" altLang="en-US" smtClean="0"/>
              <a:t>심장계 질환</a:t>
            </a:r>
            <a:r>
              <a:rPr lang="en-US" altLang="ko-KR" smtClean="0"/>
              <a:t>, </a:t>
            </a:r>
            <a:r>
              <a:rPr lang="ko-KR" altLang="en-US" smtClean="0"/>
              <a:t>발작</a:t>
            </a:r>
            <a:r>
              <a:rPr lang="en-US" altLang="ko-KR" smtClean="0"/>
              <a:t>, </a:t>
            </a:r>
            <a:r>
              <a:rPr lang="ko-KR" altLang="en-US" smtClean="0"/>
              <a:t>골다공증</a:t>
            </a:r>
            <a:r>
              <a:rPr lang="en-US" altLang="ko-KR" smtClean="0"/>
              <a:t>, </a:t>
            </a:r>
            <a:r>
              <a:rPr lang="ko-KR" altLang="en-US" smtClean="0"/>
              <a:t>몇몇 종류의 암 및 정신적 스트레스의 위험을 줄임</a:t>
            </a:r>
          </a:p>
          <a:p>
            <a:pPr lvl="1" eaLnBrk="1" hangingPunct="1">
              <a:lnSpc>
                <a:spcPct val="140000"/>
              </a:lnSpc>
            </a:pPr>
            <a:r>
              <a:rPr lang="ko-KR" altLang="en-US" smtClean="0"/>
              <a:t>수면</a:t>
            </a:r>
            <a:r>
              <a:rPr lang="en-US" altLang="ko-KR" smtClean="0"/>
              <a:t>, </a:t>
            </a:r>
            <a:r>
              <a:rPr lang="ko-KR" altLang="en-US" smtClean="0"/>
              <a:t>소화</a:t>
            </a:r>
            <a:r>
              <a:rPr lang="en-US" altLang="ko-KR" smtClean="0"/>
              <a:t>, </a:t>
            </a:r>
            <a:r>
              <a:rPr lang="ko-KR" altLang="en-US" smtClean="0"/>
              <a:t>배설 등을 개선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저항운동의 장점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351837" cy="54006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mtClean="0"/>
              <a:t>심장계 질환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지속적 저항운동은 휴식시 혈압감소 </a:t>
            </a:r>
            <a:r>
              <a:rPr lang="en-US" altLang="ko-KR" smtClean="0"/>
              <a:t>(</a:t>
            </a:r>
            <a:r>
              <a:rPr lang="ko-KR" altLang="en-US" smtClean="0"/>
              <a:t>유산소 운동만큼 감고</a:t>
            </a:r>
            <a:r>
              <a:rPr lang="en-US" altLang="ko-KR" smtClean="0"/>
              <a:t>)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혈액의 지지성분을 개선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ko-KR" sz="2000" smtClean="0"/>
              <a:t>40~55</a:t>
            </a:r>
            <a:r>
              <a:rPr lang="ko-KR" altLang="en-US" sz="2000" smtClean="0"/>
              <a:t>세 노인대상 저밀도 지단백 콜레스테롤 감소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혈중 지질 성분 개선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저항운동이 유산소 운동과 유사한 혈중 지질 성분 개선효과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mtClean="0"/>
              <a:t>대장암</a:t>
            </a:r>
            <a:r>
              <a:rPr lang="en-US" altLang="ko-KR" smtClean="0"/>
              <a:t>(Colon Cancer)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위장 질환 치료에 효과적인 방법 뿐만 아니라 대장암의 위험도 감소시킴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위장통과속도를 증가시켜 질병을 감소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위장통과속도는 달리기와 저항운동시 단축됨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8063"/>
            <a:ext cx="8229600" cy="56610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mtClean="0"/>
              <a:t>제</a:t>
            </a:r>
            <a:r>
              <a:rPr lang="en-US" altLang="ko-KR" smtClean="0"/>
              <a:t>2</a:t>
            </a:r>
            <a:r>
              <a:rPr lang="ko-KR" altLang="en-US" smtClean="0"/>
              <a:t>형 당뇨병</a:t>
            </a:r>
            <a:r>
              <a:rPr lang="en-US" altLang="ko-KR" smtClean="0"/>
              <a:t>(Type 2 Diabetes)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좌업생활로 인해 남녀 모든 연령층에서 만연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저항 운동이 유산소 운동과 유사하게 포도당 소모에 효율적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저항운동은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인슐린 반응을 증가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혈당 조절의 개선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포도당 이용율 증가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근육 글리코겐 이용 증가</a:t>
            </a:r>
            <a:r>
              <a:rPr lang="en-US" altLang="ko-KR" sz="2000" smtClean="0"/>
              <a:t>, </a:t>
            </a:r>
            <a:r>
              <a:rPr lang="ko-KR" altLang="en-US" sz="2000" smtClean="0"/>
              <a:t>제지방량을 유지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smtClean="0"/>
              <a:t>질환에 이점이 있어 통증을 감소시켜 줌</a:t>
            </a:r>
            <a:r>
              <a:rPr lang="en-US" altLang="ko-KR" sz="2000" smtClean="0"/>
              <a:t>.</a:t>
            </a:r>
          </a:p>
          <a:p>
            <a:pPr lvl="2" eaLnBrk="1" hangingPunct="1">
              <a:lnSpc>
                <a:spcPct val="130000"/>
              </a:lnSpc>
            </a:pPr>
            <a:endParaRPr lang="en-US" altLang="ko-KR" sz="900" smtClean="0"/>
          </a:p>
          <a:p>
            <a:pPr eaLnBrk="1" hangingPunct="1">
              <a:lnSpc>
                <a:spcPct val="130000"/>
              </a:lnSpc>
            </a:pPr>
            <a:r>
              <a:rPr lang="ko-KR" altLang="en-US" sz="2000" smtClean="0"/>
              <a:t>골 다공증 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z="2000" smtClean="0"/>
              <a:t>뼈의 퇴화와 골다공증에 기능적을 근 골격계 강화에 효율적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2165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ko-KR" altLang="en-US" smtClean="0"/>
              <a:t>요통</a:t>
            </a:r>
            <a:r>
              <a:rPr lang="en-US" altLang="ko-KR" smtClean="0"/>
              <a:t>(Low Back Pain)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mtClean="0"/>
              <a:t>모든 성인 남자의 </a:t>
            </a:r>
            <a:r>
              <a:rPr lang="en-US" altLang="ko-KR" smtClean="0"/>
              <a:t>4/5</a:t>
            </a:r>
            <a:r>
              <a:rPr lang="ko-KR" altLang="en-US" smtClean="0"/>
              <a:t>가 삶에 영향을 받고 있음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mtClean="0"/>
              <a:t>요추근육</a:t>
            </a:r>
            <a:r>
              <a:rPr lang="en-US" altLang="ko-KR" smtClean="0"/>
              <a:t>(trunk extensor)</a:t>
            </a:r>
            <a:r>
              <a:rPr lang="ko-KR" altLang="en-US" smtClean="0"/>
              <a:t>강화는 환자에게 고통을 감소</a:t>
            </a:r>
          </a:p>
          <a:p>
            <a:pPr lvl="1" eaLnBrk="1" hangingPunct="1">
              <a:lnSpc>
                <a:spcPct val="120000"/>
              </a:lnSpc>
            </a:pPr>
            <a:endParaRPr lang="ko-KR" altLang="en-US" smtClean="0"/>
          </a:p>
          <a:p>
            <a:pPr eaLnBrk="1" hangingPunct="1">
              <a:lnSpc>
                <a:spcPct val="120000"/>
              </a:lnSpc>
            </a:pPr>
            <a:r>
              <a:rPr lang="ko-KR" altLang="en-US" smtClean="0"/>
              <a:t>관절염</a:t>
            </a:r>
            <a:r>
              <a:rPr lang="en-US" altLang="ko-KR" smtClean="0"/>
              <a:t>(Arthritis)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mtClean="0"/>
              <a:t>강화된 근력은 관절 기능을 개선하고 관절의 불편함을 감소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mtClean="0"/>
              <a:t>저항운동이 골관절염과 류마티스성 관절염의 고통 완화</a:t>
            </a:r>
          </a:p>
          <a:p>
            <a:pPr lvl="1" eaLnBrk="1" hangingPunct="1">
              <a:lnSpc>
                <a:spcPct val="120000"/>
              </a:lnSpc>
            </a:pPr>
            <a:endParaRPr lang="ko-KR" altLang="en-US" smtClean="0"/>
          </a:p>
          <a:p>
            <a:pPr eaLnBrk="1" hangingPunct="1">
              <a:lnSpc>
                <a:spcPct val="120000"/>
              </a:lnSpc>
            </a:pPr>
            <a:r>
              <a:rPr lang="ko-KR" altLang="en-US" smtClean="0"/>
              <a:t>우울증</a:t>
            </a:r>
            <a:r>
              <a:rPr lang="en-US" altLang="ko-KR" smtClean="0"/>
              <a:t>(Depression)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mtClean="0"/>
              <a:t>노인의 우울증은 신체 기능 감소와 관련이 있음</a:t>
            </a:r>
            <a:r>
              <a:rPr lang="en-US" altLang="ko-KR" smtClean="0"/>
              <a:t>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/>
              <a:t>10</a:t>
            </a:r>
            <a:r>
              <a:rPr lang="ko-KR" altLang="en-US" smtClean="0"/>
              <a:t>주간 저항 트레이닝 후 우울증 유의하게 감소</a:t>
            </a:r>
            <a:r>
              <a:rPr lang="en-US" altLang="ko-KR" smtClean="0"/>
              <a:t>(</a:t>
            </a:r>
            <a:r>
              <a:rPr lang="ko-KR" altLang="en-US" smtClean="0"/>
              <a:t>자신감</a:t>
            </a:r>
            <a:r>
              <a:rPr lang="en-US" altLang="ko-KR" smtClean="0"/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6610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mtClean="0"/>
              <a:t>근육손실과 기초 대사율 감소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노인들의 근육조직을 바꾸어 놓고 신진대사를 개선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mtClean="0"/>
              <a:t>30</a:t>
            </a:r>
            <a:r>
              <a:rPr lang="ko-KR" altLang="en-US" smtClean="0"/>
              <a:t>대와 </a:t>
            </a:r>
            <a:r>
              <a:rPr lang="en-US" altLang="ko-KR" smtClean="0"/>
              <a:t>40</a:t>
            </a:r>
            <a:r>
              <a:rPr lang="ko-KR" altLang="en-US" smtClean="0"/>
              <a:t>대에 매년 약 </a:t>
            </a:r>
            <a:r>
              <a:rPr lang="en-US" altLang="ko-KR" smtClean="0"/>
              <a:t>0.2kg</a:t>
            </a:r>
            <a:r>
              <a:rPr lang="ko-KR" altLang="en-US" smtClean="0"/>
              <a:t>씩 근육량이 감소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근육손실 과정을 </a:t>
            </a:r>
            <a:r>
              <a:rPr lang="ko-KR" altLang="en-US" smtClean="0">
                <a:solidFill>
                  <a:srgbClr val="0000FF"/>
                </a:solidFill>
              </a:rPr>
              <a:t>근소실증</a:t>
            </a:r>
            <a:r>
              <a:rPr lang="ko-KR" altLang="en-US" smtClean="0"/>
              <a:t>이라 함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mtClean="0"/>
              <a:t>50</a:t>
            </a:r>
            <a:r>
              <a:rPr lang="ko-KR" altLang="en-US" smtClean="0"/>
              <a:t>대 이후 노인의 근육손실은 두배에 이르며 매년 </a:t>
            </a:r>
            <a:r>
              <a:rPr lang="en-US" altLang="ko-KR" smtClean="0"/>
              <a:t>0.45kg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미국 성인기에 </a:t>
            </a:r>
            <a:r>
              <a:rPr lang="en-US" altLang="ko-KR" smtClean="0"/>
              <a:t>10</a:t>
            </a:r>
            <a:r>
              <a:rPr lang="ko-KR" altLang="en-US" smtClean="0"/>
              <a:t>년마다 체중의 </a:t>
            </a:r>
            <a:r>
              <a:rPr lang="en-US" altLang="ko-KR" smtClean="0"/>
              <a:t>4.5kg</a:t>
            </a:r>
            <a:r>
              <a:rPr lang="ko-KR" altLang="en-US" smtClean="0"/>
              <a:t>씩 증가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근육량의 감소로 인해 휴식 대사율이 </a:t>
            </a:r>
            <a:r>
              <a:rPr lang="en-US" altLang="ko-KR" smtClean="0"/>
              <a:t>2~3%</a:t>
            </a:r>
            <a:r>
              <a:rPr lang="ko-KR" altLang="en-US" smtClean="0"/>
              <a:t>씩 감소</a:t>
            </a:r>
          </a:p>
          <a:p>
            <a:pPr lvl="1" eaLnBrk="1" hangingPunct="1">
              <a:lnSpc>
                <a:spcPct val="130000"/>
              </a:lnSpc>
            </a:pPr>
            <a:endParaRPr lang="ko-KR" altLang="en-US" sz="1000" smtClean="0"/>
          </a:p>
          <a:p>
            <a:pPr eaLnBrk="1" hangingPunct="1">
              <a:lnSpc>
                <a:spcPct val="130000"/>
              </a:lnSpc>
            </a:pPr>
            <a:r>
              <a:rPr lang="ko-KR" altLang="en-US" smtClean="0"/>
              <a:t>노인의 근육손실과 신진대사 저하를 막기 위해 저항운동 수행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노년기에 신체활동을 가능하게 하고</a:t>
            </a:r>
            <a:r>
              <a:rPr lang="en-US" altLang="ko-KR" smtClean="0"/>
              <a:t>, </a:t>
            </a:r>
            <a:r>
              <a:rPr lang="ko-KR" altLang="en-US" smtClean="0"/>
              <a:t>에너지 이용을 증가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mtClean="0"/>
              <a:t>근육량 유지하는데 도움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저항과 반복간의 권고사항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31748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88931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체중과 신체구성의 변화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pic>
        <p:nvPicPr>
          <p:cNvPr id="32772" name="Picture 4" descr="노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106488"/>
            <a:ext cx="6335712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7620000" cy="4267200"/>
          </a:xfrm>
        </p:spPr>
        <p:txBody>
          <a:bodyPr/>
          <a:lstStyle/>
          <a:p>
            <a:pPr marL="609600" indent="-609600">
              <a:lnSpc>
                <a:spcPct val="21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ko-KR" altLang="en-US" sz="2400" smtClean="0">
                <a:latin typeface="Times New Roman" pitchFamily="18" charset="0"/>
              </a:rPr>
              <a:t>운동의 필요성</a:t>
            </a:r>
          </a:p>
          <a:p>
            <a:pPr marL="990600" lvl="1" indent="-533400">
              <a:lnSpc>
                <a:spcPct val="210000"/>
              </a:lnSpc>
              <a:buFontTx/>
              <a:buAutoNum type="arabicPeriod"/>
            </a:pPr>
            <a:r>
              <a:rPr lang="ko-KR" altLang="en-US" sz="2400" smtClean="0"/>
              <a:t>운동 부족병</a:t>
            </a:r>
            <a:r>
              <a:rPr lang="en-US" altLang="ko-KR" sz="2400" smtClean="0"/>
              <a:t>(</a:t>
            </a:r>
            <a:r>
              <a:rPr lang="ko-KR" altLang="en-US" sz="2400" smtClean="0"/>
              <a:t>현대병</a:t>
            </a:r>
            <a:r>
              <a:rPr lang="en-US" altLang="ko-KR" sz="2400" smtClean="0"/>
              <a:t>) </a:t>
            </a:r>
            <a:r>
              <a:rPr lang="ko-KR" altLang="en-US" sz="2400" smtClean="0"/>
              <a:t>관련 위험인자 제거</a:t>
            </a:r>
          </a:p>
          <a:p>
            <a:pPr marL="990600" lvl="1" indent="-533400">
              <a:lnSpc>
                <a:spcPct val="210000"/>
              </a:lnSpc>
              <a:buFont typeface="Symbol" pitchFamily="18" charset="2"/>
              <a:buAutoNum type="arabicPeriod"/>
            </a:pPr>
            <a:r>
              <a:rPr lang="ko-KR" altLang="en-US" sz="2400" smtClean="0"/>
              <a:t>질병에 대한 저항력 강화</a:t>
            </a:r>
          </a:p>
          <a:p>
            <a:pPr marL="990600" lvl="1" indent="-533400">
              <a:lnSpc>
                <a:spcPct val="210000"/>
              </a:lnSpc>
              <a:buFont typeface="Symbol" pitchFamily="18" charset="2"/>
              <a:buAutoNum type="arabicPeriod"/>
            </a:pPr>
            <a:r>
              <a:rPr lang="ko-KR" altLang="en-US" sz="2400" smtClean="0"/>
              <a:t>운동을 통한 삶의 질 향상</a:t>
            </a:r>
          </a:p>
          <a:p>
            <a:pPr marL="990600" lvl="1" indent="-533400">
              <a:lnSpc>
                <a:spcPct val="210000"/>
              </a:lnSpc>
              <a:buFont typeface="Symbol" pitchFamily="18" charset="2"/>
              <a:buAutoNum type="arabicPeriod"/>
            </a:pPr>
            <a:r>
              <a:rPr lang="ko-KR" altLang="en-US" sz="2400" smtClean="0"/>
              <a:t>건강의 유지와 질병의 예방 및 극복 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1524000" y="517525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1. </a:t>
            </a:r>
            <a:r>
              <a:rPr lang="ko-KR" altLang="en-US" sz="1800">
                <a:solidFill>
                  <a:schemeClr val="tx2"/>
                </a:solidFill>
              </a:rPr>
              <a:t>운동의 필요성 및 효과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계속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3068638"/>
          <a:ext cx="9144000" cy="3789362"/>
        </p:xfrm>
        <a:graphic>
          <a:graphicData uri="http://schemas.openxmlformats.org/presentationml/2006/ole">
            <p:oleObj spid="_x0000_s2050" name="차트" r:id="rId3" imgW="5914906" imgH="2324040" progId="Excel.Chart.8">
              <p:embed/>
            </p:oleObj>
          </a:graphicData>
        </a:graphic>
      </p:graphicFrame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276600" y="593725"/>
            <a:ext cx="277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chemeClr val="tx2"/>
                </a:solidFill>
              </a:rPr>
              <a:t>노인과 여가실태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258888" y="1557338"/>
            <a:ext cx="67056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alpha val="80000"/>
                </a:srgbClr>
              </a:gs>
              <a:gs pos="50000">
                <a:schemeClr val="bg1"/>
              </a:gs>
              <a:gs pos="100000">
                <a:srgbClr val="FFCCFF">
                  <a:alpha val="80000"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tIns="108000" anchor="ctr">
            <a:flatTx/>
          </a:bodyPr>
          <a:lstStyle/>
          <a:p>
            <a:pPr algn="ctr">
              <a:defRPr/>
            </a:pPr>
            <a:r>
              <a:rPr lang="ko-KR" altLang="en-US" sz="2000" b="1" dirty="0">
                <a:solidFill>
                  <a:srgbClr val="FF0000"/>
                </a:solidFill>
              </a:rPr>
              <a:t>노인문제 대한 인식을 </a:t>
            </a:r>
            <a:r>
              <a:rPr lang="en-US" altLang="ko-KR" sz="2000" b="1" dirty="0">
                <a:solidFill>
                  <a:srgbClr val="FF0000"/>
                </a:solidFill>
              </a:rPr>
              <a:t>2002</a:t>
            </a:r>
            <a:r>
              <a:rPr lang="ko-KR" altLang="en-US" sz="2000" b="1" dirty="0">
                <a:solidFill>
                  <a:srgbClr val="FF0000"/>
                </a:solidFill>
              </a:rPr>
              <a:t>년 </a:t>
            </a:r>
            <a:r>
              <a:rPr lang="en-US" altLang="ko-KR" sz="2000" b="1" dirty="0">
                <a:solidFill>
                  <a:srgbClr val="FF0000"/>
                </a:solidFill>
              </a:rPr>
              <a:t>65</a:t>
            </a:r>
            <a:r>
              <a:rPr lang="ko-KR" altLang="en-US" sz="2000" b="1" dirty="0">
                <a:solidFill>
                  <a:srgbClr val="FF0000"/>
                </a:solidFill>
              </a:rPr>
              <a:t>세 이상 연령계층의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rgbClr val="FF0000"/>
                </a:solidFill>
              </a:rPr>
              <a:t>가장 어려운 점은 건강문제 </a:t>
            </a:r>
            <a:r>
              <a:rPr lang="en-US" altLang="ko-KR" sz="2000" b="1" dirty="0">
                <a:solidFill>
                  <a:srgbClr val="FF0000"/>
                </a:solidFill>
              </a:rPr>
              <a:t>41.5%</a:t>
            </a:r>
            <a:r>
              <a:rPr lang="ko-KR" altLang="en-US" sz="2000" b="1" dirty="0">
                <a:solidFill>
                  <a:srgbClr val="FF0000"/>
                </a:solidFill>
              </a:rPr>
              <a:t>로 가장 높았고</a:t>
            </a:r>
          </a:p>
          <a:p>
            <a:pPr algn="ctr">
              <a:defRPr/>
            </a:pPr>
            <a:r>
              <a:rPr lang="ko-KR" altLang="en-US" sz="2000" b="1" dirty="0">
                <a:solidFill>
                  <a:srgbClr val="FF0000"/>
                </a:solidFill>
              </a:rPr>
              <a:t>경제적 어려움 </a:t>
            </a:r>
            <a:r>
              <a:rPr lang="en-US" altLang="ko-KR" sz="2000" b="1" dirty="0">
                <a:solidFill>
                  <a:srgbClr val="FF0000"/>
                </a:solidFill>
              </a:rPr>
              <a:t>33.9%, </a:t>
            </a:r>
            <a:r>
              <a:rPr lang="ko-KR" altLang="en-US" sz="2000" b="1" dirty="0">
                <a:solidFill>
                  <a:srgbClr val="FF0000"/>
                </a:solidFill>
              </a:rPr>
              <a:t>소외감 </a:t>
            </a:r>
            <a:r>
              <a:rPr lang="en-US" altLang="ko-KR" sz="2000" b="1" dirty="0">
                <a:solidFill>
                  <a:srgbClr val="FF0000"/>
                </a:solidFill>
              </a:rPr>
              <a:t>8.5% </a:t>
            </a:r>
            <a:r>
              <a:rPr lang="ko-KR" altLang="en-US" sz="2000" b="1" dirty="0">
                <a:solidFill>
                  <a:srgbClr val="FF0000"/>
                </a:solidFill>
              </a:rPr>
              <a:t>순으로 나타났음</a:t>
            </a:r>
            <a:r>
              <a:rPr lang="en-US" altLang="ko-KR" sz="20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2565400"/>
          <a:ext cx="9144000" cy="3835400"/>
        </p:xfrm>
        <a:graphic>
          <a:graphicData uri="http://schemas.openxmlformats.org/presentationml/2006/ole">
            <p:oleObj spid="_x0000_s3074" name="차트" r:id="rId3" imgW="5657790" imgH="2390715" progId="Excel.Chart.8">
              <p:embed/>
            </p:oleObj>
          </a:graphicData>
        </a:graphic>
      </p:graphicFrame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58888" y="981075"/>
            <a:ext cx="6705600" cy="1150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alpha val="80000"/>
                </a:srgbClr>
              </a:gs>
              <a:gs pos="50000">
                <a:schemeClr val="bg1"/>
              </a:gs>
              <a:gs pos="100000">
                <a:srgbClr val="FFFF99">
                  <a:alpha val="80000"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tIns="108000" anchor="ctr">
            <a:flatTx/>
          </a:bodyPr>
          <a:lstStyle/>
          <a:p>
            <a:pPr algn="ctr">
              <a:defRPr/>
            </a:pPr>
            <a:r>
              <a:rPr lang="ko-KR" altLang="en-US" sz="1600" b="1">
                <a:solidFill>
                  <a:srgbClr val="0000CC"/>
                </a:solidFill>
              </a:rPr>
              <a:t>여가활용에 있어 </a:t>
            </a:r>
            <a:r>
              <a:rPr lang="en-US" altLang="ko-KR" sz="1600" b="1">
                <a:solidFill>
                  <a:srgbClr val="0000CC"/>
                </a:solidFill>
              </a:rPr>
              <a:t>2002</a:t>
            </a:r>
            <a:r>
              <a:rPr lang="ko-KR" altLang="en-US" sz="1600" b="1">
                <a:solidFill>
                  <a:srgbClr val="0000CC"/>
                </a:solidFill>
              </a:rPr>
              <a:t>년 </a:t>
            </a:r>
            <a:r>
              <a:rPr lang="en-US" altLang="ko-KR" sz="1600" b="1">
                <a:solidFill>
                  <a:srgbClr val="0000CC"/>
                </a:solidFill>
              </a:rPr>
              <a:t>60</a:t>
            </a:r>
            <a:r>
              <a:rPr lang="ko-KR" altLang="en-US" sz="1600" b="1">
                <a:solidFill>
                  <a:srgbClr val="0000CC"/>
                </a:solidFill>
              </a:rPr>
              <a:t>세 이상 인구가 원하는 </a:t>
            </a:r>
          </a:p>
          <a:p>
            <a:pPr algn="ctr">
              <a:defRPr/>
            </a:pPr>
            <a:r>
              <a:rPr lang="ko-KR" altLang="en-US" sz="1600" b="1">
                <a:solidFill>
                  <a:srgbClr val="0000CC"/>
                </a:solidFill>
              </a:rPr>
              <a:t>여가활용방법은 </a:t>
            </a:r>
            <a:r>
              <a:rPr lang="en-US" altLang="ko-KR" sz="1600" b="1">
                <a:solidFill>
                  <a:srgbClr val="0000CC"/>
                </a:solidFill>
              </a:rPr>
              <a:t>TV</a:t>
            </a:r>
            <a:r>
              <a:rPr lang="ko-KR" altLang="en-US" sz="1600" b="1">
                <a:solidFill>
                  <a:srgbClr val="0000CC"/>
                </a:solidFill>
              </a:rPr>
              <a:t>시청</a:t>
            </a:r>
            <a:r>
              <a:rPr lang="en-US" altLang="ko-KR" sz="1600" b="1">
                <a:solidFill>
                  <a:srgbClr val="0000CC"/>
                </a:solidFill>
              </a:rPr>
              <a:t>, </a:t>
            </a:r>
            <a:r>
              <a:rPr lang="ko-KR" altLang="en-US" sz="1600" b="1">
                <a:solidFill>
                  <a:srgbClr val="0000CC"/>
                </a:solidFill>
              </a:rPr>
              <a:t>라디오 청취가 </a:t>
            </a:r>
            <a:r>
              <a:rPr lang="en-US" altLang="ko-KR" sz="1600" b="1">
                <a:solidFill>
                  <a:srgbClr val="0000CC"/>
                </a:solidFill>
              </a:rPr>
              <a:t>60.6%</a:t>
            </a:r>
            <a:r>
              <a:rPr lang="ko-KR" altLang="en-US" sz="1600" b="1">
                <a:solidFill>
                  <a:srgbClr val="0000CC"/>
                </a:solidFill>
              </a:rPr>
              <a:t>로 가장 높음</a:t>
            </a:r>
            <a:r>
              <a:rPr lang="en-US" altLang="ko-KR" sz="1600" b="1">
                <a:solidFill>
                  <a:srgbClr val="0000CC"/>
                </a:solidFill>
              </a:rPr>
              <a:t>(</a:t>
            </a:r>
            <a:r>
              <a:rPr lang="ko-KR" altLang="en-US" sz="1600" b="1">
                <a:solidFill>
                  <a:srgbClr val="0000CC"/>
                </a:solidFill>
              </a:rPr>
              <a:t>통계청</a:t>
            </a:r>
            <a:r>
              <a:rPr lang="en-US" altLang="ko-KR" sz="1600" b="1">
                <a:solidFill>
                  <a:srgbClr val="0000CC"/>
                </a:solidFill>
              </a:rPr>
              <a:t>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2781300"/>
          <a:ext cx="9036050" cy="3600450"/>
        </p:xfrm>
        <a:graphic>
          <a:graphicData uri="http://schemas.openxmlformats.org/presentationml/2006/ole">
            <p:oleObj spid="_x0000_s4098" name="차트" r:id="rId3" imgW="4619744" imgH="2486144" progId="Excel.Chart.8">
              <p:embed/>
            </p:oleObj>
          </a:graphicData>
        </a:graphic>
      </p:graphicFrame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55650" y="692150"/>
            <a:ext cx="7777163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66FF">
                  <a:alpha val="50000"/>
                </a:srgbClr>
              </a:gs>
              <a:gs pos="50000">
                <a:schemeClr val="bg1"/>
              </a:gs>
              <a:gs pos="100000">
                <a:srgbClr val="6666FF">
                  <a:alpha val="50000"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tIns="108000" anchor="ctr">
            <a:flatTx/>
          </a:bodyPr>
          <a:lstStyle/>
          <a:p>
            <a:pPr algn="ctr">
              <a:defRPr/>
            </a:pPr>
            <a:r>
              <a:rPr lang="en-US" altLang="ko-KR"/>
              <a:t> </a:t>
            </a:r>
          </a:p>
          <a:p>
            <a:pPr algn="ctr"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받고 싶은 복지 서비스는 </a:t>
            </a:r>
            <a:r>
              <a:rPr lang="en-US" altLang="ko-KR" sz="1600" b="1">
                <a:solidFill>
                  <a:srgbClr val="FF00FF"/>
                </a:solidFill>
              </a:rPr>
              <a:t>2002</a:t>
            </a:r>
            <a:r>
              <a:rPr lang="ko-KR" altLang="en-US" sz="1600" b="1">
                <a:solidFill>
                  <a:srgbClr val="FF00FF"/>
                </a:solidFill>
              </a:rPr>
              <a:t>년 </a:t>
            </a:r>
            <a:r>
              <a:rPr lang="en-US" altLang="ko-KR" sz="1600" b="1">
                <a:solidFill>
                  <a:srgbClr val="FF00FF"/>
                </a:solidFill>
              </a:rPr>
              <a:t>60</a:t>
            </a:r>
            <a:r>
              <a:rPr lang="ko-KR" altLang="en-US" sz="1600" b="1">
                <a:solidFill>
                  <a:srgbClr val="FF00FF"/>
                </a:solidFill>
              </a:rPr>
              <a:t>세 이상 고령자 중 </a:t>
            </a:r>
          </a:p>
          <a:p>
            <a:pPr algn="ctr">
              <a:defRPr/>
            </a:pPr>
            <a:r>
              <a:rPr lang="en-US" altLang="ko-KR" sz="1600" b="1">
                <a:solidFill>
                  <a:srgbClr val="FF00FF"/>
                </a:solidFill>
              </a:rPr>
              <a:t>74.1%</a:t>
            </a:r>
            <a:r>
              <a:rPr lang="ko-KR" altLang="en-US" sz="1600" b="1">
                <a:solidFill>
                  <a:srgbClr val="FF00FF"/>
                </a:solidFill>
              </a:rPr>
              <a:t>는 가정 내에서 복지서비스를 받고 싶어 하며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받고 싶은 복지서비스 종류로는 건강 체크가 </a:t>
            </a:r>
            <a:r>
              <a:rPr lang="en-US" altLang="ko-KR" sz="1600" b="1">
                <a:solidFill>
                  <a:srgbClr val="FF00FF"/>
                </a:solidFill>
              </a:rPr>
              <a:t>41.5%</a:t>
            </a:r>
            <a:r>
              <a:rPr lang="ko-KR" altLang="en-US" sz="1600" b="1">
                <a:solidFill>
                  <a:srgbClr val="FF00FF"/>
                </a:solidFill>
              </a:rPr>
              <a:t>로 가장 높았고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간병서비스 </a:t>
            </a:r>
            <a:r>
              <a:rPr lang="en-US" altLang="ko-KR" sz="1600" b="1">
                <a:solidFill>
                  <a:srgbClr val="FF00FF"/>
                </a:solidFill>
              </a:rPr>
              <a:t>20.7% </a:t>
            </a:r>
            <a:r>
              <a:rPr lang="ko-KR" altLang="en-US" sz="1600" b="1">
                <a:solidFill>
                  <a:srgbClr val="FF00FF"/>
                </a:solidFill>
              </a:rPr>
              <a:t>가사서비스 </a:t>
            </a:r>
            <a:r>
              <a:rPr lang="en-US" altLang="ko-KR" sz="1600" b="1">
                <a:solidFill>
                  <a:srgbClr val="FF00FF"/>
                </a:solidFill>
              </a:rPr>
              <a:t>6.0% </a:t>
            </a:r>
            <a:r>
              <a:rPr lang="ko-KR" altLang="en-US" sz="1600" b="1">
                <a:solidFill>
                  <a:srgbClr val="FF00FF"/>
                </a:solidFill>
              </a:rPr>
              <a:t>순으로 나타났다</a:t>
            </a:r>
            <a:r>
              <a:rPr lang="en-US" altLang="ko-KR" sz="1600" b="1">
                <a:solidFill>
                  <a:srgbClr val="FF00FF"/>
                </a:solidFill>
              </a:rPr>
              <a:t>(</a:t>
            </a:r>
            <a:r>
              <a:rPr lang="ko-KR" altLang="en-US" sz="1600" b="1">
                <a:solidFill>
                  <a:srgbClr val="FF00FF"/>
                </a:solidFill>
              </a:rPr>
              <a:t>통계청</a:t>
            </a:r>
            <a:r>
              <a:rPr lang="en-US" altLang="ko-KR" sz="1600" b="1">
                <a:solidFill>
                  <a:srgbClr val="FF00FF"/>
                </a:solidFill>
              </a:rPr>
              <a:t>, 2004).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987675" y="593725"/>
            <a:ext cx="3709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 </a:t>
            </a:r>
            <a:r>
              <a:rPr lang="ko-KR" altLang="en-US" b="1">
                <a:solidFill>
                  <a:schemeClr val="tx2"/>
                </a:solidFill>
              </a:rPr>
              <a:t>노인의 여가활용 실태</a:t>
            </a:r>
          </a:p>
        </p:txBody>
      </p:sp>
      <p:sp>
        <p:nvSpPr>
          <p:cNvPr id="33795" name="AutoShape 7"/>
          <p:cNvSpPr>
            <a:spLocks noChangeArrowheads="1"/>
          </p:cNvSpPr>
          <p:nvPr/>
        </p:nvSpPr>
        <p:spPr bwMode="auto">
          <a:xfrm>
            <a:off x="755650" y="1700213"/>
            <a:ext cx="3097213" cy="4464050"/>
          </a:xfrm>
          <a:prstGeom prst="can">
            <a:avLst>
              <a:gd name="adj" fmla="val 36033"/>
            </a:avLst>
          </a:prstGeom>
          <a:solidFill>
            <a:srgbClr val="99CCFF">
              <a:alpha val="34901"/>
            </a:srgbClr>
          </a:solidFill>
          <a:ln w="635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1600" b="1">
                <a:solidFill>
                  <a:srgbClr val="FF00FF"/>
                </a:solidFill>
              </a:rPr>
              <a:t>Leitner &amp; Leitner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>
                <a:solidFill>
                  <a:srgbClr val="FF00FF"/>
                </a:solidFill>
              </a:rPr>
              <a:t>신체적 건강의 증진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>
                <a:solidFill>
                  <a:srgbClr val="FF00FF"/>
                </a:solidFill>
              </a:rPr>
              <a:t>사회적 접촉기회의 제공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>
                <a:solidFill>
                  <a:srgbClr val="FF00FF"/>
                </a:solidFill>
              </a:rPr>
              <a:t>삶에 대한 사기 및 만족감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>
                <a:solidFill>
                  <a:srgbClr val="FF00FF"/>
                </a:solidFill>
              </a:rPr>
              <a:t>자기 신체에 대한 자신감 부여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>
                <a:solidFill>
                  <a:srgbClr val="FF00FF"/>
                </a:solidFill>
              </a:rPr>
              <a:t>자기 가치성의 확신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>
                <a:solidFill>
                  <a:srgbClr val="FF00FF"/>
                </a:solidFill>
              </a:rPr>
              <a:t>생활의 기술의 증진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600" b="1">
                <a:solidFill>
                  <a:srgbClr val="FF00FF"/>
                </a:solidFill>
              </a:rPr>
              <a:t>즐거운 삶</a:t>
            </a:r>
          </a:p>
          <a:p>
            <a:pPr algn="ctr"/>
            <a:endParaRPr lang="en-US" altLang="ko-KR" sz="1600" b="1">
              <a:solidFill>
                <a:srgbClr val="000066"/>
              </a:solidFill>
            </a:endParaRPr>
          </a:p>
        </p:txBody>
      </p:sp>
      <p:sp>
        <p:nvSpPr>
          <p:cNvPr id="33796" name="AutoShape 8"/>
          <p:cNvSpPr>
            <a:spLocks noChangeArrowheads="1"/>
          </p:cNvSpPr>
          <p:nvPr/>
        </p:nvSpPr>
        <p:spPr bwMode="auto">
          <a:xfrm>
            <a:off x="5003800" y="1628775"/>
            <a:ext cx="3097213" cy="4464050"/>
          </a:xfrm>
          <a:prstGeom prst="can">
            <a:avLst>
              <a:gd name="adj" fmla="val 36033"/>
            </a:avLst>
          </a:prstGeom>
          <a:solidFill>
            <a:srgbClr val="FF99CC">
              <a:alpha val="34901"/>
            </a:srgbClr>
          </a:solidFill>
          <a:ln w="6350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800" b="1">
                <a:solidFill>
                  <a:srgbClr val="3333CC"/>
                </a:solidFill>
              </a:rPr>
              <a:t>노인들의 여가시간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800" b="1">
                <a:solidFill>
                  <a:srgbClr val="3333CC"/>
                </a:solidFill>
              </a:rPr>
              <a:t>증대를 질적인 수준에서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800" b="1">
                <a:solidFill>
                  <a:srgbClr val="3333CC"/>
                </a:solidFill>
              </a:rPr>
              <a:t>볼 때 단순한 시간의 증대가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800" b="1">
                <a:solidFill>
                  <a:srgbClr val="3333CC"/>
                </a:solidFill>
              </a:rPr>
              <a:t>아니라 그 시간에 어떠한 활동</a:t>
            </a:r>
            <a:r>
              <a:rPr lang="en-US" altLang="ko-KR" sz="1800" b="1">
                <a:solidFill>
                  <a:srgbClr val="3333CC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800" b="1">
                <a:solidFill>
                  <a:srgbClr val="3333CC"/>
                </a:solidFill>
              </a:rPr>
              <a:t>어떠한 느낌</a:t>
            </a:r>
            <a:r>
              <a:rPr lang="en-US" altLang="ko-KR" sz="1800" b="1">
                <a:solidFill>
                  <a:srgbClr val="3333CC"/>
                </a:solidFill>
              </a:rPr>
              <a:t>, </a:t>
            </a:r>
            <a:r>
              <a:rPr lang="ko-KR" altLang="en-US" sz="1800" b="1">
                <a:solidFill>
                  <a:srgbClr val="3333CC"/>
                </a:solidFill>
              </a:rPr>
              <a:t>자기존재감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ko-KR" altLang="en-US" sz="1800" b="1">
                <a:solidFill>
                  <a:srgbClr val="3333CC"/>
                </a:solidFill>
              </a:rPr>
              <a:t>확인 등이 우선되어짐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763713" y="36449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 </a:t>
            </a:r>
            <a:endParaRPr lang="en-US" altLang="ko-KR"/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3132138" y="593725"/>
            <a:ext cx="3005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 </a:t>
            </a:r>
            <a:r>
              <a:rPr lang="ko-KR" altLang="en-US" b="1">
                <a:solidFill>
                  <a:schemeClr val="tx2"/>
                </a:solidFill>
              </a:rPr>
              <a:t>여가 활성화 방안</a:t>
            </a:r>
          </a:p>
        </p:txBody>
      </p:sp>
      <p:sp>
        <p:nvSpPr>
          <p:cNvPr id="34820" name="AutoShape 8"/>
          <p:cNvSpPr>
            <a:spLocks noChangeArrowheads="1"/>
          </p:cNvSpPr>
          <p:nvPr/>
        </p:nvSpPr>
        <p:spPr bwMode="auto">
          <a:xfrm>
            <a:off x="323850" y="1628775"/>
            <a:ext cx="8569325" cy="4105275"/>
          </a:xfrm>
          <a:prstGeom prst="doubleWave">
            <a:avLst>
              <a:gd name="adj1" fmla="val 6500"/>
              <a:gd name="adj2" fmla="val 0"/>
            </a:avLst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>
                <a:solidFill>
                  <a:srgbClr val="0000FF"/>
                </a:solidFill>
              </a:rPr>
              <a:t>첫째</a:t>
            </a:r>
            <a:r>
              <a:rPr lang="en-US" altLang="ko-KR" sz="1600" b="1">
                <a:solidFill>
                  <a:srgbClr val="0000FF"/>
                </a:solidFill>
              </a:rPr>
              <a:t>, </a:t>
            </a:r>
            <a:r>
              <a:rPr lang="ko-KR" altLang="en-US" sz="1600" b="1">
                <a:solidFill>
                  <a:srgbClr val="0000FF"/>
                </a:solidFill>
              </a:rPr>
              <a:t>시니어 웰빙 차원에서 </a:t>
            </a:r>
            <a:r>
              <a:rPr lang="ko-KR" altLang="en-US" sz="1600" b="1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ko-KR" altLang="en-US" sz="1600" b="1">
                <a:solidFill>
                  <a:srgbClr val="0000FF"/>
                </a:solidFill>
              </a:rPr>
              <a:t>건강의 유지 증진</a:t>
            </a:r>
            <a:r>
              <a:rPr lang="ko-KR" altLang="en-US" sz="1600" b="1">
                <a:solidFill>
                  <a:srgbClr val="0000FF"/>
                </a:solidFill>
                <a:latin typeface="Arial" charset="0"/>
              </a:rPr>
              <a:t>”</a:t>
            </a:r>
            <a:r>
              <a:rPr lang="ko-KR" altLang="en-US" sz="1600" b="1">
                <a:solidFill>
                  <a:srgbClr val="0000FF"/>
                </a:solidFill>
              </a:rPr>
              <a:t>은 예방</a:t>
            </a:r>
            <a:r>
              <a:rPr lang="en-US" altLang="ko-KR" sz="1600" b="1">
                <a:solidFill>
                  <a:srgbClr val="0000FF"/>
                </a:solidFill>
              </a:rPr>
              <a:t>, </a:t>
            </a:r>
            <a:r>
              <a:rPr lang="ko-KR" altLang="en-US" sz="1600" b="1">
                <a:solidFill>
                  <a:srgbClr val="0000FF"/>
                </a:solidFill>
              </a:rPr>
              <a:t>진단</a:t>
            </a:r>
            <a:r>
              <a:rPr lang="en-US" altLang="ko-KR" sz="1600" b="1">
                <a:solidFill>
                  <a:srgbClr val="0000FF"/>
                </a:solidFill>
              </a:rPr>
              <a:t>, </a:t>
            </a:r>
            <a:r>
              <a:rPr lang="ko-KR" altLang="en-US" sz="1600" b="1">
                <a:solidFill>
                  <a:srgbClr val="0000FF"/>
                </a:solidFill>
              </a:rPr>
              <a:t>치료의 과정에서 </a:t>
            </a:r>
          </a:p>
          <a:p>
            <a:pPr algn="ctr"/>
            <a:r>
              <a:rPr lang="ko-KR" altLang="en-US" sz="1600" b="1">
                <a:solidFill>
                  <a:srgbClr val="0000FF"/>
                </a:solidFill>
              </a:rPr>
              <a:t>레저스포츠 프로그램은 예방적 차원에서 상당한 역할을 할 수 있다</a:t>
            </a:r>
            <a:r>
              <a:rPr lang="en-US" altLang="ko-KR" sz="1600" b="1">
                <a:solidFill>
                  <a:srgbClr val="0000FF"/>
                </a:solidFill>
              </a:rPr>
              <a:t>.</a:t>
            </a:r>
          </a:p>
          <a:p>
            <a:pPr algn="ctr"/>
            <a:endParaRPr lang="en-US" altLang="ko-KR" sz="1600" b="1">
              <a:solidFill>
                <a:srgbClr val="0000FF"/>
              </a:solidFill>
            </a:endParaRPr>
          </a:p>
          <a:p>
            <a:pPr algn="ctr"/>
            <a:r>
              <a:rPr lang="ko-KR" altLang="en-US" sz="1600" b="1">
                <a:solidFill>
                  <a:srgbClr val="0000FF"/>
                </a:solidFill>
              </a:rPr>
              <a:t>둘째</a:t>
            </a:r>
            <a:r>
              <a:rPr lang="en-US" altLang="ko-KR" sz="1600" b="1">
                <a:solidFill>
                  <a:srgbClr val="0000FF"/>
                </a:solidFill>
              </a:rPr>
              <a:t>, </a:t>
            </a:r>
            <a:r>
              <a:rPr lang="en-US" altLang="ko-KR" sz="1600" b="1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ko-KR" altLang="en-US" sz="1600" b="1">
                <a:solidFill>
                  <a:srgbClr val="0000FF"/>
                </a:solidFill>
              </a:rPr>
              <a:t>삶의 질 향상</a:t>
            </a:r>
            <a:r>
              <a:rPr lang="ko-KR" altLang="en-US" sz="1600" b="1">
                <a:solidFill>
                  <a:srgbClr val="0000FF"/>
                </a:solidFill>
                <a:latin typeface="Arial" charset="0"/>
              </a:rPr>
              <a:t>”</a:t>
            </a:r>
            <a:r>
              <a:rPr lang="ko-KR" altLang="en-US" sz="1600" b="1">
                <a:solidFill>
                  <a:srgbClr val="0000FF"/>
                </a:solidFill>
              </a:rPr>
              <a:t> 이란 차원에서 레저스포츠 프로그램의 적용은 </a:t>
            </a:r>
          </a:p>
          <a:p>
            <a:pPr algn="ctr"/>
            <a:r>
              <a:rPr lang="ko-KR" altLang="en-US" sz="1600" b="1">
                <a:solidFill>
                  <a:srgbClr val="0000FF"/>
                </a:solidFill>
              </a:rPr>
              <a:t>이미 많은 연구 결과들에서 검증된바 있다</a:t>
            </a:r>
          </a:p>
          <a:p>
            <a:pPr algn="ctr"/>
            <a:r>
              <a:rPr lang="en-US" altLang="ko-KR" sz="1600" b="1">
                <a:solidFill>
                  <a:srgbClr val="0000FF"/>
                </a:solidFill>
              </a:rPr>
              <a:t>(Coleman &amp; Ahola, 1993; Bolger &amp; Eckenrode 1991).</a:t>
            </a:r>
          </a:p>
          <a:p>
            <a:pPr algn="ctr"/>
            <a:endParaRPr lang="en-US" altLang="ko-KR" sz="1600" b="1">
              <a:solidFill>
                <a:srgbClr val="0000FF"/>
              </a:solidFill>
            </a:endParaRPr>
          </a:p>
          <a:p>
            <a:pPr algn="ctr"/>
            <a:r>
              <a:rPr lang="ko-KR" altLang="en-US" sz="1600" b="1">
                <a:solidFill>
                  <a:srgbClr val="0000FF"/>
                </a:solidFill>
              </a:rPr>
              <a:t>중</a:t>
            </a:r>
            <a:r>
              <a:rPr lang="en-US" altLang="ko-KR" sz="1600" b="1">
                <a:solidFill>
                  <a:srgbClr val="0000FF"/>
                </a:solidFill>
              </a:rPr>
              <a:t>•</a:t>
            </a:r>
            <a:r>
              <a:rPr lang="ko-KR" altLang="en-US" sz="1600" b="1">
                <a:solidFill>
                  <a:srgbClr val="0000FF"/>
                </a:solidFill>
              </a:rPr>
              <a:t>장기적으로 레저스포츠 프로그램을 통한 노인의 “삶의 질 향상”에 </a:t>
            </a:r>
          </a:p>
          <a:p>
            <a:pPr algn="ctr"/>
            <a:r>
              <a:rPr lang="ko-KR" altLang="en-US" sz="1600" b="1">
                <a:solidFill>
                  <a:srgbClr val="0000FF"/>
                </a:solidFill>
              </a:rPr>
              <a:t>실제적인 대안 책이 강구되어져야 함</a:t>
            </a:r>
            <a:r>
              <a:rPr lang="en-US" altLang="ko-KR" sz="1600" b="1">
                <a:solidFill>
                  <a:srgbClr val="0000FF"/>
                </a:solidFill>
              </a:rPr>
              <a:t>.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843213" y="549275"/>
            <a:ext cx="538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</a:rPr>
              <a:t>2. </a:t>
            </a:r>
            <a:r>
              <a:rPr lang="ko-KR" altLang="en-US" sz="3200" b="1">
                <a:solidFill>
                  <a:schemeClr val="tx2"/>
                </a:solidFill>
              </a:rPr>
              <a:t>시니어 웰빙과 레저스포츠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68313" y="1484313"/>
            <a:ext cx="233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1) </a:t>
            </a:r>
            <a:r>
              <a:rPr lang="ko-KR" altLang="en-US" b="1">
                <a:solidFill>
                  <a:schemeClr val="tx2"/>
                </a:solidFill>
              </a:rPr>
              <a:t>노인과 레저스포츠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84213" y="2205038"/>
            <a:ext cx="7920037" cy="4103687"/>
          </a:xfrm>
          <a:prstGeom prst="bevel">
            <a:avLst>
              <a:gd name="adj" fmla="val 12500"/>
            </a:avLst>
          </a:prstGeom>
          <a:solidFill>
            <a:schemeClr val="accent1">
              <a:alpha val="47000"/>
            </a:schemeClr>
          </a:solidFill>
          <a:ln w="9525">
            <a:noFill/>
            <a:miter lim="800000"/>
            <a:headEnd/>
            <a:tailEnd/>
          </a:ln>
          <a:effectLst>
            <a:outerShdw dist="12700" sy="50000" kx="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노인들은 레저스포츠 활동에 참여함으로써 노년기 삶의 질을 </a:t>
            </a:r>
          </a:p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올리며 삶의 만족감을 극대화</a:t>
            </a:r>
          </a:p>
          <a:p>
            <a:pPr>
              <a:defRPr/>
            </a:pPr>
            <a:endParaRPr lang="ko-KR" altLang="en-US" sz="1600" b="1">
              <a:solidFill>
                <a:srgbClr val="000066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노인들은 여가 활동에 참여함으로써 심리적 안녕감을 얻으며</a:t>
            </a:r>
            <a:r>
              <a:rPr lang="en-US" altLang="ko-KR" sz="1600" b="1">
                <a:solidFill>
                  <a:srgbClr val="000066"/>
                </a:solidFill>
              </a:rPr>
              <a:t>, </a:t>
            </a:r>
            <a:r>
              <a:rPr lang="ko-KR" altLang="en-US" sz="1600" b="1">
                <a:solidFill>
                  <a:srgbClr val="000066"/>
                </a:solidFill>
              </a:rPr>
              <a:t>개인적 욕구를</a:t>
            </a:r>
          </a:p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충족시키고</a:t>
            </a:r>
            <a:r>
              <a:rPr lang="en-US" altLang="ko-KR" sz="1600" b="1">
                <a:solidFill>
                  <a:srgbClr val="000066"/>
                </a:solidFill>
              </a:rPr>
              <a:t>, </a:t>
            </a:r>
            <a:r>
              <a:rPr lang="ko-KR" altLang="en-US" sz="1600" b="1">
                <a:solidFill>
                  <a:srgbClr val="000066"/>
                </a:solidFill>
              </a:rPr>
              <a:t>나아가 노년기 생활의 만족도 및 심리적 안정감</a:t>
            </a:r>
            <a:r>
              <a:rPr lang="en-US" altLang="ko-KR" sz="1600" b="1">
                <a:solidFill>
                  <a:srgbClr val="000066"/>
                </a:solidFill>
              </a:rPr>
              <a:t>, </a:t>
            </a:r>
            <a:r>
              <a:rPr lang="ko-KR" altLang="en-US" sz="1600" b="1">
                <a:solidFill>
                  <a:srgbClr val="000066"/>
                </a:solidFill>
              </a:rPr>
              <a:t>삶의 행복감</a:t>
            </a:r>
          </a:p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등을 향상시켜 가게 됨</a:t>
            </a:r>
          </a:p>
          <a:p>
            <a:pPr>
              <a:defRPr/>
            </a:pPr>
            <a:endParaRPr lang="ko-KR" altLang="en-US" sz="1600" b="1">
              <a:solidFill>
                <a:srgbClr val="000066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노인에 대한 정책이나 복지사업이 국가</a:t>
            </a:r>
            <a:r>
              <a:rPr lang="en-US" altLang="ko-KR" sz="1600" b="1">
                <a:solidFill>
                  <a:srgbClr val="000066"/>
                </a:solidFill>
              </a:rPr>
              <a:t>•</a:t>
            </a:r>
            <a:r>
              <a:rPr lang="ko-KR" altLang="en-US" sz="1600" b="1">
                <a:solidFill>
                  <a:srgbClr val="000066"/>
                </a:solidFill>
              </a:rPr>
              <a:t>사회적 제도로 제공되고 있어야 하고</a:t>
            </a:r>
          </a:p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이에 대한 방법과 프로그램이 노인들의 삶에 어떠한 기여를 하는지에 대하여</a:t>
            </a:r>
          </a:p>
          <a:p>
            <a:pPr>
              <a:defRPr/>
            </a:pPr>
            <a:r>
              <a:rPr lang="ko-KR" altLang="en-US" sz="1600" b="1">
                <a:solidFill>
                  <a:srgbClr val="000066"/>
                </a:solidFill>
              </a:rPr>
              <a:t>보다 구체적인 연구와 노력이 뒤따라야 할 것 이다</a:t>
            </a:r>
            <a:r>
              <a:rPr lang="en-US" altLang="ko-KR" sz="1600" b="1">
                <a:solidFill>
                  <a:srgbClr val="FF0066"/>
                </a:solidFill>
              </a:rPr>
              <a:t>.</a:t>
            </a:r>
            <a:r>
              <a:rPr lang="en-US" altLang="ko-KR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2339975" y="549275"/>
            <a:ext cx="405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2) </a:t>
            </a:r>
            <a:r>
              <a:rPr lang="ko-KR" altLang="en-US" b="1">
                <a:solidFill>
                  <a:schemeClr val="tx2"/>
                </a:solidFill>
              </a:rPr>
              <a:t>노인의 여가스포츠 참여과정 </a:t>
            </a:r>
            <a:r>
              <a:rPr lang="en-US" altLang="ko-KR" b="1">
                <a:solidFill>
                  <a:schemeClr val="tx2"/>
                </a:solidFill>
              </a:rPr>
              <a:t>&amp; </a:t>
            </a:r>
            <a:r>
              <a:rPr lang="ko-KR" altLang="en-US" b="1">
                <a:solidFill>
                  <a:schemeClr val="tx2"/>
                </a:solidFill>
              </a:rPr>
              <a:t>결과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95288" y="1052513"/>
            <a:ext cx="8424862" cy="27019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tIns="180000" anchor="ctr" anchorCtr="1">
            <a:flatTx/>
          </a:bodyPr>
          <a:lstStyle/>
          <a:p>
            <a:pPr algn="ctr"/>
            <a:r>
              <a:rPr lang="en-US" altLang="ko-KR" sz="1600" b="1">
                <a:solidFill>
                  <a:schemeClr val="accent2"/>
                </a:solidFill>
              </a:rPr>
              <a:t>★ </a:t>
            </a:r>
            <a:r>
              <a:rPr lang="ko-KR" altLang="en-US" sz="1600" b="1">
                <a:solidFill>
                  <a:schemeClr val="accent2"/>
                </a:solidFill>
              </a:rPr>
              <a:t>보는</a:t>
            </a:r>
            <a:r>
              <a:rPr lang="en-US" altLang="ko-KR" sz="1600" b="1">
                <a:solidFill>
                  <a:schemeClr val="accent2"/>
                </a:solidFill>
              </a:rPr>
              <a:t>(seeing) </a:t>
            </a:r>
            <a:r>
              <a:rPr lang="ko-KR" altLang="en-US" sz="1600" b="1">
                <a:solidFill>
                  <a:schemeClr val="accent2"/>
                </a:solidFill>
              </a:rPr>
              <a:t>레저스포츠 단계 </a:t>
            </a:r>
          </a:p>
          <a:p>
            <a:pPr algn="ctr"/>
            <a:r>
              <a:rPr lang="ko-KR" altLang="en-US" sz="1600" b="1">
                <a:solidFill>
                  <a:schemeClr val="accent2"/>
                </a:solidFill>
              </a:rPr>
              <a:t>새로운 돌파구의 마련 주요동인</a:t>
            </a:r>
            <a:r>
              <a:rPr lang="en-US" altLang="ko-KR" sz="1600" b="1">
                <a:solidFill>
                  <a:schemeClr val="accent2"/>
                </a:solidFill>
              </a:rPr>
              <a:t>, </a:t>
            </a:r>
          </a:p>
          <a:p>
            <a:pPr algn="ctr"/>
            <a:r>
              <a:rPr lang="ko-KR" altLang="en-US" sz="1600" b="1">
                <a:solidFill>
                  <a:schemeClr val="accent2"/>
                </a:solidFill>
              </a:rPr>
              <a:t>중요타자</a:t>
            </a:r>
            <a:r>
              <a:rPr lang="en-US" altLang="ko-KR" sz="1600" b="1">
                <a:solidFill>
                  <a:schemeClr val="accent2"/>
                </a:solidFill>
              </a:rPr>
              <a:t>(significant others), </a:t>
            </a:r>
            <a:r>
              <a:rPr lang="ko-KR" altLang="en-US" sz="1600" b="1">
                <a:solidFill>
                  <a:schemeClr val="accent2"/>
                </a:solidFill>
              </a:rPr>
              <a:t>혹은 준거집단</a:t>
            </a:r>
            <a:r>
              <a:rPr lang="en-US" altLang="ko-KR" sz="1600" b="1">
                <a:solidFill>
                  <a:schemeClr val="accent2"/>
                </a:solidFill>
              </a:rPr>
              <a:t>(reference group)) </a:t>
            </a:r>
          </a:p>
          <a:p>
            <a:pPr algn="ctr"/>
            <a:endParaRPr lang="en-US" altLang="ko-KR" sz="1600" b="1">
              <a:solidFill>
                <a:schemeClr val="accent2"/>
              </a:solidFill>
            </a:endParaRPr>
          </a:p>
          <a:p>
            <a:pPr algn="ctr"/>
            <a:r>
              <a:rPr lang="en-US" altLang="ko-KR" b="1">
                <a:solidFill>
                  <a:schemeClr val="accent2"/>
                </a:solidFill>
              </a:rPr>
              <a:t>★</a:t>
            </a:r>
            <a:r>
              <a:rPr lang="en-US" altLang="ko-KR">
                <a:solidFill>
                  <a:schemeClr val="accent2"/>
                </a:solidFill>
              </a:rPr>
              <a:t> </a:t>
            </a:r>
            <a:r>
              <a:rPr lang="ko-KR" altLang="en-US" sz="1600" b="1">
                <a:solidFill>
                  <a:schemeClr val="accent2"/>
                </a:solidFill>
              </a:rPr>
              <a:t>하는</a:t>
            </a:r>
            <a:r>
              <a:rPr lang="en-US" altLang="ko-KR" sz="1600" b="1">
                <a:solidFill>
                  <a:schemeClr val="accent2"/>
                </a:solidFill>
              </a:rPr>
              <a:t>(doing) </a:t>
            </a:r>
            <a:r>
              <a:rPr lang="ko-KR" altLang="en-US" sz="1600" b="1">
                <a:solidFill>
                  <a:schemeClr val="accent2"/>
                </a:solidFill>
              </a:rPr>
              <a:t>레저스포츠단계 </a:t>
            </a:r>
            <a:r>
              <a:rPr lang="en-US" altLang="ko-KR" sz="1600" b="1">
                <a:solidFill>
                  <a:schemeClr val="accent2"/>
                </a:solidFill>
              </a:rPr>
              <a:t>: </a:t>
            </a:r>
            <a:r>
              <a:rPr lang="ko-KR" altLang="en-US" sz="1600" b="1">
                <a:solidFill>
                  <a:schemeClr val="accent2"/>
                </a:solidFill>
              </a:rPr>
              <a:t>갈등의 극복 후 참여자체를 즐기는 단계</a:t>
            </a:r>
          </a:p>
          <a:p>
            <a:pPr algn="ctr"/>
            <a:endParaRPr lang="ko-KR" altLang="en-US" sz="1600" b="1">
              <a:solidFill>
                <a:schemeClr val="accent2"/>
              </a:solidFill>
            </a:endParaRPr>
          </a:p>
          <a:p>
            <a:pPr algn="ctr"/>
            <a:r>
              <a:rPr lang="ko-KR" altLang="en-US" b="1">
                <a:solidFill>
                  <a:schemeClr val="accent2"/>
                </a:solidFill>
              </a:rPr>
              <a:t>★</a:t>
            </a:r>
            <a:r>
              <a:rPr lang="ko-KR" altLang="en-US">
                <a:solidFill>
                  <a:schemeClr val="accent2"/>
                </a:solidFill>
              </a:rPr>
              <a:t> </a:t>
            </a:r>
            <a:r>
              <a:rPr lang="ko-KR" altLang="en-US" sz="1600" b="1">
                <a:solidFill>
                  <a:schemeClr val="accent2"/>
                </a:solidFill>
              </a:rPr>
              <a:t>되는</a:t>
            </a:r>
            <a:r>
              <a:rPr lang="en-US" altLang="ko-KR" sz="1600" b="1">
                <a:solidFill>
                  <a:schemeClr val="accent2"/>
                </a:solidFill>
              </a:rPr>
              <a:t>(being) </a:t>
            </a:r>
            <a:r>
              <a:rPr lang="ko-KR" altLang="en-US" sz="1600" b="1">
                <a:solidFill>
                  <a:schemeClr val="accent2"/>
                </a:solidFill>
              </a:rPr>
              <a:t>레저스포츠단계 </a:t>
            </a:r>
            <a:r>
              <a:rPr lang="en-US" altLang="ko-KR" sz="1600" b="1">
                <a:solidFill>
                  <a:schemeClr val="accent2"/>
                </a:solidFill>
              </a:rPr>
              <a:t>: </a:t>
            </a:r>
            <a:r>
              <a:rPr lang="ko-KR" altLang="en-US" sz="1600" b="1">
                <a:solidFill>
                  <a:schemeClr val="accent2"/>
                </a:solidFill>
              </a:rPr>
              <a:t>심리적</a:t>
            </a:r>
            <a:r>
              <a:rPr lang="en-US" altLang="ko-KR" sz="1600" b="1">
                <a:solidFill>
                  <a:schemeClr val="accent2"/>
                </a:solidFill>
              </a:rPr>
              <a:t>, </a:t>
            </a:r>
            <a:r>
              <a:rPr lang="ko-KR" altLang="en-US" sz="1600" b="1">
                <a:solidFill>
                  <a:schemeClr val="accent2"/>
                </a:solidFill>
              </a:rPr>
              <a:t>사회적 소외로부터의 탈출 후 </a:t>
            </a:r>
          </a:p>
          <a:p>
            <a:pPr algn="ctr"/>
            <a:r>
              <a:rPr lang="ko-KR" altLang="en-US" sz="1600" b="1">
                <a:solidFill>
                  <a:schemeClr val="accent2"/>
                </a:solidFill>
              </a:rPr>
              <a:t>이에 대한 효과가 확인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395288" y="3933825"/>
            <a:ext cx="8424862" cy="270192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tIns="180000" anchor="ctr" anchorCtr="1">
            <a:flatTx/>
          </a:bodyPr>
          <a:lstStyle/>
          <a:p>
            <a:pPr algn="ctr"/>
            <a:r>
              <a:rPr lang="ko-KR" altLang="en-US" sz="1600" b="1">
                <a:solidFill>
                  <a:srgbClr val="FF9900"/>
                </a:solidFill>
              </a:rPr>
              <a:t>심리적 안녕감과 정신적 건강에 영향</a:t>
            </a:r>
            <a:r>
              <a:rPr lang="en-US" altLang="ko-KR" sz="1600" b="1">
                <a:solidFill>
                  <a:srgbClr val="FF9900"/>
                </a:solidFill>
              </a:rPr>
              <a:t>(coleman &amp; Iso Ahola, 1993)</a:t>
            </a:r>
          </a:p>
          <a:p>
            <a:pPr algn="ctr"/>
            <a:r>
              <a:rPr lang="ko-KR" altLang="en-US" sz="1600" b="1">
                <a:solidFill>
                  <a:srgbClr val="FF9900"/>
                </a:solidFill>
              </a:rPr>
              <a:t>특히 스트레스 완충기제의 중요한 변인으로 작용</a:t>
            </a:r>
            <a:r>
              <a:rPr lang="en-US" altLang="ko-KR" sz="1600" b="1">
                <a:solidFill>
                  <a:srgbClr val="FF9900"/>
                </a:solidFill>
              </a:rPr>
              <a:t>(bolger &amp; Eckenrode, 1991)</a:t>
            </a:r>
          </a:p>
          <a:p>
            <a:pPr algn="ctr"/>
            <a:endParaRPr lang="en-US" altLang="ko-KR" sz="1600" b="1">
              <a:solidFill>
                <a:srgbClr val="FF9900"/>
              </a:solidFill>
            </a:endParaRPr>
          </a:p>
          <a:p>
            <a:pPr algn="ctr"/>
            <a:r>
              <a:rPr lang="ko-KR" altLang="en-US" sz="1600" b="1">
                <a:solidFill>
                  <a:srgbClr val="FF9900"/>
                </a:solidFill>
              </a:rPr>
              <a:t>레저스포츠를 통한 자아의 발견과 자신감의 회복 </a:t>
            </a:r>
          </a:p>
          <a:p>
            <a:pPr algn="ctr"/>
            <a:r>
              <a:rPr lang="ko-KR" altLang="en-US" sz="1600" b="1">
                <a:solidFill>
                  <a:srgbClr val="FF9900"/>
                </a:solidFill>
              </a:rPr>
              <a:t>지금까지의 남을 위한 삶에서 자신을 위한 삶으로의 전환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700338" y="549275"/>
            <a:ext cx="300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3) </a:t>
            </a:r>
            <a:r>
              <a:rPr lang="ko-KR" altLang="en-US" b="1">
                <a:solidFill>
                  <a:schemeClr val="tx2"/>
                </a:solidFill>
              </a:rPr>
              <a:t>노인과 치료레크리에이션</a:t>
            </a:r>
          </a:p>
        </p:txBody>
      </p:sp>
      <p:sp>
        <p:nvSpPr>
          <p:cNvPr id="37891" name="AutoShape 6"/>
          <p:cNvSpPr>
            <a:spLocks noChangeArrowheads="1"/>
          </p:cNvSpPr>
          <p:nvPr/>
        </p:nvSpPr>
        <p:spPr bwMode="auto">
          <a:xfrm>
            <a:off x="250825" y="1052513"/>
            <a:ext cx="8713788" cy="3313112"/>
          </a:xfrm>
          <a:prstGeom prst="flowChartMultidocumen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0066"/>
                </a:solidFill>
              </a:rPr>
              <a:t>Davis(1936)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여가와 레크리에이션의 전문지식을 이용하여 최적의 건강과 삶의 질을 높이는 수단</a:t>
            </a:r>
          </a:p>
          <a:p>
            <a:pPr algn="ctr"/>
            <a:endParaRPr lang="ko-KR" altLang="en-US" sz="1600" b="1">
              <a:solidFill>
                <a:srgbClr val="FF0066"/>
              </a:solidFill>
            </a:endParaRPr>
          </a:p>
          <a:p>
            <a:pPr algn="ctr"/>
            <a:r>
              <a:rPr lang="en-US" altLang="ko-KR" sz="1600" b="1">
                <a:solidFill>
                  <a:srgbClr val="FF0066"/>
                </a:solidFill>
              </a:rPr>
              <a:t>Frye &amp; Peters(1972) </a:t>
            </a:r>
          </a:p>
          <a:p>
            <a:pPr algn="ctr"/>
            <a:r>
              <a:rPr lang="en-US" altLang="ko-KR" sz="1600" b="1">
                <a:solidFill>
                  <a:srgbClr val="FF0066"/>
                </a:solidFill>
              </a:rPr>
              <a:t> </a:t>
            </a:r>
            <a:r>
              <a:rPr lang="ko-KR" altLang="en-US" sz="1600" b="1">
                <a:solidFill>
                  <a:srgbClr val="FF0066"/>
                </a:solidFill>
              </a:rPr>
              <a:t>레크리에이션의 경험을 통해서 클라이언트의 삶의 질을 추구하는 의도적인 노력</a:t>
            </a:r>
          </a:p>
          <a:p>
            <a:pPr algn="ctr"/>
            <a:endParaRPr lang="ko-KR" altLang="en-US" sz="1600" b="1">
              <a:solidFill>
                <a:srgbClr val="FF0066"/>
              </a:solidFill>
            </a:endParaRPr>
          </a:p>
          <a:p>
            <a:pPr algn="ctr"/>
            <a:r>
              <a:rPr lang="en-US" altLang="ko-KR" sz="1600" b="1">
                <a:solidFill>
                  <a:srgbClr val="FF0066"/>
                </a:solidFill>
              </a:rPr>
              <a:t>Carter &amp; Robb(1985) </a:t>
            </a:r>
          </a:p>
          <a:p>
            <a:pPr algn="ctr"/>
            <a:r>
              <a:rPr lang="en-US" altLang="ko-KR" sz="1600" b="1">
                <a:solidFill>
                  <a:srgbClr val="FF0066"/>
                </a:solidFill>
              </a:rPr>
              <a:t> </a:t>
            </a:r>
            <a:r>
              <a:rPr lang="ko-KR" altLang="en-US" sz="1600" b="1">
                <a:solidFill>
                  <a:srgbClr val="FF0066"/>
                </a:solidFill>
              </a:rPr>
              <a:t>개인의 성장과 발달을 목표로 신체적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  <a:r>
              <a:rPr lang="ko-KR" altLang="en-US" sz="1600" b="1">
                <a:solidFill>
                  <a:srgbClr val="FF0066"/>
                </a:solidFill>
              </a:rPr>
              <a:t>감정적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  <a:r>
              <a:rPr lang="ko-KR" altLang="en-US" sz="1600" b="1">
                <a:solidFill>
                  <a:srgbClr val="FF0066"/>
                </a:solidFill>
              </a:rPr>
              <a:t>사회적 행위를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변화시키기 위한 특별한 목적을 가지고 행하는 전문화된 레크리에이션의 한 분야</a:t>
            </a:r>
            <a:endParaRPr lang="ko-KR" altLang="en-US">
              <a:solidFill>
                <a:srgbClr val="FF0066"/>
              </a:solidFill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973138" y="1341438"/>
            <a:ext cx="1943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치료레크리에이션이란</a:t>
            </a:r>
            <a:r>
              <a:rPr lang="en-US" altLang="ko-KR" sz="1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893" name="AutoShape 8"/>
          <p:cNvSpPr>
            <a:spLocks noChangeArrowheads="1"/>
          </p:cNvSpPr>
          <p:nvPr/>
        </p:nvSpPr>
        <p:spPr bwMode="auto">
          <a:xfrm>
            <a:off x="755650" y="4508500"/>
            <a:ext cx="7777163" cy="1944688"/>
          </a:xfrm>
          <a:custGeom>
            <a:avLst/>
            <a:gdLst>
              <a:gd name="T0" fmla="*/ 1400098745 w 21600"/>
              <a:gd name="T1" fmla="*/ 0 h 21600"/>
              <a:gd name="T2" fmla="*/ 410047350 w 21600"/>
              <a:gd name="T3" fmla="*/ 25638462 h 21600"/>
              <a:gd name="T4" fmla="*/ 0 w 21600"/>
              <a:gd name="T5" fmla="*/ 87541922 h 21600"/>
              <a:gd name="T6" fmla="*/ 410047350 w 21600"/>
              <a:gd name="T7" fmla="*/ 149445392 h 21600"/>
              <a:gd name="T8" fmla="*/ 1400098745 w 21600"/>
              <a:gd name="T9" fmla="*/ 175083844 h 21600"/>
              <a:gd name="T10" fmla="*/ 2147483647 w 21600"/>
              <a:gd name="T11" fmla="*/ 149445392 h 21600"/>
              <a:gd name="T12" fmla="*/ 2147483647 w 21600"/>
              <a:gd name="T13" fmla="*/ 87541922 h 21600"/>
              <a:gd name="T14" fmla="*/ 2147483647 w 21600"/>
              <a:gd name="T15" fmla="*/ 256384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96" y="10800"/>
                </a:moveTo>
                <a:cubicBezTo>
                  <a:pt x="1096" y="16159"/>
                  <a:pt x="5441" y="20504"/>
                  <a:pt x="10800" y="20504"/>
                </a:cubicBezTo>
                <a:cubicBezTo>
                  <a:pt x="16159" y="20504"/>
                  <a:pt x="20504" y="16159"/>
                  <a:pt x="20504" y="10800"/>
                </a:cubicBezTo>
                <a:cubicBezTo>
                  <a:pt x="20504" y="5441"/>
                  <a:pt x="16159" y="1096"/>
                  <a:pt x="10800" y="1096"/>
                </a:cubicBezTo>
                <a:cubicBezTo>
                  <a:pt x="5441" y="1096"/>
                  <a:pt x="1096" y="5441"/>
                  <a:pt x="1096" y="10800"/>
                </a:cubicBezTo>
                <a:close/>
              </a:path>
            </a:pathLst>
          </a:cu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tIns="0" bIns="180000" anchor="ctr">
            <a:flatTx/>
          </a:bodyPr>
          <a:lstStyle/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신체적</a:t>
            </a:r>
            <a:r>
              <a:rPr lang="en-US" altLang="ko-KR" sz="1600" b="1">
                <a:solidFill>
                  <a:srgbClr val="3333CC"/>
                </a:solidFill>
              </a:rPr>
              <a:t>, </a:t>
            </a:r>
            <a:r>
              <a:rPr lang="ko-KR" altLang="en-US" sz="1600" b="1">
                <a:solidFill>
                  <a:srgbClr val="3333CC"/>
                </a:solidFill>
              </a:rPr>
              <a:t>정신적</a:t>
            </a:r>
            <a:r>
              <a:rPr lang="en-US" altLang="ko-KR" sz="1600" b="1">
                <a:solidFill>
                  <a:srgbClr val="3333CC"/>
                </a:solidFill>
              </a:rPr>
              <a:t>, </a:t>
            </a:r>
            <a:r>
              <a:rPr lang="ko-KR" altLang="en-US" sz="1600" b="1">
                <a:solidFill>
                  <a:srgbClr val="3333CC"/>
                </a:solidFill>
              </a:rPr>
              <a:t>정서적</a:t>
            </a:r>
            <a:r>
              <a:rPr lang="en-US" altLang="ko-KR" sz="1600" b="1">
                <a:solidFill>
                  <a:srgbClr val="3333CC"/>
                </a:solidFill>
              </a:rPr>
              <a:t>, </a:t>
            </a:r>
            <a:r>
              <a:rPr lang="ko-KR" altLang="en-US" sz="1600" b="1">
                <a:solidFill>
                  <a:srgbClr val="3333CC"/>
                </a:solidFill>
              </a:rPr>
              <a:t>사회적 행동변화</a:t>
            </a:r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개인의 성장과 발전 증진</a:t>
            </a:r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레크리에이션 서비스 활용 의도적 개입과정</a:t>
            </a:r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바람직한 행동변화</a:t>
            </a:r>
            <a:r>
              <a:rPr lang="en-US" altLang="ko-KR" sz="1600" b="1">
                <a:solidFill>
                  <a:srgbClr val="3333CC"/>
                </a:solidFill>
              </a:rPr>
              <a:t>, </a:t>
            </a:r>
            <a:r>
              <a:rPr lang="ko-KR" altLang="en-US" sz="1600" b="1">
                <a:solidFill>
                  <a:srgbClr val="3333CC"/>
                </a:solidFill>
              </a:rPr>
              <a:t>개인적 성장발전 사용</a:t>
            </a:r>
            <a:r>
              <a:rPr lang="ko-KR" altLang="en-US">
                <a:solidFill>
                  <a:srgbClr val="3333CC"/>
                </a:solidFill>
              </a:rPr>
              <a:t> </a:t>
            </a:r>
            <a:endParaRPr lang="ko-KR" altLang="en-US" sz="320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700338" y="549275"/>
            <a:ext cx="300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4) </a:t>
            </a:r>
            <a:r>
              <a:rPr lang="ko-KR" altLang="en-US" b="1">
                <a:solidFill>
                  <a:schemeClr val="tx2"/>
                </a:solidFill>
              </a:rPr>
              <a:t>치료레크리에이션의 영역</a:t>
            </a:r>
          </a:p>
        </p:txBody>
      </p:sp>
      <p:sp>
        <p:nvSpPr>
          <p:cNvPr id="38915" name="AutoShape 6"/>
          <p:cNvSpPr>
            <a:spLocks noChangeArrowheads="1"/>
          </p:cNvSpPr>
          <p:nvPr/>
        </p:nvSpPr>
        <p:spPr bwMode="auto">
          <a:xfrm>
            <a:off x="611188" y="1484313"/>
            <a:ext cx="7993062" cy="4752975"/>
          </a:xfrm>
          <a:prstGeom prst="flowChartPunchedCard">
            <a:avLst/>
          </a:prstGeom>
          <a:solidFill>
            <a:srgbClr val="FF99CC">
              <a:alpha val="20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tIns="0" bIns="622800" anchor="ctr"/>
          <a:lstStyle/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모든 형태의 병원 시설에 적용</a:t>
            </a:r>
            <a:endParaRPr lang="ko-KR" altLang="en-US" sz="1600">
              <a:solidFill>
                <a:srgbClr val="3333CC"/>
              </a:solidFill>
            </a:endParaRPr>
          </a:p>
          <a:p>
            <a:pPr algn="ctr"/>
            <a:r>
              <a:rPr lang="ko-KR" altLang="en-US" sz="1600"/>
              <a:t>   국립정신병원</a:t>
            </a:r>
            <a:r>
              <a:rPr lang="en-US" altLang="ko-KR" sz="1600"/>
              <a:t>, </a:t>
            </a:r>
            <a:r>
              <a:rPr lang="ko-KR" altLang="en-US" sz="1600"/>
              <a:t>일반정신병원</a:t>
            </a:r>
            <a:r>
              <a:rPr lang="en-US" altLang="ko-KR" sz="1600"/>
              <a:t>. </a:t>
            </a:r>
            <a:r>
              <a:rPr lang="ko-KR" altLang="en-US" sz="1600"/>
              <a:t>종합병원</a:t>
            </a:r>
            <a:r>
              <a:rPr lang="en-US" altLang="ko-KR" sz="1600"/>
              <a:t>. </a:t>
            </a:r>
            <a:r>
              <a:rPr lang="ko-KR" altLang="en-US" sz="1600"/>
              <a:t>군 병원</a:t>
            </a:r>
            <a:r>
              <a:rPr lang="en-US" altLang="ko-KR" sz="1600"/>
              <a:t>, </a:t>
            </a:r>
            <a:r>
              <a:rPr lang="ko-KR" altLang="en-US" sz="1600"/>
              <a:t>보건소 등</a:t>
            </a:r>
          </a:p>
          <a:p>
            <a:pPr algn="ctr"/>
            <a:endParaRPr lang="ko-KR" altLang="en-US" sz="1600" b="1"/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요양소</a:t>
            </a:r>
            <a:endParaRPr lang="ko-KR" altLang="en-US" sz="1600">
              <a:solidFill>
                <a:srgbClr val="3333CC"/>
              </a:solidFill>
            </a:endParaRPr>
          </a:p>
          <a:p>
            <a:pPr algn="ctr"/>
            <a:r>
              <a:rPr lang="ko-KR" altLang="en-US" sz="1600"/>
              <a:t>   일반적으로 무기력하거나 아픈 사람을 위한 보호시설</a:t>
            </a:r>
          </a:p>
          <a:p>
            <a:pPr algn="ctr"/>
            <a:endParaRPr lang="ko-KR" altLang="en-US" sz="1600" b="1"/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특수장애자를 위한 학교 또는 지역사회 기관</a:t>
            </a:r>
            <a:endParaRPr lang="ko-KR" altLang="en-US" sz="1600">
              <a:solidFill>
                <a:srgbClr val="3333CC"/>
              </a:solidFill>
            </a:endParaRPr>
          </a:p>
          <a:p>
            <a:pPr algn="ctr"/>
            <a:r>
              <a:rPr lang="ko-KR" altLang="en-US" sz="1600"/>
              <a:t>   육체적인 장애자</a:t>
            </a:r>
            <a:r>
              <a:rPr lang="en-US" altLang="ko-KR" sz="1600"/>
              <a:t>, </a:t>
            </a:r>
            <a:r>
              <a:rPr lang="ko-KR" altLang="en-US" sz="1600"/>
              <a:t>정신지체인</a:t>
            </a:r>
            <a:r>
              <a:rPr lang="en-US" altLang="ko-KR" sz="1600"/>
              <a:t>, </a:t>
            </a:r>
            <a:r>
              <a:rPr lang="ko-KR" altLang="en-US" sz="1600"/>
              <a:t>정신 질환 자에  서비스제공</a:t>
            </a:r>
          </a:p>
          <a:p>
            <a:pPr algn="ctr"/>
            <a:endParaRPr lang="ko-KR" altLang="en-US" sz="1600" b="1"/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사회적 부랑 인을  교정하기 위한 특수시설</a:t>
            </a:r>
            <a:r>
              <a:rPr lang="ko-KR" altLang="en-US" sz="1600" b="1"/>
              <a:t> </a:t>
            </a:r>
            <a:r>
              <a:rPr lang="en-US" altLang="ko-KR" sz="1600" b="1"/>
              <a:t>- </a:t>
            </a:r>
            <a:r>
              <a:rPr lang="ko-KR" altLang="en-US" sz="1600"/>
              <a:t>교도소</a:t>
            </a:r>
            <a:r>
              <a:rPr lang="en-US" altLang="ko-KR" sz="1600"/>
              <a:t>, </a:t>
            </a:r>
            <a:r>
              <a:rPr lang="ko-KR" altLang="en-US" sz="1600"/>
              <a:t>소년원</a:t>
            </a:r>
          </a:p>
          <a:p>
            <a:pPr algn="ctr"/>
            <a:endParaRPr lang="ko-KR" altLang="en-US" sz="1600" b="1"/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양로원</a:t>
            </a:r>
            <a:r>
              <a:rPr lang="ko-KR" altLang="en-US" sz="1600"/>
              <a:t> </a:t>
            </a:r>
            <a:r>
              <a:rPr lang="en-US" altLang="ko-KR" sz="1600"/>
              <a:t>- </a:t>
            </a:r>
            <a:r>
              <a:rPr lang="ko-KR" altLang="en-US" sz="1600"/>
              <a:t>무의탁 노인 및 노인치매환자 </a:t>
            </a:r>
          </a:p>
          <a:p>
            <a:pPr algn="ctr"/>
            <a:endParaRPr lang="ko-KR" altLang="en-US" sz="1600" b="1"/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육체적인 질병의 치료를 위한 센터</a:t>
            </a:r>
            <a:r>
              <a:rPr lang="ko-KR" altLang="en-US" sz="1600"/>
              <a:t> </a:t>
            </a:r>
          </a:p>
          <a:p>
            <a:pPr algn="ctr"/>
            <a:r>
              <a:rPr lang="ko-KR" altLang="en-US" sz="1600"/>
              <a:t>   시각장애</a:t>
            </a:r>
            <a:r>
              <a:rPr lang="en-US" altLang="ko-KR" sz="1600"/>
              <a:t>, </a:t>
            </a:r>
            <a:r>
              <a:rPr lang="ko-KR" altLang="en-US" sz="1600"/>
              <a:t>청각장애</a:t>
            </a:r>
            <a:r>
              <a:rPr lang="en-US" altLang="ko-KR" sz="1600"/>
              <a:t>, </a:t>
            </a:r>
            <a:r>
              <a:rPr lang="ko-KR" altLang="en-US" sz="1600"/>
              <a:t>언어장애</a:t>
            </a:r>
            <a:r>
              <a:rPr lang="en-US" altLang="ko-KR" sz="1600"/>
              <a:t>, </a:t>
            </a:r>
            <a:r>
              <a:rPr lang="ko-KR" altLang="en-US" sz="1600"/>
              <a:t>기타 신체적 불구인 사람</a:t>
            </a:r>
          </a:p>
          <a:p>
            <a:pPr algn="ctr"/>
            <a:endParaRPr lang="ko-KR" altLang="en-US" sz="1600" b="1"/>
          </a:p>
          <a:p>
            <a:pPr algn="ctr"/>
            <a:r>
              <a:rPr lang="ko-KR" altLang="en-US" sz="1600" b="1">
                <a:solidFill>
                  <a:srgbClr val="3333CC"/>
                </a:solidFill>
              </a:rPr>
              <a:t>공공 레크리에이션 시설</a:t>
            </a:r>
            <a:endParaRPr lang="ko-KR" altLang="en-US" sz="1600"/>
          </a:p>
          <a:p>
            <a:pPr algn="ctr"/>
            <a:r>
              <a:rPr lang="ko-KR" altLang="en-US" sz="1600"/>
              <a:t>   장애자 서비스를 위한 많은 새로운 프로그램시도</a:t>
            </a:r>
          </a:p>
          <a:p>
            <a:pPr algn="ctr"/>
            <a:endParaRPr lang="en-US" altLang="ko-K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857250" y="549275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5) </a:t>
            </a:r>
            <a:r>
              <a:rPr lang="ko-KR" altLang="en-US" b="1">
                <a:solidFill>
                  <a:schemeClr val="tx2"/>
                </a:solidFill>
              </a:rPr>
              <a:t>노인과 치료레크리에이션의 목적 및 적용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22263" y="2636838"/>
            <a:ext cx="3962400" cy="3097212"/>
          </a:xfrm>
          <a:prstGeom prst="rect">
            <a:avLst/>
          </a:prstGeom>
          <a:gradFill rotWithShape="1">
            <a:gsLst>
              <a:gs pos="0">
                <a:srgbClr val="5C5C37"/>
              </a:gs>
              <a:gs pos="50000">
                <a:srgbClr val="FFFF99"/>
              </a:gs>
              <a:gs pos="100000">
                <a:srgbClr val="5C5C3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교육과 촉진기법</a:t>
            </a:r>
            <a:br>
              <a:rPr lang="ko-KR" altLang="en-US" sz="1600" b="1">
                <a:solidFill>
                  <a:srgbClr val="FF0000"/>
                </a:solidFill>
              </a:rPr>
            </a:br>
            <a:endParaRPr lang="ko-KR" altLang="en-US" sz="1600" b="1">
              <a:solidFill>
                <a:srgbClr val="FF0000"/>
              </a:solidFill>
            </a:endParaRPr>
          </a:p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신체적</a:t>
            </a:r>
            <a:r>
              <a:rPr lang="en-US" altLang="ko-KR" sz="1600" b="1">
                <a:solidFill>
                  <a:srgbClr val="FF0000"/>
                </a:solidFill>
              </a:rPr>
              <a:t>, </a:t>
            </a:r>
            <a:r>
              <a:rPr lang="ko-KR" altLang="en-US" sz="1600" b="1">
                <a:solidFill>
                  <a:srgbClr val="FF0000"/>
                </a:solidFill>
              </a:rPr>
              <a:t>정신적</a:t>
            </a:r>
            <a:r>
              <a:rPr lang="en-US" altLang="ko-KR" sz="1600" b="1">
                <a:solidFill>
                  <a:srgbClr val="FF0000"/>
                </a:solidFill>
              </a:rPr>
              <a:t>, </a:t>
            </a:r>
            <a:r>
              <a:rPr lang="ko-KR" altLang="en-US" sz="1600" b="1">
                <a:solidFill>
                  <a:srgbClr val="FF0000"/>
                </a:solidFill>
              </a:rPr>
              <a:t>사회적 기능 회복</a:t>
            </a:r>
            <a:r>
              <a:rPr lang="en-US" altLang="ko-KR" sz="1600" b="1">
                <a:solidFill>
                  <a:srgbClr val="FF0000"/>
                </a:solidFill>
              </a:rPr>
              <a:t>·</a:t>
            </a:r>
            <a:r>
              <a:rPr lang="ko-KR" altLang="en-US" sz="1600" b="1">
                <a:solidFill>
                  <a:srgbClr val="FF0000"/>
                </a:solidFill>
              </a:rPr>
              <a:t>유지</a:t>
            </a:r>
          </a:p>
          <a:p>
            <a:pPr algn="ctr"/>
            <a:endParaRPr lang="ko-KR" altLang="en-US" sz="1600" b="1">
              <a:solidFill>
                <a:srgbClr val="FF0000"/>
              </a:solidFill>
            </a:endParaRPr>
          </a:p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기능적인 독립</a:t>
            </a:r>
            <a:r>
              <a:rPr lang="en-US" altLang="ko-KR" sz="1600" b="1">
                <a:solidFill>
                  <a:srgbClr val="FF0000"/>
                </a:solidFill>
              </a:rPr>
              <a:t>, </a:t>
            </a:r>
            <a:r>
              <a:rPr lang="ko-KR" altLang="en-US" sz="1600" b="1">
                <a:solidFill>
                  <a:srgbClr val="FF0000"/>
                </a:solidFill>
              </a:rPr>
              <a:t>질병과 장애요인 제거</a:t>
            </a:r>
            <a:r>
              <a:rPr lang="en-US" altLang="ko-KR" sz="1600" b="1">
                <a:solidFill>
                  <a:srgbClr val="FF0000"/>
                </a:solidFill>
              </a:rPr>
              <a:t>·</a:t>
            </a:r>
            <a:r>
              <a:rPr lang="ko-KR" altLang="en-US" sz="1600" b="1">
                <a:solidFill>
                  <a:srgbClr val="FF0000"/>
                </a:solidFill>
              </a:rPr>
              <a:t>감소</a:t>
            </a:r>
          </a:p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개인 삶의 질 향상</a:t>
            </a:r>
          </a:p>
          <a:p>
            <a:pPr algn="ctr"/>
            <a:endParaRPr lang="en-US" altLang="ko-KR" sz="1600" b="1">
              <a:solidFill>
                <a:srgbClr val="3333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787900" y="2636838"/>
            <a:ext cx="3962400" cy="30972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ko-KR" altLang="en-US" sz="1600" b="1"/>
              <a:t>노인전문병원</a:t>
            </a:r>
          </a:p>
          <a:p>
            <a:pPr algn="ctr">
              <a:defRPr/>
            </a:pPr>
            <a:r>
              <a:rPr lang="ko-KR" altLang="en-US" sz="1600" b="1"/>
              <a:t>노인요양소</a:t>
            </a:r>
          </a:p>
          <a:p>
            <a:pPr algn="ctr">
              <a:defRPr/>
            </a:pPr>
            <a:r>
              <a:rPr lang="ko-KR" altLang="en-US" sz="1600" b="1"/>
              <a:t>양로원 </a:t>
            </a:r>
            <a:r>
              <a:rPr lang="en-US" altLang="ko-KR" sz="1600" b="1"/>
              <a:t>: </a:t>
            </a:r>
            <a:r>
              <a:rPr lang="ko-KR" altLang="en-US" sz="1600" b="1"/>
              <a:t>무의탁 노인 및 노인 치매환자</a:t>
            </a:r>
          </a:p>
          <a:p>
            <a:pPr algn="ctr">
              <a:defRPr/>
            </a:pPr>
            <a:r>
              <a:rPr lang="ko-KR" altLang="en-US" sz="1600" b="1"/>
              <a:t>노인복지관</a:t>
            </a:r>
          </a:p>
          <a:p>
            <a:pPr algn="ctr">
              <a:defRPr/>
            </a:pPr>
            <a:r>
              <a:rPr lang="ko-KR" altLang="en-US" sz="1600" b="1"/>
              <a:t>모든 형태의 병원 시설 </a:t>
            </a:r>
          </a:p>
          <a:p>
            <a:pPr algn="ctr">
              <a:defRPr/>
            </a:pPr>
            <a:r>
              <a:rPr lang="ko-KR" altLang="en-US" sz="1600" b="1"/>
              <a:t> 노인들의 신체적</a:t>
            </a:r>
            <a:r>
              <a:rPr lang="en-US" altLang="ko-KR" sz="1600" b="1"/>
              <a:t>, </a:t>
            </a:r>
            <a:r>
              <a:rPr lang="ko-KR" altLang="en-US" sz="1600" b="1"/>
              <a:t>정서적</a:t>
            </a:r>
            <a:r>
              <a:rPr lang="en-US" altLang="ko-KR" sz="1600" b="1"/>
              <a:t>, </a:t>
            </a:r>
          </a:p>
          <a:p>
            <a:pPr algn="ctr">
              <a:defRPr/>
            </a:pPr>
            <a:r>
              <a:rPr lang="ko-KR" altLang="en-US" sz="1600" b="1"/>
              <a:t>심리적 질환에 대한 처방</a:t>
            </a:r>
          </a:p>
        </p:txBody>
      </p:sp>
      <p:sp>
        <p:nvSpPr>
          <p:cNvPr id="39941" name="Oval 11"/>
          <p:cNvSpPr>
            <a:spLocks noChangeArrowheads="1"/>
          </p:cNvSpPr>
          <p:nvPr/>
        </p:nvSpPr>
        <p:spPr bwMode="auto">
          <a:xfrm>
            <a:off x="827088" y="1484313"/>
            <a:ext cx="3124200" cy="903287"/>
          </a:xfrm>
          <a:prstGeom prst="ellipse">
            <a:avLst/>
          </a:pr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/>
              <a:t>목적</a:t>
            </a: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5219700" y="1484313"/>
            <a:ext cx="3124200" cy="100806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36078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FFFF00"/>
                </a:solidFill>
              </a:rPr>
              <a:t>적용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000125" y="928688"/>
            <a:ext cx="3200400" cy="609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2000"/>
              <a:t>신체적 효과</a:t>
            </a: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1214438" y="1785938"/>
            <a:ext cx="3429000" cy="4572000"/>
          </a:xfrm>
          <a:prstGeom prst="rect">
            <a:avLst/>
          </a:prstGeom>
          <a:solidFill>
            <a:srgbClr val="96AC4E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AC4E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ko-KR" altLang="ko-KR" sz="2000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5572125" y="1000125"/>
            <a:ext cx="3200400" cy="685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2000"/>
              <a:t>정신적 효과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5257800" y="1857375"/>
            <a:ext cx="3314700" cy="4714875"/>
          </a:xfrm>
          <a:prstGeom prst="rect">
            <a:avLst/>
          </a:prstGeom>
          <a:solidFill>
            <a:srgbClr val="F64304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64304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ko-KR" altLang="ko-KR" sz="2000"/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5394325" y="1857375"/>
            <a:ext cx="2749550" cy="3179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buFontTx/>
              <a:buChar char="•"/>
            </a:pPr>
            <a:r>
              <a:rPr lang="en-US" altLang="ko-KR"/>
              <a:t> </a:t>
            </a:r>
            <a:r>
              <a:rPr lang="ko-KR" altLang="en-US" sz="1800"/>
              <a:t>긴장 완화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ko-KR" altLang="en-US" sz="1800"/>
              <a:t> 삶의 질 향상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ko-KR" altLang="en-US" sz="1800"/>
              <a:t> 사회성 향상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ko-KR" altLang="en-US" sz="1800"/>
              <a:t> 성취감</a:t>
            </a:r>
            <a:r>
              <a:rPr lang="en-US" altLang="ko-KR" sz="1800"/>
              <a:t>, </a:t>
            </a:r>
            <a:r>
              <a:rPr lang="ko-KR" altLang="en-US" sz="1800"/>
              <a:t>흥미</a:t>
            </a:r>
            <a:r>
              <a:rPr lang="en-US" altLang="ko-KR" sz="1800"/>
              <a:t>, </a:t>
            </a:r>
            <a:r>
              <a:rPr lang="ko-KR" altLang="en-US" sz="1800"/>
              <a:t>즐거움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ko-KR" altLang="en-US" sz="1800"/>
              <a:t> 스트레스 해소</a:t>
            </a:r>
          </a:p>
          <a:p>
            <a:pPr>
              <a:lnSpc>
                <a:spcPct val="170000"/>
              </a:lnSpc>
              <a:buFontTx/>
              <a:buChar char="•"/>
            </a:pPr>
            <a:r>
              <a:rPr lang="ko-KR" altLang="en-US" sz="1800"/>
              <a:t> 충분한 휴식 제공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1812925" y="5888038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ko-KR" altLang="ko-KR"/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1714500" y="2143125"/>
            <a:ext cx="2816225" cy="409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2000"/>
              <a:t> </a:t>
            </a:r>
            <a:r>
              <a:rPr lang="ko-KR" altLang="en-US" sz="1800"/>
              <a:t>근육</a:t>
            </a:r>
            <a:r>
              <a:rPr lang="en-US" altLang="ko-KR" sz="1800"/>
              <a:t>, </a:t>
            </a:r>
            <a:r>
              <a:rPr lang="ko-KR" altLang="en-US" sz="1800"/>
              <a:t>신체 기관 발달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체력발달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노화 예방 및 지연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비만 예방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안정시 심박수 감소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심박출량 증가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심장 효율성 증가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적혈구</a:t>
            </a:r>
            <a:r>
              <a:rPr lang="en-US" altLang="ko-KR" sz="1800"/>
              <a:t>, </a:t>
            </a:r>
            <a:r>
              <a:rPr lang="ko-KR" altLang="en-US" sz="1800"/>
              <a:t>헤모글로빈 증가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혈압 감소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1800"/>
              <a:t> 고밀도 지단백질수 증가</a:t>
            </a:r>
          </a:p>
        </p:txBody>
      </p:sp>
      <p:sp>
        <p:nvSpPr>
          <p:cNvPr id="9225" name="Rectangle 20"/>
          <p:cNvSpPr>
            <a:spLocks noChangeArrowheads="1"/>
          </p:cNvSpPr>
          <p:nvPr/>
        </p:nvSpPr>
        <p:spPr bwMode="auto">
          <a:xfrm>
            <a:off x="3214688" y="214313"/>
            <a:ext cx="218598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/>
              <a:t> </a:t>
            </a:r>
            <a:r>
              <a:rPr lang="ko-KR" altLang="en-US"/>
              <a:t>운동의 효과</a:t>
            </a:r>
          </a:p>
        </p:txBody>
      </p:sp>
      <p:sp>
        <p:nvSpPr>
          <p:cNvPr id="9226" name="Rectangle 22"/>
          <p:cNvSpPr>
            <a:spLocks noChangeArrowheads="1"/>
          </p:cNvSpPr>
          <p:nvPr/>
        </p:nvSpPr>
        <p:spPr bwMode="auto">
          <a:xfrm>
            <a:off x="2057400" y="457200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1.  )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8642350" cy="5472113"/>
          </a:xfrm>
          <a:noFill/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000125" y="357188"/>
            <a:ext cx="487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6) </a:t>
            </a:r>
            <a:r>
              <a:rPr lang="ko-KR" altLang="en-US" b="1">
                <a:solidFill>
                  <a:schemeClr val="tx2"/>
                </a:solidFill>
              </a:rPr>
              <a:t>여가활동모델에서의 레크리에이션 참여요소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827088" y="1676400"/>
            <a:ext cx="3238500" cy="21590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0099996" lon="2009999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1600" b="1"/>
              <a:t>     </a:t>
            </a:r>
            <a:r>
              <a:rPr lang="ko-KR" altLang="en-US" sz="1600" b="1"/>
              <a:t>사정</a:t>
            </a:r>
            <a:r>
              <a:rPr lang="en-US" altLang="ko-KR" sz="1600" b="1"/>
              <a:t>(Assessment)</a:t>
            </a:r>
          </a:p>
          <a:p>
            <a:endParaRPr lang="en-US" altLang="ko-KR" sz="1600" b="1"/>
          </a:p>
          <a:p>
            <a:r>
              <a:rPr lang="en-US" altLang="ko-KR" sz="1600" b="1"/>
              <a:t>   </a:t>
            </a:r>
            <a:r>
              <a:rPr lang="ko-KR" altLang="en-US" sz="1600" b="1"/>
              <a:t>클라이언트의 건강 상태</a:t>
            </a:r>
            <a:r>
              <a:rPr lang="en-US" altLang="ko-KR" sz="1600" b="1"/>
              <a:t>, </a:t>
            </a:r>
          </a:p>
          <a:p>
            <a:r>
              <a:rPr lang="en-US" altLang="ko-KR" sz="1600" b="1"/>
              <a:t>   </a:t>
            </a:r>
            <a:r>
              <a:rPr lang="ko-KR" altLang="en-US" sz="1600" b="1"/>
              <a:t>욕구</a:t>
            </a:r>
            <a:r>
              <a:rPr lang="en-US" altLang="ko-KR" sz="1600" b="1"/>
              <a:t>, </a:t>
            </a:r>
            <a:r>
              <a:rPr lang="ko-KR" altLang="en-US" sz="1600" b="1"/>
              <a:t>장점을 파악</a:t>
            </a:r>
            <a:r>
              <a:rPr lang="en-US" altLang="ko-KR" sz="1600" b="1"/>
              <a:t>.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5322888" y="1676400"/>
            <a:ext cx="3238500" cy="21590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0099996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1600" b="1"/>
              <a:t>               </a:t>
            </a:r>
          </a:p>
          <a:p>
            <a:r>
              <a:rPr lang="en-US" altLang="ko-KR" sz="1600" b="1"/>
              <a:t>             </a:t>
            </a:r>
            <a:r>
              <a:rPr lang="ko-KR" altLang="en-US" sz="1600" b="1"/>
              <a:t>계획</a:t>
            </a:r>
            <a:r>
              <a:rPr lang="en-US" altLang="ko-KR" sz="1600" b="1"/>
              <a:t>(Planning)</a:t>
            </a:r>
          </a:p>
          <a:p>
            <a:endParaRPr lang="en-US" altLang="ko-KR" sz="1600" b="1"/>
          </a:p>
          <a:p>
            <a:r>
              <a:rPr lang="en-US" altLang="ko-KR" sz="1600" b="1"/>
              <a:t>      </a:t>
            </a:r>
            <a:r>
              <a:rPr lang="ko-KR" altLang="en-US" sz="1600" b="1"/>
              <a:t>파악된 욕구 충족을 위해 </a:t>
            </a:r>
          </a:p>
          <a:p>
            <a:r>
              <a:rPr lang="ko-KR" altLang="en-US" sz="1600" b="1"/>
              <a:t>      가능한 방법을 고안하는 </a:t>
            </a:r>
          </a:p>
          <a:p>
            <a:r>
              <a:rPr lang="ko-KR" altLang="en-US" sz="1600" b="1"/>
              <a:t>      단계로 최종목적과 목표를 </a:t>
            </a:r>
          </a:p>
          <a:p>
            <a:r>
              <a:rPr lang="ko-KR" altLang="en-US" sz="1600" b="1"/>
              <a:t>     개인별</a:t>
            </a:r>
            <a:r>
              <a:rPr lang="en-US" altLang="ko-KR" sz="1600" b="1"/>
              <a:t>, </a:t>
            </a:r>
            <a:r>
              <a:rPr lang="ko-KR" altLang="en-US" sz="1600" b="1"/>
              <a:t>집단 별로 세우는 단계</a:t>
            </a:r>
            <a:r>
              <a:rPr lang="en-US" altLang="ko-KR" sz="1600" b="1"/>
              <a:t>.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827088" y="4267200"/>
            <a:ext cx="3238500" cy="21590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0099996" lon="2009999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1600" b="1"/>
              <a:t>  </a:t>
            </a:r>
            <a:r>
              <a:rPr lang="ko-KR" altLang="en-US" sz="1600" b="1"/>
              <a:t>실행</a:t>
            </a:r>
            <a:r>
              <a:rPr lang="en-US" altLang="ko-KR" sz="1600" b="1"/>
              <a:t>(Implementation)</a:t>
            </a:r>
          </a:p>
          <a:p>
            <a:endParaRPr lang="en-US" altLang="ko-KR" sz="1600" b="1"/>
          </a:p>
          <a:p>
            <a:r>
              <a:rPr lang="en-US" altLang="ko-KR" sz="1600" b="1"/>
              <a:t>  </a:t>
            </a:r>
            <a:r>
              <a:rPr lang="ko-KR" altLang="en-US" sz="1600" b="1"/>
              <a:t>계획된 단계에서 설정된 </a:t>
            </a:r>
          </a:p>
          <a:p>
            <a:r>
              <a:rPr lang="ko-KR" altLang="en-US" sz="1600" b="1"/>
              <a:t>  목적에 전문가가 개입하여 </a:t>
            </a:r>
          </a:p>
          <a:p>
            <a:r>
              <a:rPr lang="ko-KR" altLang="en-US" sz="1600" b="1"/>
              <a:t>  실행하는 단계</a:t>
            </a:r>
            <a:r>
              <a:rPr lang="en-US" altLang="ko-KR" sz="1600" b="1"/>
              <a:t>.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399088" y="4267200"/>
            <a:ext cx="3238500" cy="21590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20099996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1600" b="1"/>
              <a:t>              </a:t>
            </a:r>
            <a:r>
              <a:rPr lang="ko-KR" altLang="en-US" sz="1600" b="1"/>
              <a:t>평가</a:t>
            </a:r>
            <a:r>
              <a:rPr lang="en-US" altLang="ko-KR" sz="1600" b="1"/>
              <a:t>(Evaluation)</a:t>
            </a:r>
          </a:p>
          <a:p>
            <a:endParaRPr lang="en-US" altLang="ko-KR" sz="1600" b="1"/>
          </a:p>
          <a:p>
            <a:r>
              <a:rPr lang="en-US" altLang="ko-KR" sz="1600" b="1"/>
              <a:t>         </a:t>
            </a:r>
            <a:r>
              <a:rPr lang="ko-KR" altLang="en-US" sz="1600" b="1"/>
              <a:t>계획된 목적이 잘 시행    </a:t>
            </a:r>
          </a:p>
          <a:p>
            <a:r>
              <a:rPr lang="ko-KR" altLang="en-US" sz="1600" b="1"/>
              <a:t>         되었는지 파악하는 단계</a:t>
            </a:r>
            <a:r>
              <a:rPr lang="en-US" altLang="ko-KR" sz="1600" b="1"/>
              <a:t>.</a:t>
            </a:r>
          </a:p>
        </p:txBody>
      </p:sp>
      <p:sp>
        <p:nvSpPr>
          <p:cNvPr id="41990" name="Rectangle 13"/>
          <p:cNvSpPr>
            <a:spLocks noChangeArrowheads="1"/>
          </p:cNvSpPr>
          <p:nvPr/>
        </p:nvSpPr>
        <p:spPr bwMode="auto">
          <a:xfrm>
            <a:off x="2940050" y="549275"/>
            <a:ext cx="278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7) </a:t>
            </a:r>
            <a:r>
              <a:rPr lang="ko-KR" altLang="en-US" b="1">
                <a:solidFill>
                  <a:schemeClr val="tx2"/>
                </a:solidFill>
              </a:rPr>
              <a:t>치료레크리에이션 과정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5"/>
          <p:cNvSpPr>
            <a:spLocks noChangeArrowheads="1"/>
          </p:cNvSpPr>
          <p:nvPr/>
        </p:nvSpPr>
        <p:spPr bwMode="auto">
          <a:xfrm>
            <a:off x="250825" y="1484313"/>
            <a:ext cx="8424863" cy="4752975"/>
          </a:xfrm>
          <a:prstGeom prst="parallelogram">
            <a:avLst>
              <a:gd name="adj" fmla="val 44314"/>
            </a:avLst>
          </a:prstGeom>
          <a:solidFill>
            <a:srgbClr val="FFFF99">
              <a:alpha val="65097"/>
            </a:srgbClr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>
                <a:solidFill>
                  <a:schemeClr val="accent2"/>
                </a:solidFill>
              </a:rPr>
              <a:t>치료</a:t>
            </a:r>
            <a:r>
              <a:rPr lang="en-US" altLang="ko-KR" sz="1600" b="1">
                <a:solidFill>
                  <a:schemeClr val="accent2"/>
                </a:solidFill>
              </a:rPr>
              <a:t>(Treatment)</a:t>
            </a:r>
            <a:r>
              <a:rPr lang="ko-KR" altLang="en-US" sz="1600" b="1">
                <a:solidFill>
                  <a:schemeClr val="accent2"/>
                </a:solidFill>
              </a:rPr>
              <a:t>서비스</a:t>
            </a:r>
          </a:p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클라이언트의 기능적 행동 영역의 증진에 초점</a:t>
            </a:r>
            <a:r>
              <a:rPr lang="en-US" altLang="ko-KR" sz="1600" b="1">
                <a:solidFill>
                  <a:srgbClr val="FF0000"/>
                </a:solidFill>
              </a:rPr>
              <a:t>. </a:t>
            </a:r>
          </a:p>
          <a:p>
            <a:pPr algn="ctr"/>
            <a:endParaRPr lang="en-US" altLang="ko-KR" sz="1600" b="1">
              <a:solidFill>
                <a:srgbClr val="FF0000"/>
              </a:solidFill>
            </a:endParaRPr>
          </a:p>
          <a:p>
            <a:pPr algn="ctr"/>
            <a:endParaRPr lang="en-US" altLang="ko-KR" sz="1600" b="1">
              <a:solidFill>
                <a:srgbClr val="FF0000"/>
              </a:solidFill>
            </a:endParaRPr>
          </a:p>
          <a:p>
            <a:pPr algn="ctr"/>
            <a:r>
              <a:rPr lang="ko-KR" altLang="en-US" sz="1600" b="1">
                <a:solidFill>
                  <a:schemeClr val="accent2"/>
                </a:solidFill>
              </a:rPr>
              <a:t>여가교육</a:t>
            </a:r>
            <a:r>
              <a:rPr lang="en-US" altLang="ko-KR" sz="1600" b="1">
                <a:solidFill>
                  <a:schemeClr val="accent2"/>
                </a:solidFill>
              </a:rPr>
              <a:t>(Leisure education)</a:t>
            </a:r>
          </a:p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여가생활 스타일의 개발과 연관된 기술</a:t>
            </a:r>
            <a:r>
              <a:rPr lang="en-US" altLang="ko-KR" sz="1600" b="1">
                <a:solidFill>
                  <a:srgbClr val="FF0000"/>
                </a:solidFill>
              </a:rPr>
              <a:t>, </a:t>
            </a:r>
            <a:r>
              <a:rPr lang="ko-KR" altLang="en-US" sz="1600" b="1">
                <a:solidFill>
                  <a:srgbClr val="FF0000"/>
                </a:solidFill>
              </a:rPr>
              <a:t>태도</a:t>
            </a:r>
            <a:r>
              <a:rPr lang="en-US" altLang="ko-KR" sz="1600" b="1">
                <a:solidFill>
                  <a:srgbClr val="FF0000"/>
                </a:solidFill>
              </a:rPr>
              <a:t>, </a:t>
            </a:r>
            <a:r>
              <a:rPr lang="ko-KR" altLang="en-US" sz="1600" b="1">
                <a:solidFill>
                  <a:srgbClr val="FF0000"/>
                </a:solidFill>
              </a:rPr>
              <a:t>지식 개발 초점</a:t>
            </a:r>
            <a:r>
              <a:rPr lang="en-US" altLang="ko-KR" sz="1600" b="1">
                <a:solidFill>
                  <a:srgbClr val="FF0000"/>
                </a:solidFill>
              </a:rPr>
              <a:t>.</a:t>
            </a:r>
            <a:r>
              <a:rPr lang="en-US" altLang="ko-KR" sz="1600" b="1"/>
              <a:t> </a:t>
            </a:r>
          </a:p>
          <a:p>
            <a:pPr algn="ctr"/>
            <a:endParaRPr lang="en-US" altLang="ko-KR" sz="1600" b="1"/>
          </a:p>
          <a:p>
            <a:pPr algn="ctr"/>
            <a:endParaRPr lang="en-US" altLang="ko-KR" sz="1600" b="1"/>
          </a:p>
          <a:p>
            <a:pPr algn="ctr"/>
            <a:r>
              <a:rPr lang="ko-KR" altLang="en-US" sz="1600" b="1">
                <a:solidFill>
                  <a:schemeClr val="accent2"/>
                </a:solidFill>
              </a:rPr>
              <a:t>레크리에이션 참여</a:t>
            </a:r>
            <a:r>
              <a:rPr lang="en-US" altLang="ko-KR" sz="1600" b="1">
                <a:solidFill>
                  <a:schemeClr val="accent2"/>
                </a:solidFill>
              </a:rPr>
              <a:t>(Recreation participation)</a:t>
            </a:r>
          </a:p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즐거움과 자기표현을 위해 구조화된 집단 레크리에이션 </a:t>
            </a:r>
          </a:p>
          <a:p>
            <a:pPr algn="ctr"/>
            <a:r>
              <a:rPr lang="ko-KR" altLang="en-US" sz="1600" b="1">
                <a:solidFill>
                  <a:srgbClr val="FF0000"/>
                </a:solidFill>
              </a:rPr>
              <a:t>경험에 참여하도록 클라이언트에게 기회를 제공</a:t>
            </a:r>
            <a:r>
              <a:rPr lang="en-US" altLang="ko-KR" sz="16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940050" y="54927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8) </a:t>
            </a:r>
            <a:r>
              <a:rPr lang="ko-KR" altLang="en-US" b="1">
                <a:solidFill>
                  <a:schemeClr val="tx2"/>
                </a:solidFill>
              </a:rPr>
              <a:t>치료레크리에이션 서비스모델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940050" y="549275"/>
            <a:ext cx="330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9) </a:t>
            </a:r>
            <a:r>
              <a:rPr lang="ko-KR" altLang="en-US" b="1">
                <a:solidFill>
                  <a:schemeClr val="tx2"/>
                </a:solidFill>
              </a:rPr>
              <a:t>노인의 레저스포츠 참여모형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11188" y="1773238"/>
            <a:ext cx="7848600" cy="331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>
                  <a:alpha val="80000"/>
                </a:srgbClr>
              </a:gs>
              <a:gs pos="50000">
                <a:schemeClr val="bg1"/>
              </a:gs>
              <a:gs pos="100000">
                <a:srgbClr val="66FF66">
                  <a:alpha val="80000"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altLang="ko-KR" sz="1600" b="1">
                <a:solidFill>
                  <a:srgbClr val="FF00FF"/>
                </a:solidFill>
              </a:rPr>
              <a:t> </a:t>
            </a:r>
            <a:r>
              <a:rPr lang="ko-KR" altLang="en-US" sz="1600" b="1">
                <a:solidFill>
                  <a:srgbClr val="FF00FF"/>
                </a:solidFill>
              </a:rPr>
              <a:t>시설</a:t>
            </a:r>
          </a:p>
          <a:p>
            <a:pPr>
              <a:defRPr/>
            </a:pPr>
            <a:endParaRPr lang="ko-KR" altLang="en-US" sz="1600" b="1">
              <a:solidFill>
                <a:srgbClr val="FF00FF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 노인을 위한 공공 여가시설로는 다목적 복지관</a:t>
            </a:r>
            <a:r>
              <a:rPr lang="en-US" altLang="ko-KR" sz="1600" b="1">
                <a:solidFill>
                  <a:srgbClr val="FF00FF"/>
                </a:solidFill>
              </a:rPr>
              <a:t>,</a:t>
            </a:r>
            <a:r>
              <a:rPr lang="ko-KR" altLang="en-US" sz="1600" b="1">
                <a:solidFill>
                  <a:srgbClr val="FF00FF"/>
                </a:solidFill>
              </a:rPr>
              <a:t>경로당</a:t>
            </a:r>
            <a:r>
              <a:rPr lang="en-US" altLang="ko-KR" sz="1600" b="1">
                <a:solidFill>
                  <a:srgbClr val="FF00FF"/>
                </a:solidFill>
              </a:rPr>
              <a:t>, </a:t>
            </a:r>
            <a:r>
              <a:rPr lang="ko-KR" altLang="en-US" sz="1600" b="1">
                <a:solidFill>
                  <a:srgbClr val="FF00FF"/>
                </a:solidFill>
              </a:rPr>
              <a:t>노인 휴양소 등으로 구분</a:t>
            </a:r>
          </a:p>
          <a:p>
            <a:pPr>
              <a:defRPr/>
            </a:pPr>
            <a:endParaRPr lang="ko-KR" altLang="en-US" sz="1600" b="1">
              <a:solidFill>
                <a:srgbClr val="FF00FF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 ① 다목적 노인복지관 </a:t>
            </a:r>
          </a:p>
          <a:p>
            <a:pPr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 ② 경로당 </a:t>
            </a:r>
          </a:p>
          <a:p>
            <a:pPr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 ③ 노인 휴양소 </a:t>
            </a:r>
          </a:p>
          <a:p>
            <a:pPr>
              <a:defRPr/>
            </a:pPr>
            <a:r>
              <a:rPr lang="ko-KR" altLang="en-US" sz="1600" b="1">
                <a:solidFill>
                  <a:srgbClr val="FF00FF"/>
                </a:solidFill>
              </a:rPr>
              <a:t> ④ 영리 실버타운의 스포츠관련 시설</a:t>
            </a:r>
            <a:r>
              <a:rPr lang="ko-KR" altLang="en-US" b="1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ko-KR" altLang="en-US" b="1">
              <a:solidFill>
                <a:srgbClr val="FF0000"/>
              </a:solidFill>
            </a:endParaRPr>
          </a:p>
          <a:p>
            <a:pPr>
              <a:defRPr/>
            </a:pPr>
            <a:endParaRPr lang="en-US" altLang="ko-KR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3779838" y="54927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10) </a:t>
            </a:r>
            <a:r>
              <a:rPr lang="ko-KR" altLang="en-US" b="1">
                <a:solidFill>
                  <a:schemeClr val="tx2"/>
                </a:solidFill>
              </a:rPr>
              <a:t>프로그램</a:t>
            </a: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900113" y="1196975"/>
            <a:ext cx="7272337" cy="1944688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tIns="720000" bIns="0" anchor="ctr" anchorCtr="1">
            <a:flatTx/>
          </a:bodyPr>
          <a:lstStyle/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노인여가시설 중 종합 복지관이나 경로당 등에서 운영되는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프로그램의 </a:t>
            </a:r>
            <a:r>
              <a:rPr lang="en-US" altLang="ko-KR" sz="1600" b="1">
                <a:solidFill>
                  <a:srgbClr val="FF0066"/>
                </a:solidFill>
              </a:rPr>
              <a:t>50%</a:t>
            </a:r>
            <a:r>
              <a:rPr lang="ko-KR" altLang="en-US" sz="1600" b="1">
                <a:solidFill>
                  <a:srgbClr val="FF0066"/>
                </a:solidFill>
              </a:rPr>
              <a:t>이상은 스포츠ㆍ건강 관련 프로그램으로 추정</a:t>
            </a:r>
            <a:r>
              <a:rPr lang="en-US" altLang="ko-KR" sz="1600" b="1">
                <a:solidFill>
                  <a:srgbClr val="FF0066"/>
                </a:solidFill>
              </a:rPr>
              <a:t>.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프로그램의 자세한 내용이나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  <a:r>
              <a:rPr lang="ko-KR" altLang="en-US" sz="1600" b="1">
                <a:solidFill>
                  <a:srgbClr val="FF0066"/>
                </a:solidFill>
              </a:rPr>
              <a:t>질적 수준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  <a:r>
              <a:rPr lang="ko-KR" altLang="en-US" sz="1600" b="1">
                <a:solidFill>
                  <a:srgbClr val="FF0066"/>
                </a:solidFill>
              </a:rPr>
              <a:t>운영실태 및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프로그램참여자의 만족과 실효성에 대한 평가 등은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체계적으로 관리 되지 않고 있음</a:t>
            </a:r>
            <a:r>
              <a:rPr lang="en-US" altLang="ko-KR" sz="1600" b="1">
                <a:solidFill>
                  <a:srgbClr val="FF0066"/>
                </a:solidFill>
              </a:rPr>
              <a:t>.</a:t>
            </a:r>
            <a:r>
              <a:rPr lang="en-US" altLang="ko-KR">
                <a:solidFill>
                  <a:srgbClr val="FF0066"/>
                </a:solidFill>
              </a:rPr>
              <a:t>   </a:t>
            </a:r>
          </a:p>
          <a:p>
            <a:pPr algn="ctr"/>
            <a:endParaRPr lang="en-US" altLang="ko-KR" b="1">
              <a:solidFill>
                <a:srgbClr val="FF0066"/>
              </a:solidFill>
            </a:endParaRPr>
          </a:p>
          <a:p>
            <a:pPr algn="ctr"/>
            <a:endParaRPr lang="en-US" altLang="ko-KR" sz="1600" b="1">
              <a:solidFill>
                <a:srgbClr val="FF0066"/>
              </a:solidFill>
            </a:endParaRPr>
          </a:p>
        </p:txBody>
      </p:sp>
      <p:sp>
        <p:nvSpPr>
          <p:cNvPr id="45060" name="AutoShape 8"/>
          <p:cNvSpPr>
            <a:spLocks noChangeArrowheads="1"/>
          </p:cNvSpPr>
          <p:nvPr/>
        </p:nvSpPr>
        <p:spPr bwMode="auto">
          <a:xfrm>
            <a:off x="611188" y="3429000"/>
            <a:ext cx="7993062" cy="2952750"/>
          </a:xfrm>
          <a:prstGeom prst="octagon">
            <a:avLst>
              <a:gd name="adj" fmla="val 29287"/>
            </a:avLst>
          </a:prstGeom>
          <a:solidFill>
            <a:srgbClr val="CCFF66">
              <a:alpha val="65097"/>
            </a:srgb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1600" b="1"/>
              <a:t>    </a:t>
            </a:r>
            <a:r>
              <a:rPr lang="en-US" altLang="ko-KR" sz="1600" b="1">
                <a:solidFill>
                  <a:schemeClr val="accent2"/>
                </a:solidFill>
              </a:rPr>
              <a:t>① </a:t>
            </a:r>
            <a:r>
              <a:rPr lang="ko-KR" altLang="en-US" sz="1600" b="1">
                <a:solidFill>
                  <a:schemeClr val="accent2"/>
                </a:solidFill>
              </a:rPr>
              <a:t>가정에서 할 수 있는 노인 생활스포츠 프로그램 </a:t>
            </a:r>
          </a:p>
          <a:p>
            <a:r>
              <a:rPr lang="ko-KR" altLang="en-US" sz="1600" b="1">
                <a:solidFill>
                  <a:schemeClr val="accent2"/>
                </a:solidFill>
              </a:rPr>
              <a:t>    ② 노인 복지 시설에서 할 수 있는 생활스포츠 프로그램 </a:t>
            </a:r>
          </a:p>
          <a:p>
            <a:r>
              <a:rPr lang="ko-KR" altLang="en-US" sz="1600" b="1">
                <a:solidFill>
                  <a:schemeClr val="accent2"/>
                </a:solidFill>
              </a:rPr>
              <a:t>    ③ 근린체육시설에서 할 수 있는 생활스포츠 프로그램 </a:t>
            </a:r>
          </a:p>
          <a:p>
            <a:r>
              <a:rPr lang="ko-KR" altLang="en-US" sz="1600" b="1">
                <a:solidFill>
                  <a:schemeClr val="accent2"/>
                </a:solidFill>
              </a:rPr>
              <a:t>    ④ 야외에서 할 수 있는 생활스포츠 프로그램 </a:t>
            </a:r>
          </a:p>
          <a:p>
            <a:r>
              <a:rPr lang="ko-KR" altLang="en-US" sz="1600" b="1">
                <a:solidFill>
                  <a:schemeClr val="accent2"/>
                </a:solidFill>
              </a:rPr>
              <a:t>    ⑤ 활동인원에 따른 생활스포츠 프로그램 </a:t>
            </a:r>
          </a:p>
          <a:p>
            <a:r>
              <a:rPr lang="ko-KR" altLang="en-US" sz="1600" b="1">
                <a:solidFill>
                  <a:schemeClr val="accent2"/>
                </a:solidFill>
              </a:rPr>
              <a:t>    ⑥ 실버타운 내 체육시설에서 할 수 있는 생활스포츠 프로그램 </a:t>
            </a:r>
          </a:p>
          <a:p>
            <a:r>
              <a:rPr lang="ko-KR" altLang="en-US" sz="1600" b="1">
                <a:solidFill>
                  <a:schemeClr val="accent2"/>
                </a:solidFill>
              </a:rPr>
              <a:t>    ⑦ 노인의 특성에 따른 처방과 관련된 건강스포츠 프로그램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3779838" y="549275"/>
            <a:ext cx="1271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11) </a:t>
            </a:r>
            <a:r>
              <a:rPr lang="ko-KR" altLang="en-US" b="1">
                <a:solidFill>
                  <a:schemeClr val="tx2"/>
                </a:solidFill>
              </a:rPr>
              <a:t>지도자</a:t>
            </a:r>
          </a:p>
        </p:txBody>
      </p:sp>
      <p:sp>
        <p:nvSpPr>
          <p:cNvPr id="46083" name="AutoShape 6"/>
          <p:cNvSpPr>
            <a:spLocks noChangeArrowheads="1"/>
          </p:cNvSpPr>
          <p:nvPr/>
        </p:nvSpPr>
        <p:spPr bwMode="auto">
          <a:xfrm>
            <a:off x="539750" y="1412875"/>
            <a:ext cx="8280400" cy="4752975"/>
          </a:xfrm>
          <a:prstGeom prst="octagon">
            <a:avLst>
              <a:gd name="adj" fmla="val 29287"/>
            </a:avLst>
          </a:prstGeom>
          <a:solidFill>
            <a:srgbClr val="99FFCC">
              <a:alpha val="30196"/>
            </a:srgbClr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현재 활동하고 있는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노인스포츠 프로그램 지도자의 약 </a:t>
            </a:r>
            <a:r>
              <a:rPr lang="en-US" altLang="ko-KR" sz="1600" b="1">
                <a:solidFill>
                  <a:srgbClr val="FF0066"/>
                </a:solidFill>
              </a:rPr>
              <a:t>60% </a:t>
            </a:r>
            <a:r>
              <a:rPr lang="ko-KR" altLang="en-US" sz="1600" b="1">
                <a:solidFill>
                  <a:srgbClr val="FF0066"/>
                </a:solidFill>
              </a:rPr>
              <a:t>만이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유급지도자이고 그 나머지는 자원봉사자로 활동</a:t>
            </a:r>
            <a:r>
              <a:rPr lang="en-US" altLang="ko-KR" sz="1600" b="1">
                <a:solidFill>
                  <a:srgbClr val="FF0066"/>
                </a:solidFill>
              </a:rPr>
              <a:t>.</a:t>
            </a:r>
          </a:p>
          <a:p>
            <a:pPr algn="ctr"/>
            <a:endParaRPr lang="en-US" altLang="ko-KR" sz="1600" b="1">
              <a:solidFill>
                <a:srgbClr val="FF0066"/>
              </a:solidFill>
            </a:endParaRP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실버스포츠 프로그램을 운영관리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할 수 있는 전문적인 지도자 양성을 위한 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프로그램의 개발과 지도자 양성기관의 확대 </a:t>
            </a:r>
          </a:p>
          <a:p>
            <a:pPr algn="ctr"/>
            <a:endParaRPr lang="ko-KR" altLang="en-US" sz="1600" b="1">
              <a:solidFill>
                <a:srgbClr val="FF0066"/>
              </a:solidFill>
            </a:endParaRP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지도자 양성 프로그램이 효율적으로 운영될 수 있는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학제 및 정책 관련 사안을 조사  연구한다</a:t>
            </a:r>
            <a:r>
              <a:rPr lang="en-US" altLang="ko-KR" sz="1600" b="1">
                <a:solidFill>
                  <a:srgbClr val="FF0066"/>
                </a:solidFill>
              </a:rPr>
              <a:t>. </a:t>
            </a:r>
          </a:p>
          <a:p>
            <a:pPr algn="ctr"/>
            <a:endParaRPr lang="en-US" altLang="ko-KR" sz="1600" b="1">
              <a:solidFill>
                <a:srgbClr val="FF0066"/>
              </a:solidFill>
            </a:endParaRP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노년층의 욕구에 부합되는 프로그램이 개발</a:t>
            </a:r>
            <a:r>
              <a:rPr lang="en-US" altLang="ko-KR" sz="1600" b="1">
                <a:solidFill>
                  <a:srgbClr val="FF0066"/>
                </a:solidFill>
              </a:rPr>
              <a:t>,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보급되어야 하며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  <a:r>
              <a:rPr lang="ko-KR" altLang="en-US" sz="1600" b="1">
                <a:solidFill>
                  <a:srgbClr val="FF0066"/>
                </a:solidFill>
              </a:rPr>
              <a:t>양질의 프로그램 운영을 위한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시설 및 지도자의 역할에 대한 모색</a:t>
            </a:r>
          </a:p>
          <a:p>
            <a:pPr algn="ctr"/>
            <a:endParaRPr lang="ko-KR" altLang="en-US" sz="1600" b="1">
              <a:solidFill>
                <a:srgbClr val="FF0066"/>
              </a:solidFill>
            </a:endParaRP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따라서 고령화 사회를 대비한 체계적 준비와 노력이 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779838" y="549275"/>
            <a:ext cx="1271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12) </a:t>
            </a:r>
            <a:r>
              <a:rPr lang="ko-KR" altLang="en-US" b="1">
                <a:solidFill>
                  <a:schemeClr val="tx2"/>
                </a:solidFill>
              </a:rPr>
              <a:t>맺는말</a:t>
            </a:r>
          </a:p>
        </p:txBody>
      </p:sp>
      <p:sp>
        <p:nvSpPr>
          <p:cNvPr id="47107" name="Oval 7"/>
          <p:cNvSpPr>
            <a:spLocks noChangeArrowheads="1"/>
          </p:cNvSpPr>
          <p:nvPr/>
        </p:nvSpPr>
        <p:spPr bwMode="auto">
          <a:xfrm>
            <a:off x="684213" y="1196975"/>
            <a:ext cx="7489825" cy="1295400"/>
          </a:xfrm>
          <a:prstGeom prst="ellipse">
            <a:avLst/>
          </a:pr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>
                <a:solidFill>
                  <a:schemeClr val="hlink"/>
                </a:solidFill>
              </a:rPr>
              <a:t>레저스포츠 참여를 통한 노인의 삶의 질 향상을 위한 시니어스포츠전문 시설</a:t>
            </a:r>
            <a:r>
              <a:rPr lang="en-US" altLang="ko-KR" sz="1600" b="1">
                <a:solidFill>
                  <a:schemeClr val="hlink"/>
                </a:solidFill>
              </a:rPr>
              <a:t>,</a:t>
            </a:r>
          </a:p>
          <a:p>
            <a:pPr algn="ctr"/>
            <a:r>
              <a:rPr lang="ko-KR" altLang="en-US" sz="1600" b="1">
                <a:solidFill>
                  <a:schemeClr val="hlink"/>
                </a:solidFill>
              </a:rPr>
              <a:t>레저스포츠프로그램의 마련</a:t>
            </a:r>
            <a:r>
              <a:rPr lang="en-US" altLang="ko-KR" sz="1600" b="1">
                <a:solidFill>
                  <a:schemeClr val="hlink"/>
                </a:solidFill>
              </a:rPr>
              <a:t>, </a:t>
            </a:r>
            <a:r>
              <a:rPr lang="ko-KR" altLang="en-US" sz="1600" b="1">
                <a:solidFill>
                  <a:schemeClr val="hlink"/>
                </a:solidFill>
              </a:rPr>
              <a:t>전문 지도자의 양성이 가장 시급</a:t>
            </a:r>
          </a:p>
        </p:txBody>
      </p:sp>
      <p:sp>
        <p:nvSpPr>
          <p:cNvPr id="47108" name="AutoShape 8"/>
          <p:cNvSpPr>
            <a:spLocks noChangeArrowheads="1"/>
          </p:cNvSpPr>
          <p:nvPr/>
        </p:nvSpPr>
        <p:spPr bwMode="auto">
          <a:xfrm>
            <a:off x="539750" y="3213100"/>
            <a:ext cx="8135938" cy="3095625"/>
          </a:xfrm>
          <a:prstGeom prst="foldedCorner">
            <a:avLst>
              <a:gd name="adj" fmla="val 12500"/>
            </a:avLst>
          </a:prstGeom>
          <a:solidFill>
            <a:srgbClr val="CCFFFF">
              <a:alpha val="56078"/>
            </a:srgbClr>
          </a:solidFill>
          <a:ln w="508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시니어 웰빙을 위한 레저스포츠 활동에 적극적으로 참여 함으로써 생활의  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 만족도 및 심리적 안정감 삶의 행복감등을 향상 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노인의 여가문화 및 체육 활성화에 기본 요소인 시설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  <a:r>
              <a:rPr lang="ko-KR" altLang="en-US" sz="1600" b="1">
                <a:solidFill>
                  <a:srgbClr val="FF0066"/>
                </a:solidFill>
              </a:rPr>
              <a:t>프로그램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지도자와 관련 정책이 중ㆍ장기적 측면에서 종합적으로 추진되어야 하며</a:t>
            </a:r>
            <a:r>
              <a:rPr lang="en-US" altLang="ko-KR" sz="1600" b="1">
                <a:solidFill>
                  <a:srgbClr val="FF0066"/>
                </a:solidFill>
              </a:rPr>
              <a:t>,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노인계층의 다양한 욕구를 수용하고 그들의 삶의 질을 높이는 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방향으로 노인 정책이 이루어져야 한다</a:t>
            </a:r>
            <a:r>
              <a:rPr lang="en-US" altLang="ko-KR" sz="1600" b="1">
                <a:solidFill>
                  <a:srgbClr val="FF0066"/>
                </a:solidFill>
              </a:rPr>
              <a:t>.</a:t>
            </a:r>
          </a:p>
          <a:p>
            <a:pPr algn="ctr"/>
            <a:endParaRPr lang="en-US" altLang="ko-KR" sz="1600" b="1">
              <a:solidFill>
                <a:srgbClr val="FF0066"/>
              </a:solidFill>
            </a:endParaRP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결국 노인의 특성과 욕구를 만족시킬 수 있는 시설</a:t>
            </a:r>
            <a:r>
              <a:rPr lang="en-US" altLang="ko-KR" sz="1600" b="1">
                <a:solidFill>
                  <a:srgbClr val="FF0066"/>
                </a:solidFill>
              </a:rPr>
              <a:t>․</a:t>
            </a:r>
            <a:r>
              <a:rPr lang="ko-KR" altLang="en-US" sz="1600" b="1">
                <a:solidFill>
                  <a:srgbClr val="FF0066"/>
                </a:solidFill>
              </a:rPr>
              <a:t>지도자</a:t>
            </a:r>
            <a:r>
              <a:rPr lang="en-US" altLang="ko-KR" sz="1600" b="1">
                <a:solidFill>
                  <a:srgbClr val="FF0066"/>
                </a:solidFill>
              </a:rPr>
              <a:t>․</a:t>
            </a:r>
          </a:p>
          <a:p>
            <a:pPr algn="ctr"/>
            <a:r>
              <a:rPr lang="ko-KR" altLang="en-US" sz="1600" b="1">
                <a:solidFill>
                  <a:srgbClr val="FF0066"/>
                </a:solidFill>
              </a:rPr>
              <a:t>프로그램이 삼위일체가 되어야 올바른 노인 복지를 지향할 수 있다</a:t>
            </a:r>
            <a:r>
              <a:rPr lang="en-US" altLang="ko-KR" sz="1600" b="1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노인 운동 지도를 위한 방법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운동실시 방법을 정확하게 설명</a:t>
            </a:r>
          </a:p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각각의 운동방법과 적절한 호흡법을 상세하게 설명</a:t>
            </a:r>
          </a:p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들어 올리는 동안에 숨을 내쉬고 내리는 동안에 숨을 들어 마시는 것을 강조하면서 운동반복</a:t>
            </a:r>
          </a:p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필요한 경우에는 보조자와 함께 참여자가 운동을 수행할 수 있게 함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160000"/>
              </a:lnSpc>
            </a:pPr>
            <a:r>
              <a:rPr lang="ko-KR" altLang="en-US" smtClean="0"/>
              <a:t>적절한 피드백과 함께 올바른 운동방법을 사용함으로써 긍정적인 보강을 제공하고</a:t>
            </a:r>
            <a:r>
              <a:rPr lang="en-US" altLang="ko-KR" smtClean="0"/>
              <a:t>, </a:t>
            </a:r>
            <a:r>
              <a:rPr lang="ko-KR" altLang="en-US" smtClean="0"/>
              <a:t>향상된 운동수행 능력을 제시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올바른 걷기법</a:t>
            </a:r>
            <a:r>
              <a:rPr lang="en-US" altLang="ko-KR" smtClean="0"/>
              <a:t>(</a:t>
            </a:r>
            <a:r>
              <a:rPr lang="ko-KR" altLang="en-US" smtClean="0"/>
              <a:t>바른 걷기</a:t>
            </a:r>
            <a:r>
              <a:rPr lang="en-US" altLang="ko-KR" smtClean="0"/>
              <a:t>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3849688"/>
          </a:xfrm>
        </p:spPr>
        <p:txBody>
          <a:bodyPr/>
          <a:lstStyle/>
          <a:p>
            <a:pPr eaLnBrk="1" hangingPunct="1"/>
            <a:r>
              <a:rPr lang="ko-KR" altLang="en-US" sz="2000" smtClean="0"/>
              <a:t>호흡</a:t>
            </a:r>
          </a:p>
          <a:p>
            <a:pPr lvl="1" eaLnBrk="1" hangingPunct="1"/>
            <a:r>
              <a:rPr lang="ko-KR" altLang="en-US" sz="2000" smtClean="0"/>
              <a:t>코로 깊이 들이 마시고 입으로 내뱉는다</a:t>
            </a:r>
          </a:p>
          <a:p>
            <a:pPr eaLnBrk="1" hangingPunct="1"/>
            <a:r>
              <a:rPr lang="ko-KR" altLang="en-US" sz="2000" smtClean="0"/>
              <a:t>시선</a:t>
            </a:r>
          </a:p>
          <a:p>
            <a:pPr lvl="1" eaLnBrk="1" hangingPunct="1"/>
            <a:r>
              <a:rPr lang="en-US" altLang="ko-KR" sz="2000" smtClean="0"/>
              <a:t>10-15m </a:t>
            </a:r>
            <a:r>
              <a:rPr lang="ko-KR" altLang="en-US" sz="2000" smtClean="0"/>
              <a:t>앞 땅바닥 주시</a:t>
            </a:r>
          </a:p>
          <a:p>
            <a:pPr eaLnBrk="1" hangingPunct="1"/>
            <a:r>
              <a:rPr lang="ko-KR" altLang="en-US" sz="2000" smtClean="0"/>
              <a:t>몸체</a:t>
            </a:r>
          </a:p>
          <a:p>
            <a:pPr lvl="1" eaLnBrk="1" hangingPunct="1"/>
            <a:r>
              <a:rPr lang="en-US" altLang="ko-KR" sz="2000" smtClean="0"/>
              <a:t>5</a:t>
            </a:r>
            <a:r>
              <a:rPr lang="ko-KR" altLang="en-US" sz="2000" smtClean="0"/>
              <a:t>도 앞으로 기울린다</a:t>
            </a:r>
            <a:r>
              <a:rPr lang="en-US" altLang="ko-KR" sz="2000" smtClean="0"/>
              <a:t>.</a:t>
            </a:r>
          </a:p>
          <a:p>
            <a:pPr eaLnBrk="1" hangingPunct="1"/>
            <a:r>
              <a:rPr lang="ko-KR" altLang="en-US" sz="2000" smtClean="0"/>
              <a:t>팔</a:t>
            </a:r>
          </a:p>
          <a:p>
            <a:pPr lvl="1" eaLnBrk="1" hangingPunct="1"/>
            <a:r>
              <a:rPr lang="en-US" altLang="ko-KR" sz="2000" smtClean="0"/>
              <a:t>L</a:t>
            </a:r>
            <a:r>
              <a:rPr lang="ko-KR" altLang="en-US" sz="2000" smtClean="0"/>
              <a:t>자 또는 </a:t>
            </a:r>
            <a:r>
              <a:rPr lang="en-US" altLang="ko-KR" sz="2000" smtClean="0"/>
              <a:t>V</a:t>
            </a:r>
            <a:r>
              <a:rPr lang="ko-KR" altLang="en-US" sz="2000" smtClean="0"/>
              <a:t>자</a:t>
            </a:r>
          </a:p>
          <a:p>
            <a:pPr eaLnBrk="1" hangingPunct="1"/>
            <a:r>
              <a:rPr lang="ko-KR" altLang="en-US" sz="2000" smtClean="0"/>
              <a:t>보폭</a:t>
            </a:r>
          </a:p>
          <a:p>
            <a:pPr lvl="1" eaLnBrk="1" hangingPunct="1"/>
            <a:r>
              <a:rPr lang="ko-KR" altLang="en-US" sz="2000" smtClean="0"/>
              <a:t>키</a:t>
            </a:r>
            <a:r>
              <a:rPr lang="en-US" altLang="ko-KR" sz="2000" smtClean="0"/>
              <a:t>-100cm</a:t>
            </a:r>
          </a:p>
        </p:txBody>
      </p:sp>
      <p:pic>
        <p:nvPicPr>
          <p:cNvPr id="49156" name="Picture 4" descr="2007022212270256033_142517_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34050" y="1273175"/>
            <a:ext cx="2192338" cy="4070350"/>
          </a:xfrm>
        </p:spPr>
      </p:pic>
      <p:pic>
        <p:nvPicPr>
          <p:cNvPr id="49157" name="Picture 5" descr="4020051116_21069909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t="77661"/>
          <a:stretch>
            <a:fillRect/>
          </a:stretch>
        </p:blipFill>
        <p:spPr bwMode="auto">
          <a:xfrm>
            <a:off x="4273550" y="5157788"/>
            <a:ext cx="47625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팔 운동</a:t>
            </a:r>
            <a:r>
              <a:rPr lang="en-US" altLang="ko-KR" smtClean="0"/>
              <a:t>(Arm-Curl)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서거나 의자에 곧게 앉음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팔꿈치를 구부리며 양 옆구리를 붙인다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손바닥을 위로 하며 각각 손은 주먹으로 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어깨까지 천천히 한 주먹씩 들어 올리며 내린다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번갈아</a:t>
            </a:r>
            <a:r>
              <a:rPr lang="en-US" altLang="ko-KR" sz="1800" smtClean="0"/>
              <a:t>..</a:t>
            </a:r>
          </a:p>
        </p:txBody>
      </p:sp>
      <p:pic>
        <p:nvPicPr>
          <p:cNvPr id="50181" name="Picture 5" descr="Arm-cur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4325" y="1801813"/>
            <a:ext cx="2574925" cy="400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391400" cy="5486400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ko-KR" altLang="en-US" sz="2000" smtClean="0">
                <a:latin typeface="Times New Roman" pitchFamily="18" charset="0"/>
              </a:rPr>
              <a:t>유산소 운동의 특성</a:t>
            </a:r>
          </a:p>
          <a:p>
            <a:pPr marL="990600" lvl="1" indent="-533400">
              <a:lnSpc>
                <a:spcPct val="130000"/>
              </a:lnSpc>
              <a:buFontTx/>
              <a:buAutoNum type="arabicPeriod"/>
            </a:pPr>
            <a:r>
              <a:rPr lang="ko-KR" altLang="en-US" sz="2000" smtClean="0"/>
              <a:t>안정 상태의 운동이다</a:t>
            </a:r>
            <a:r>
              <a:rPr lang="en-US" altLang="ko-KR" sz="2000" smtClean="0"/>
              <a:t>.</a:t>
            </a:r>
          </a:p>
          <a:p>
            <a:pPr marL="1371600" lvl="2" indent="-457200">
              <a:lnSpc>
                <a:spcPct val="120000"/>
              </a:lnSpc>
            </a:pPr>
            <a:r>
              <a:rPr lang="ko-KR" altLang="en-US" sz="1600" smtClean="0"/>
              <a:t>운동 중 호흡순환계 기능 일정 수준 유지</a:t>
            </a:r>
            <a:r>
              <a:rPr lang="en-US" altLang="ko-KR" sz="1600" smtClean="0"/>
              <a:t>. </a:t>
            </a:r>
            <a:r>
              <a:rPr lang="ko-KR" altLang="en-US" sz="1600" smtClean="0"/>
              <a:t>산소의 공급과 수요가 균형</a:t>
            </a:r>
            <a:r>
              <a:rPr lang="en-US" altLang="ko-KR" sz="1600" smtClean="0"/>
              <a:t>, </a:t>
            </a:r>
            <a:r>
              <a:rPr lang="ko-KR" altLang="en-US" sz="1600" smtClean="0"/>
              <a:t>운동 중 사고의 위험과 피로 누적 적음</a:t>
            </a:r>
          </a:p>
          <a:p>
            <a:pPr marL="990600" lvl="1" indent="-533400">
              <a:lnSpc>
                <a:spcPct val="120000"/>
              </a:lnSpc>
              <a:buFontTx/>
              <a:buAutoNum type="arabicPeriod"/>
            </a:pPr>
            <a:r>
              <a:rPr lang="ko-KR" altLang="en-US" sz="2000" smtClean="0"/>
              <a:t>유산소 능력을 향상시킨다</a:t>
            </a:r>
            <a:r>
              <a:rPr lang="en-US" altLang="ko-KR" sz="2000" smtClean="0"/>
              <a:t>.</a:t>
            </a:r>
          </a:p>
          <a:p>
            <a:pPr marL="1371600" lvl="2" indent="-457200">
              <a:lnSpc>
                <a:spcPct val="120000"/>
              </a:lnSpc>
            </a:pPr>
            <a:r>
              <a:rPr lang="ko-KR" altLang="en-US" sz="1600" smtClean="0"/>
              <a:t>최대산소 섭취량과 무산소성 역치가 높아져 호흡순환 기능 향상</a:t>
            </a:r>
          </a:p>
          <a:p>
            <a:pPr marL="990600" lvl="1" indent="-533400">
              <a:lnSpc>
                <a:spcPct val="120000"/>
              </a:lnSpc>
              <a:buFontTx/>
              <a:buAutoNum type="arabicPeriod"/>
            </a:pPr>
            <a:r>
              <a:rPr lang="ko-KR" altLang="en-US" sz="1800" smtClean="0"/>
              <a:t>허혈성 심장질환에 효과적이다</a:t>
            </a:r>
            <a:r>
              <a:rPr lang="en-US" altLang="ko-KR" sz="1800" smtClean="0"/>
              <a:t>.</a:t>
            </a:r>
          </a:p>
          <a:p>
            <a:pPr marL="1371600" lvl="2" indent="-457200">
              <a:lnSpc>
                <a:spcPct val="120000"/>
              </a:lnSpc>
            </a:pPr>
            <a:r>
              <a:rPr lang="ko-KR" altLang="en-US" sz="1600" smtClean="0"/>
              <a:t>심근발달</a:t>
            </a:r>
            <a:r>
              <a:rPr lang="en-US" altLang="ko-KR" sz="1600" smtClean="0"/>
              <a:t>, </a:t>
            </a:r>
            <a:r>
              <a:rPr lang="ko-KR" altLang="en-US" sz="1600" smtClean="0"/>
              <a:t>모세혈관 증신</a:t>
            </a:r>
            <a:r>
              <a:rPr lang="en-US" altLang="ko-KR" sz="1600" smtClean="0"/>
              <a:t>, </a:t>
            </a:r>
            <a:r>
              <a:rPr lang="ko-KR" altLang="en-US" sz="1600" smtClean="0"/>
              <a:t>심근에 대한 산소공급 높아짐</a:t>
            </a:r>
          </a:p>
          <a:p>
            <a:pPr marL="990600" lvl="1" indent="-533400">
              <a:lnSpc>
                <a:spcPct val="120000"/>
              </a:lnSpc>
              <a:buFontTx/>
              <a:buAutoNum type="arabicPeriod"/>
            </a:pPr>
            <a:r>
              <a:rPr lang="ko-KR" altLang="en-US" sz="1800" smtClean="0"/>
              <a:t>심장혈관계에 무리가 없다</a:t>
            </a:r>
            <a:r>
              <a:rPr lang="en-US" altLang="ko-KR" sz="1800" smtClean="0"/>
              <a:t>.</a:t>
            </a:r>
          </a:p>
          <a:p>
            <a:pPr marL="1371600" lvl="2" indent="-457200">
              <a:lnSpc>
                <a:spcPct val="120000"/>
              </a:lnSpc>
            </a:pPr>
            <a:r>
              <a:rPr lang="ko-KR" altLang="en-US" sz="1600" smtClean="0"/>
              <a:t>심박수 증가하여 수축기 혈압 상승 작아짐</a:t>
            </a:r>
          </a:p>
          <a:p>
            <a:pPr marL="990600" lvl="1" indent="-533400">
              <a:lnSpc>
                <a:spcPct val="120000"/>
              </a:lnSpc>
              <a:buFontTx/>
              <a:buAutoNum type="arabicPeriod"/>
            </a:pPr>
            <a:r>
              <a:rPr lang="ko-KR" altLang="en-US" sz="1800" smtClean="0"/>
              <a:t>체중관리에 효과적이다</a:t>
            </a:r>
            <a:r>
              <a:rPr lang="en-US" altLang="ko-KR" sz="1800" smtClean="0"/>
              <a:t>.</a:t>
            </a:r>
          </a:p>
          <a:p>
            <a:pPr marL="1371600" lvl="2" indent="-457200">
              <a:lnSpc>
                <a:spcPct val="120000"/>
              </a:lnSpc>
            </a:pPr>
            <a:r>
              <a:rPr lang="ko-KR" altLang="en-US" sz="1600" smtClean="0"/>
              <a:t>지방에 의한 에너지 의존도가 높아짐</a:t>
            </a:r>
          </a:p>
          <a:p>
            <a:pPr marL="990600" lvl="1" indent="-533400">
              <a:lnSpc>
                <a:spcPct val="120000"/>
              </a:lnSpc>
              <a:buFontTx/>
              <a:buAutoNum type="arabicPeriod"/>
            </a:pPr>
            <a:r>
              <a:rPr lang="ko-KR" altLang="en-US" sz="1800" smtClean="0"/>
              <a:t>안정성이 높다</a:t>
            </a:r>
            <a:r>
              <a:rPr lang="en-US" altLang="ko-KR" sz="1800" smtClean="0"/>
              <a:t>.</a:t>
            </a:r>
          </a:p>
          <a:p>
            <a:pPr marL="1371600" lvl="2" indent="-457200">
              <a:lnSpc>
                <a:spcPct val="120000"/>
              </a:lnSpc>
            </a:pPr>
            <a:r>
              <a:rPr lang="ko-KR" altLang="en-US" sz="1600" smtClean="0"/>
              <a:t>심장 부담이 적고 혈중 젖산 및 카테콜라민 증가가 저하되어 외상 적어짐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05000" y="381000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3. </a:t>
            </a:r>
            <a:r>
              <a:rPr lang="ko-KR" altLang="en-US" sz="1800">
                <a:solidFill>
                  <a:schemeClr val="tx2"/>
                </a:solidFill>
              </a:rPr>
              <a:t>운동의 분류와 특성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계속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팔 운동</a:t>
            </a:r>
            <a:r>
              <a:rPr lang="en-US" altLang="ko-KR" smtClean="0"/>
              <a:t>(Arm-extension)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468812" cy="5216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서거나 곧게 앉는다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손이 어깨 뒤로 가며 귀주위에서 팔꿈치 구부린다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머리 가까이에 팔꿈치를 구부린체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머리위로 팔을 편다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팔꿈치를 다시 구부리며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어깨 뒤로 손을 천천히 내린다</a:t>
            </a:r>
            <a:r>
              <a:rPr lang="en-US" altLang="ko-KR" sz="1800" smtClean="0"/>
              <a:t>. 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반대쪽도 실시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밴드 또는 작은 무게를 저항을 추가하여 사용</a:t>
            </a:r>
          </a:p>
        </p:txBody>
      </p:sp>
      <p:pic>
        <p:nvPicPr>
          <p:cNvPr id="51205" name="Picture 5" descr="Arm-Extensio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97475" y="1304925"/>
            <a:ext cx="2968625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/>
              <a:t>다리 펴기</a:t>
            </a:r>
            <a:r>
              <a:rPr lang="en-US" altLang="ko-KR" sz="3200" smtClean="0"/>
              <a:t>(leg-extension)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330700" cy="521652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바닥에서 발을 딛고 곧게 앉는다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의자에 등받이에 등을 기댄체 잠시 멈춤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지면에서 한쪽 발을 들어 올리며 곧게 펴서 잠시 멈춘다</a:t>
            </a:r>
            <a:r>
              <a:rPr lang="en-US" altLang="ko-KR" sz="1800" smtClean="0"/>
              <a:t>(</a:t>
            </a:r>
            <a:r>
              <a:rPr lang="ko-KR" altLang="en-US" sz="1800" smtClean="0"/>
              <a:t>발목의 무게</a:t>
            </a:r>
            <a:r>
              <a:rPr lang="en-US" altLang="ko-KR" sz="1800" smtClean="0"/>
              <a:t>)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무릎을 구부리며 천천히 바닥에 발을 내린다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반대쪽도 실시</a:t>
            </a:r>
          </a:p>
        </p:txBody>
      </p:sp>
      <p:pic>
        <p:nvPicPr>
          <p:cNvPr id="52229" name="Picture 5" descr="Leg-extensio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0" y="2322513"/>
            <a:ext cx="4030663" cy="296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/>
              <a:t>다리 운동</a:t>
            </a:r>
            <a:r>
              <a:rPr lang="en-US" altLang="ko-KR" sz="3200" smtClean="0"/>
              <a:t>[leg-extension) 2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387850" cy="521652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발판 위에 한쪽 다리를 올려서 의자에서 기댄다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균형을 잡기 위해 의자의 양쪽 팔로 잡는다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무릎을 구부리지 않고 다리전체를 천천히 들어 올린다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다섯까지 세며 천천히 내린다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반대쪽도 실시</a:t>
            </a:r>
          </a:p>
          <a:p>
            <a:pPr marL="381000" indent="-381000" eaLnBrk="1" hangingPunct="1">
              <a:lnSpc>
                <a:spcPct val="130000"/>
              </a:lnSpc>
              <a:buFontTx/>
              <a:buNone/>
            </a:pPr>
            <a:endParaRPr lang="en-US" altLang="ko-KR" sz="1800" smtClean="0"/>
          </a:p>
        </p:txBody>
      </p:sp>
      <p:pic>
        <p:nvPicPr>
          <p:cNvPr id="53253" name="Picture 5" descr="straight Leg-extensio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651000"/>
            <a:ext cx="3638550" cy="387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앉아서 행진하기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발판위에 다리를 올리고 등은 의자에 기댄다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균형을 위해 시트위 또는 의자의 팔을 놓는다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한번에 한쪽씩 무릎을 구부리며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공중에 자전거 타거나 행군하는 것 처럼 가슴 앞에 오게 한다</a:t>
            </a:r>
            <a:r>
              <a:rPr lang="en-US" altLang="ko-KR" sz="1800" smtClean="0"/>
              <a:t>. </a:t>
            </a:r>
          </a:p>
        </p:txBody>
      </p:sp>
      <p:pic>
        <p:nvPicPr>
          <p:cNvPr id="54277" name="Picture 5" descr="seated machin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0" y="1860550"/>
            <a:ext cx="4030663" cy="388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다리 뒤쪽 흔들기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230687" cy="5216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균형을 위해 의자 뒤쪽을 잡고 곧게 선다</a:t>
            </a:r>
            <a:r>
              <a:rPr lang="en-US" altLang="ko-KR" sz="1800" smtClean="0"/>
              <a:t>. </a:t>
            </a:r>
            <a:r>
              <a:rPr lang="ko-KR" altLang="en-US" sz="1800" smtClean="0"/>
              <a:t>앞으로 기대면 안됨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뒤쪽을 곧게 펴고 유지한 체 한쪽 다리를 뒤로 들어 올린다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들어 올릴 때</a:t>
            </a:r>
            <a:r>
              <a:rPr lang="en-US" altLang="ko-KR" sz="1800" smtClean="0"/>
              <a:t>, </a:t>
            </a:r>
            <a:r>
              <a:rPr lang="ko-KR" altLang="en-US" sz="1800" smtClean="0"/>
              <a:t>뒤쪽을 곧게 펴는 것을 기억하고 잠시 멈추고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천천히 다리를 내린다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반대쪽 다리도 실시</a:t>
            </a:r>
          </a:p>
        </p:txBody>
      </p:sp>
      <p:pic>
        <p:nvPicPr>
          <p:cNvPr id="55301" name="Picture 5" descr="back leg swing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9488" y="1887538"/>
            <a:ext cx="4030662" cy="376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뒷 꿈치들기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균형을 위해 의자 뒤쪽을 잡고 곧게 선다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뒷꿈치를 들어올리며 발의 앞쪽으로 서서 잠시 멈추며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천천히 내린다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가능하지 않는다면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의자를 사용하지 말고 엉덩이 위에 손을 올려 실시함</a:t>
            </a:r>
            <a:r>
              <a:rPr lang="en-US" altLang="ko-KR" sz="1800" smtClean="0"/>
              <a:t>.</a:t>
            </a:r>
          </a:p>
        </p:txBody>
      </p:sp>
      <p:pic>
        <p:nvPicPr>
          <p:cNvPr id="56325" name="Picture 5" descr="heel rais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8563" y="1357313"/>
            <a:ext cx="3348037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누워서 옆으로 다리 들기</a:t>
            </a:r>
          </a:p>
        </p:txBody>
      </p:sp>
      <p:pic>
        <p:nvPicPr>
          <p:cNvPr id="57348" name="Picture 4" descr="side leg lif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09688" y="3883025"/>
            <a:ext cx="6546850" cy="2530475"/>
          </a:xfrm>
        </p:spPr>
      </p:pic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522538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측면으로 눕는다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머리 안정시키기 위해서 팔을 기대어서 사용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균형을 위해 몸통 앞쪽에 반대쪽 팔을 놓으며 발을 곧게 편다</a:t>
            </a:r>
            <a:r>
              <a:rPr lang="en-US" altLang="ko-KR" sz="1800" smtClean="0"/>
              <a:t>.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위쪽 다리를 천천히 들어올리며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발의 측면을 이끌며 잠시 멈추고 천천히 내린다</a:t>
            </a:r>
            <a:r>
              <a:rPr lang="en-US" altLang="ko-KR" sz="1800" smtClean="0"/>
              <a:t>.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반복적으로 반대쪽으로 돌아서서 반대쪽 다리도 실시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배 구부리기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5304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평평한 바닥위에 발을 놓고 무릎을 구부리며 등을 되고 눕는다</a:t>
            </a:r>
            <a:r>
              <a:rPr lang="en-US" altLang="ko-KR" sz="1800" smtClean="0"/>
              <a:t>. 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가슴 위에 양손을 교차하여 놓고 가슴까지 턱을 당긴다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견갑골이 바닥에 떨어질 때까지 머리와 어깨를 천천히 들어 올리며 잠시 멈춘다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천천히 등을 편다</a:t>
            </a:r>
            <a:r>
              <a:rPr lang="en-US" altLang="ko-KR" sz="1800" smtClean="0"/>
              <a:t>. </a:t>
            </a:r>
          </a:p>
        </p:txBody>
      </p:sp>
      <p:pic>
        <p:nvPicPr>
          <p:cNvPr id="58373" name="Picture 5" descr="Abdominal Cur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25613" y="4306888"/>
            <a:ext cx="5713412" cy="168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벽면 팔굽혀펴기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벽에 얼굴을 대고 선다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어깨 높이로 벽면 위에 양손바닥 민다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벽에 거의 코가 닿을 때까지 팔꿈치를 구부린 체 앞으로 기댄다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반폭적으로 곧게 서서 양팔로 벽을 멀리 민다</a:t>
            </a:r>
            <a:r>
              <a:rPr lang="en-US" altLang="ko-KR" sz="1800" smtClean="0"/>
              <a:t>.</a:t>
            </a:r>
          </a:p>
        </p:txBody>
      </p:sp>
      <p:pic>
        <p:nvPicPr>
          <p:cNvPr id="59397" name="Picture 5" descr="wall push-up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1736725"/>
            <a:ext cx="2392363" cy="413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의자 손잡이 팔굽혀펴기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의자 팔 받침에 양손을 올려 놓고  앞쪽으로 기댄다</a:t>
            </a:r>
            <a:r>
              <a:rPr lang="en-US" altLang="ko-KR" sz="1800" smtClean="0"/>
              <a:t>. (</a:t>
            </a:r>
            <a:r>
              <a:rPr lang="ko-KR" altLang="en-US" sz="1800" smtClean="0"/>
              <a:t>의자가 움직여서는 안됨</a:t>
            </a:r>
            <a:r>
              <a:rPr lang="en-US" altLang="ko-KR" sz="1800" smtClean="0"/>
              <a:t>)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팔꿈치를 구부려 의자 앞쪽으로 몸을 낮춘다</a:t>
            </a:r>
            <a:r>
              <a:rPr lang="en-US" altLang="ko-KR" sz="1800" smtClean="0"/>
              <a:t>. </a:t>
            </a:r>
            <a:r>
              <a:rPr lang="ko-KR" altLang="en-US" sz="1800" smtClean="0"/>
              <a:t>등과 무릎을 곧게 펴서 할 수 있는 한 몸을 낮춘다</a:t>
            </a:r>
            <a:r>
              <a:rPr lang="en-US" altLang="ko-KR" sz="1800" smtClean="0"/>
              <a:t>. 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기대는 위치까지 되었을 때 양팔은 밀어 올린다</a:t>
            </a:r>
            <a:r>
              <a:rPr lang="en-US" altLang="ko-KR" sz="1800" smtClean="0"/>
              <a:t>. </a:t>
            </a:r>
          </a:p>
        </p:txBody>
      </p:sp>
      <p:pic>
        <p:nvPicPr>
          <p:cNvPr id="60421" name="Picture 5" descr="chair push-up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0" y="1784350"/>
            <a:ext cx="4030663" cy="4040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391400" cy="5410200"/>
          </a:xfrm>
        </p:spPr>
        <p:txBody>
          <a:bodyPr/>
          <a:lstStyle/>
          <a:p>
            <a:pPr marL="609600" indent="-6096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ko-KR" altLang="en-US" sz="2400" smtClean="0">
                <a:latin typeface="Times New Roman" pitchFamily="18" charset="0"/>
              </a:rPr>
              <a:t>무산소 운동의 특성</a:t>
            </a:r>
            <a:endParaRPr lang="ko-KR" altLang="en-US" sz="2400" smtClean="0"/>
          </a:p>
          <a:p>
            <a:pPr marL="990600" lvl="1" indent="-533400">
              <a:lnSpc>
                <a:spcPct val="130000"/>
              </a:lnSpc>
              <a:buFontTx/>
              <a:buAutoNum type="arabicPeriod"/>
            </a:pPr>
            <a:r>
              <a:rPr lang="ko-KR" altLang="en-US" smtClean="0"/>
              <a:t>무산소 능력을 향상시킨다</a:t>
            </a:r>
            <a:r>
              <a:rPr lang="en-US" altLang="ko-KR" sz="2400" smtClean="0"/>
              <a:t>.</a:t>
            </a:r>
          </a:p>
          <a:p>
            <a:pPr marL="1371600" lvl="2" indent="-457200">
              <a:lnSpc>
                <a:spcPct val="130000"/>
              </a:lnSpc>
            </a:pPr>
            <a:r>
              <a:rPr lang="ko-KR" altLang="en-US" sz="1800" smtClean="0"/>
              <a:t>무산소 에너지 발생 능력이 향상되어 단시간에 폭발적인 다량의 에너지 생산 가능</a:t>
            </a:r>
          </a:p>
          <a:p>
            <a:pPr marL="990600" lvl="1" indent="-533400">
              <a:lnSpc>
                <a:spcPct val="130000"/>
              </a:lnSpc>
              <a:buFontTx/>
              <a:buAutoNum type="arabicPeriod"/>
            </a:pPr>
            <a:r>
              <a:rPr lang="ko-KR" altLang="en-US" smtClean="0"/>
              <a:t>젖산 내성이 높아진다</a:t>
            </a:r>
            <a:r>
              <a:rPr lang="en-US" altLang="ko-KR" sz="2000" smtClean="0"/>
              <a:t>.</a:t>
            </a:r>
          </a:p>
          <a:p>
            <a:pPr marL="1371600" lvl="2" indent="-457200">
              <a:lnSpc>
                <a:spcPct val="130000"/>
              </a:lnSpc>
            </a:pPr>
            <a:r>
              <a:rPr lang="ko-KR" altLang="en-US" sz="1800" smtClean="0"/>
              <a:t>높은 젖산 농도 견디어 낼 수 있는 능력이 향상</a:t>
            </a:r>
          </a:p>
          <a:p>
            <a:pPr marL="990600" lvl="1" indent="-533400">
              <a:lnSpc>
                <a:spcPct val="130000"/>
              </a:lnSpc>
              <a:buFontTx/>
              <a:buAutoNum type="arabicPeriod"/>
            </a:pPr>
            <a:r>
              <a:rPr lang="ko-KR" altLang="en-US" smtClean="0"/>
              <a:t>방어 능력이 향상된다</a:t>
            </a:r>
            <a:r>
              <a:rPr lang="en-US" altLang="ko-KR" sz="2000" smtClean="0"/>
              <a:t>.</a:t>
            </a:r>
          </a:p>
          <a:p>
            <a:pPr marL="1371600" lvl="2" indent="-457200">
              <a:lnSpc>
                <a:spcPct val="130000"/>
              </a:lnSpc>
            </a:pPr>
            <a:r>
              <a:rPr lang="ko-KR" altLang="en-US" sz="1800" smtClean="0"/>
              <a:t>신체적 긴급 사태를 타개해 나가는 능력이 향상</a:t>
            </a:r>
          </a:p>
          <a:p>
            <a:pPr marL="990600" lvl="1" indent="-533400">
              <a:lnSpc>
                <a:spcPct val="130000"/>
              </a:lnSpc>
              <a:buFontTx/>
              <a:buAutoNum type="arabicPeriod"/>
            </a:pPr>
            <a:r>
              <a:rPr lang="ko-KR" altLang="en-US" smtClean="0"/>
              <a:t>안전성이 낮다</a:t>
            </a:r>
            <a:r>
              <a:rPr lang="en-US" altLang="ko-KR" smtClean="0"/>
              <a:t>.</a:t>
            </a:r>
          </a:p>
          <a:p>
            <a:pPr marL="1371600" lvl="2" indent="-457200">
              <a:lnSpc>
                <a:spcPct val="130000"/>
              </a:lnSpc>
            </a:pPr>
            <a:r>
              <a:rPr lang="ko-KR" altLang="en-US" sz="1800" smtClean="0"/>
              <a:t>운동 강도가 높은 비안정 운동으로 젖산의 증가에 따라 </a:t>
            </a:r>
            <a:r>
              <a:rPr lang="en-US" altLang="ko-KR" sz="1800" smtClean="0"/>
              <a:t>PH</a:t>
            </a:r>
            <a:r>
              <a:rPr lang="ko-KR" altLang="en-US" sz="1800" smtClean="0"/>
              <a:t>가 저하되고 산성증을 일으키며 심장에 부담을 줌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05000" y="381000"/>
            <a:ext cx="6934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/>
            <a:r>
              <a:rPr lang="en-US" altLang="ko-KR" sz="1800">
                <a:solidFill>
                  <a:schemeClr val="tx2"/>
                </a:solidFill>
              </a:rPr>
              <a:t>3. </a:t>
            </a:r>
            <a:r>
              <a:rPr lang="ko-KR" altLang="en-US" sz="1800">
                <a:solidFill>
                  <a:schemeClr val="tx2"/>
                </a:solidFill>
              </a:rPr>
              <a:t>운동의 분류와 특성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계속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누워서 밀어올리기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5304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평평한 바닥 위에 등을 대고 누우며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발은 바닥에 닿고 무릎은 구부린다</a:t>
            </a:r>
            <a:r>
              <a:rPr lang="en-US" altLang="ko-KR" sz="1800" smtClean="0"/>
              <a:t>. 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팔꿈치를 구부리며 각각 손바닥은 안정하게 된다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위로 중량을 밀어 올리고 팔은 곧게 편다</a:t>
            </a:r>
            <a:r>
              <a:rPr lang="en-US" altLang="ko-KR" sz="1800" smtClean="0"/>
              <a:t>. 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ko-KR" sz="1800" smtClean="0"/>
              <a:t>3-5</a:t>
            </a:r>
            <a:r>
              <a:rPr lang="ko-KR" altLang="en-US" sz="1800" smtClean="0"/>
              <a:t>초 정도 멈추며 천천히 내린다</a:t>
            </a:r>
            <a:r>
              <a:rPr lang="en-US" altLang="ko-KR" sz="1800" smtClean="0"/>
              <a:t>. </a:t>
            </a:r>
          </a:p>
        </p:txBody>
      </p:sp>
      <p:pic>
        <p:nvPicPr>
          <p:cNvPr id="61445" name="Picture 5" descr="bench pres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4188" y="4057650"/>
            <a:ext cx="5656262" cy="218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계단 오르기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곧게 선다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벽 또는 난간을 잡고 균형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가능한 엉덩이 위에 손을 올리고 실시하며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오른 발을 한 스텝 한 후 반대 발을 올린다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다음</a:t>
            </a:r>
            <a:r>
              <a:rPr lang="en-US" altLang="ko-KR" sz="1800" smtClean="0"/>
              <a:t>.. </a:t>
            </a:r>
            <a:r>
              <a:rPr lang="ko-KR" altLang="en-US" sz="1800" smtClean="0"/>
              <a:t>먼저 올린 발을 내리며 이후 왼쪽 발을 내린다</a:t>
            </a:r>
            <a:r>
              <a:rPr lang="en-US" altLang="ko-KR" sz="1800" smtClean="0"/>
              <a:t>. </a:t>
            </a:r>
          </a:p>
        </p:txBody>
      </p:sp>
      <p:pic>
        <p:nvPicPr>
          <p:cNvPr id="62469" name="Picture 5" descr="stair step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8600" y="1196975"/>
            <a:ext cx="2747963" cy="521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의자 스쿼트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의자 앞에서 서며 균형을 위해 양팔로 의자 팔 받침 위에 손을 놓는다</a:t>
            </a:r>
            <a:r>
              <a:rPr lang="en-US" altLang="ko-KR" sz="1800" smtClean="0"/>
              <a:t>. (</a:t>
            </a:r>
            <a:r>
              <a:rPr lang="ko-KR" altLang="en-US" sz="1800" smtClean="0"/>
              <a:t>의자 움직이지 않아야 함</a:t>
            </a:r>
            <a:r>
              <a:rPr lang="en-US" altLang="ko-KR" sz="1800" smtClean="0"/>
              <a:t>.)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의자에 앉기 위해 무릎을 구부릴 때 의자 위에서 잠시 에서 멈춘다 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반복적으로 선자세로 되돌아 온다</a:t>
            </a:r>
            <a:r>
              <a:rPr lang="en-US" altLang="ko-KR" sz="1800" smtClean="0"/>
              <a:t>.</a:t>
            </a:r>
          </a:p>
        </p:txBody>
      </p:sp>
      <p:pic>
        <p:nvPicPr>
          <p:cNvPr id="63493" name="Picture 5" descr="chair squa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25" y="1793875"/>
            <a:ext cx="2855913" cy="4022725"/>
          </a:xfrm>
        </p:spPr>
      </p:pic>
      <p:sp>
        <p:nvSpPr>
          <p:cNvPr id="634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8636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목 늘리기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29075" cy="475297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앉거나 곧게 서서 정면을 바로 본다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오른쪽 어깨방향으로 오른쪽 귀를 천천히 내린다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머리 뒤로는 멈추고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왼쪽 어깨까지 왼쪽 귀를 내린다</a:t>
            </a:r>
            <a:r>
              <a:rPr lang="en-US" altLang="ko-KR" sz="1800" smtClean="0"/>
              <a:t>. </a:t>
            </a:r>
            <a:r>
              <a:rPr lang="ko-KR" altLang="en-US" sz="1800" smtClean="0"/>
              <a:t>반복적 실시하며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가슴에 턱이 닿도록 하며 왼쪽 어깨가 왼쪽 귀가 닿을 때 까지 가슴을 지나쳐 천천히 돌린다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머리가 정면을 볼 때까지 턱을 들어 올린다</a:t>
            </a:r>
            <a:r>
              <a:rPr lang="en-US" altLang="ko-KR" sz="1800" smtClean="0"/>
              <a:t>.(</a:t>
            </a:r>
            <a:r>
              <a:rPr lang="ko-KR" altLang="en-US" sz="1800" smtClean="0"/>
              <a:t>머리 뒤로 해서는 안됨</a:t>
            </a:r>
            <a:r>
              <a:rPr lang="en-US" altLang="ko-KR" sz="1800" smtClean="0"/>
              <a:t>)</a:t>
            </a:r>
          </a:p>
        </p:txBody>
      </p:sp>
      <p:pic>
        <p:nvPicPr>
          <p:cNvPr id="64517" name="Picture 5" descr="neck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0" y="2693988"/>
            <a:ext cx="4030663" cy="2220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손과 팔 늘리기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29075" cy="521652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앉거나 곧게 선다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어깨 높이에서 팔을 곧게 앞으로 늘린다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손가락 모두를 펴서 늘리며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이후 주먹을 쥐고 다시 손가락을 펴서 늘린다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팔을 늘린 체 계속 유지하며 손목을 작은 원으로 그리며 천천히 시계 방향으로 돌리며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이후 시계 반대 방향으로 돌린다</a:t>
            </a:r>
            <a:r>
              <a:rPr lang="en-US" altLang="ko-KR" sz="1800" smtClean="0"/>
              <a:t>.</a:t>
            </a:r>
          </a:p>
        </p:txBody>
      </p:sp>
      <p:pic>
        <p:nvPicPr>
          <p:cNvPr id="65541" name="Picture 5" descr="arm and hand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8563" y="1657350"/>
            <a:ext cx="3348037" cy="4295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어깨 으쓱하고 돌리기</a:t>
            </a:r>
          </a:p>
        </p:txBody>
      </p:sp>
      <p:pic>
        <p:nvPicPr>
          <p:cNvPr id="66564" name="Picture 4" descr="sholuder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0" y="3883025"/>
            <a:ext cx="4846638" cy="2530475"/>
          </a:xfrm>
          <a:noFill/>
        </p:spPr>
      </p:pic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522538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앉거나 곧게 선다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어깨를 귀까지 위로 으쓱하며 잠시 멈추며 내리는 것을 반복적으로 한다</a:t>
            </a:r>
            <a:r>
              <a:rPr lang="en-US" altLang="ko-KR" sz="1800" smtClean="0"/>
              <a:t>.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오른쪽 어깨의 앞쪽 방향으로 원을 그리고 이후 반대쪽도 실시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오른쪽 어깨의 뒤쪽 방향으로 원을 그리고 이후 반대쪽도 실시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가슴 위쪽과 등 근력 키우기</a:t>
            </a:r>
          </a:p>
        </p:txBody>
      </p:sp>
      <p:pic>
        <p:nvPicPr>
          <p:cNvPr id="67588" name="Picture 4" descr="ches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9475" y="3705225"/>
            <a:ext cx="5646738" cy="2460625"/>
          </a:xfrm>
          <a:noFill/>
        </p:spPr>
      </p:pic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522538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앉거나 곧게 선다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어깨 위에 손을 올리고 양 팔꿈치가 바깥으로 가도록 한다</a:t>
            </a:r>
            <a:r>
              <a:rPr lang="en-US" altLang="ko-KR" sz="1800" smtClean="0"/>
              <a:t>.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팔꿈치가 전방향으로 원을 그리고 이후 뒤로도 한다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원을 그리고는 것을 멈추고 가슴 앞쪽으로 양 팔꿈치가 닿도록 한다</a:t>
            </a:r>
            <a:r>
              <a:rPr lang="en-US" altLang="ko-KR" sz="1800" smtClean="0"/>
              <a:t>.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어깨뼈</a:t>
            </a:r>
            <a:r>
              <a:rPr lang="en-US" altLang="ko-KR" sz="1800" smtClean="0"/>
              <a:t>(</a:t>
            </a:r>
            <a:r>
              <a:rPr lang="ko-KR" altLang="en-US" sz="1800" smtClean="0"/>
              <a:t>견갑골</a:t>
            </a:r>
            <a:r>
              <a:rPr lang="en-US" altLang="ko-KR" sz="1800" smtClean="0"/>
              <a:t>)</a:t>
            </a:r>
            <a:r>
              <a:rPr lang="ko-KR" altLang="en-US" sz="1800" smtClean="0"/>
              <a:t>을 함께 지어짜듯이 그리고 팔꿈치를 바깥으로 벌린다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옆구리 늘리기</a:t>
            </a:r>
          </a:p>
        </p:txBody>
      </p:sp>
      <p:pic>
        <p:nvPicPr>
          <p:cNvPr id="68612" name="Picture 4" descr="sid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43175" y="3490913"/>
            <a:ext cx="4430713" cy="2916237"/>
          </a:xfrm>
          <a:noFill/>
        </p:spPr>
      </p:pic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229600" cy="2522538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앉거나 곧게 선다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머리 위로 팔을 벌리며 최대로 위로 늘린다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머리가 팔에 닿은 상태로 오른쪽으로 구부리며 늘려지는 것을 느낀다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다시 돌아와서 그리고 머리가 팔에 닿은 상태로 왼쪽으로 구부린다</a:t>
            </a:r>
          </a:p>
          <a:p>
            <a:pPr marL="533400" indent="-5334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팔을 내리며 원래 위치로 돌아온다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무릎 당기기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308475" cy="5216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곧게 앉는다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무릎을 구부려서 양손으로 왼쪽 무릎 잡으며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그리고 가슴 앞쪽으로 당긴다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턱이 가슴까지 닿고 그리고 무릎이 이마에 닿도록 한다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되도록 편안하게 될 때까지 하고 멈춘다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왼쪽 무릎을 내리고 반복적으로 오른쪽 무릎을 운동한다</a:t>
            </a:r>
            <a:r>
              <a:rPr lang="en-US" altLang="ko-KR" sz="1800" smtClean="0"/>
              <a:t>.</a:t>
            </a:r>
          </a:p>
        </p:txBody>
      </p:sp>
      <p:pic>
        <p:nvPicPr>
          <p:cNvPr id="69637" name="Picture 5" descr="single knee pul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1763" y="1951038"/>
            <a:ext cx="2941637" cy="370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다리 늘리기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387850" cy="5216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곧게 앉아서 발을 바닥 위에 위치한다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균형을 잡기 위해서 의자를 잡는다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오른쪽 발을 천천히 올리면서 전방으로 곧게 편다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발가락을 보며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발을 구부리며 천천히 뒤쪽 방향으로 반복적으로 실시한다</a:t>
            </a:r>
            <a:r>
              <a:rPr lang="en-US" altLang="ko-KR" sz="1800" smtClean="0"/>
              <a:t>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발목을 천천히 원을 그리며 시도하며 양방향으로 실시 한다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무릎을 구부리며 천천히 바닥으로 발을 내린다</a:t>
            </a:r>
            <a:r>
              <a:rPr lang="en-US" altLang="ko-KR" sz="1800" smtClean="0"/>
              <a:t>. </a:t>
            </a:r>
            <a:r>
              <a:rPr lang="ko-KR" altLang="en-US" sz="1800" smtClean="0"/>
              <a:t>반대쪽도 동일하게 운동한다 </a:t>
            </a:r>
          </a:p>
        </p:txBody>
      </p:sp>
      <p:pic>
        <p:nvPicPr>
          <p:cNvPr id="70661" name="Picture 5" descr="leg stretch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492375"/>
            <a:ext cx="4030662" cy="254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772400" cy="914400"/>
          </a:xfrm>
          <a:noFill/>
        </p:spPr>
        <p:txBody>
          <a:bodyPr/>
          <a:lstStyle/>
          <a:p>
            <a:r>
              <a:rPr lang="en-US" altLang="ko-KR" sz="2800" smtClean="0">
                <a:solidFill>
                  <a:schemeClr val="tx1"/>
                </a:solidFill>
              </a:rPr>
              <a:t>4. </a:t>
            </a:r>
            <a:r>
              <a:rPr lang="ko-KR" altLang="en-US" sz="2800" smtClean="0">
                <a:solidFill>
                  <a:schemeClr val="tx1"/>
                </a:solidFill>
              </a:rPr>
              <a:t>운동의 구체적 효과는 언제부터 나오는가</a:t>
            </a:r>
            <a:r>
              <a:rPr lang="en-US" altLang="ko-KR" sz="280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291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086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600" smtClean="0"/>
              <a:t>운동 시작 후 </a:t>
            </a:r>
            <a:r>
              <a:rPr lang="en-US" altLang="ko-KR" sz="2600" smtClean="0"/>
              <a:t>8-12</a:t>
            </a:r>
            <a:r>
              <a:rPr lang="ko-KR" altLang="en-US" sz="2600" smtClean="0"/>
              <a:t>주</a:t>
            </a:r>
          </a:p>
          <a:p>
            <a:pPr lvl="1">
              <a:lnSpc>
                <a:spcPct val="150000"/>
              </a:lnSpc>
            </a:pPr>
            <a:r>
              <a:rPr lang="ko-KR" altLang="en-US" sz="2000" smtClean="0"/>
              <a:t>성인의 </a:t>
            </a:r>
            <a:r>
              <a:rPr lang="en-US" altLang="ko-KR" sz="2000" smtClean="0"/>
              <a:t>50%</a:t>
            </a:r>
            <a:r>
              <a:rPr lang="ko-KR" altLang="en-US" sz="2000" smtClean="0"/>
              <a:t>가 중간 포기</a:t>
            </a:r>
          </a:p>
          <a:p>
            <a:pPr lvl="1">
              <a:lnSpc>
                <a:spcPct val="150000"/>
              </a:lnSpc>
            </a:pPr>
            <a:r>
              <a:rPr lang="ko-KR" altLang="en-US" sz="2000" smtClean="0"/>
              <a:t>운동을 오랜 시간 지속하는 것이 필요</a:t>
            </a:r>
          </a:p>
          <a:p>
            <a:pPr>
              <a:lnSpc>
                <a:spcPct val="150000"/>
              </a:lnSpc>
            </a:pPr>
            <a:r>
              <a:rPr lang="ko-KR" altLang="en-US" sz="2600" smtClean="0"/>
              <a:t>운동 지속 참가 방법</a:t>
            </a:r>
          </a:p>
          <a:p>
            <a:pPr lvl="1">
              <a:lnSpc>
                <a:spcPct val="150000"/>
              </a:lnSpc>
            </a:pPr>
            <a:r>
              <a:rPr lang="ko-KR" altLang="en-US" sz="2000" smtClean="0"/>
              <a:t>동료와 같이 참여하기</a:t>
            </a:r>
          </a:p>
          <a:p>
            <a:pPr lvl="1">
              <a:lnSpc>
                <a:spcPct val="150000"/>
              </a:lnSpc>
            </a:pPr>
            <a:r>
              <a:rPr lang="ko-KR" altLang="en-US" sz="2000" smtClean="0"/>
              <a:t>취미에 맞는 운동 찾기</a:t>
            </a:r>
          </a:p>
          <a:p>
            <a:pPr lvl="1">
              <a:lnSpc>
                <a:spcPct val="150000"/>
              </a:lnSpc>
            </a:pPr>
            <a:r>
              <a:rPr lang="ko-KR" altLang="en-US" sz="2000" smtClean="0"/>
              <a:t>운동하기에 적합한 시간 찾기</a:t>
            </a:r>
          </a:p>
          <a:p>
            <a:pPr lvl="1">
              <a:lnSpc>
                <a:spcPct val="150000"/>
              </a:lnSpc>
            </a:pPr>
            <a:r>
              <a:rPr lang="ko-KR" altLang="en-US" sz="2000" smtClean="0"/>
              <a:t>신체활동을 습관하는 생활화가 중요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490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종아리 늘리기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230687" cy="5216525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곧게 서서 균형을 잡기 위해 의자의 등받이 위을 손으로 잡는다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오른쪽 발을 뒤쪽으로 내딛고 바닥에 뒤꿈치가 닿도록하여 누른다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천천히 왼쪽 다리를 구부리며 오른쪽 종아리가 늘려지 것이 느껴진다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천천히 오른쪽 무릎 뒤쪽을 구부리며 오른쪽 뒤꿈치에 늘려지 것이 느껴진다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다른 쪽 다리도 반복적으로 이완하며 실시한다</a:t>
            </a:r>
            <a:r>
              <a:rPr lang="en-US" altLang="ko-KR" sz="1800" smtClean="0"/>
              <a:t>.</a:t>
            </a:r>
          </a:p>
        </p:txBody>
      </p:sp>
      <p:pic>
        <p:nvPicPr>
          <p:cNvPr id="71685" name="Picture 5" descr="calf stretch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4550" y="1514475"/>
            <a:ext cx="4030663" cy="4557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밴드 운동이란</a:t>
            </a:r>
            <a:r>
              <a:rPr lang="en-US" altLang="ko-KR" sz="2800" smtClean="0"/>
              <a:t>..?</a:t>
            </a:r>
          </a:p>
        </p:txBody>
      </p:sp>
      <p:pic>
        <p:nvPicPr>
          <p:cNvPr id="72707" name="Picture 3" descr="화살표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1350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36"/>
          <p:cNvPicPr>
            <a:picLocks noChangeAspect="1" noChangeArrowheads="1"/>
          </p:cNvPicPr>
          <p:nvPr/>
        </p:nvPicPr>
        <p:blipFill>
          <a:blip r:embed="rId3">
            <a:lum bright="18000" contrast="-64000"/>
          </a:blip>
          <a:srcRect/>
          <a:stretch>
            <a:fillRect/>
          </a:stretch>
        </p:blipFill>
        <p:spPr bwMode="auto">
          <a:xfrm>
            <a:off x="1206500" y="5334000"/>
            <a:ext cx="17097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36"/>
          <p:cNvPicPr>
            <a:picLocks noChangeAspect="1" noChangeArrowheads="1"/>
          </p:cNvPicPr>
          <p:nvPr/>
        </p:nvPicPr>
        <p:blipFill>
          <a:blip r:embed="rId3">
            <a:lum contrast="-64000"/>
          </a:blip>
          <a:srcRect/>
          <a:stretch>
            <a:fillRect/>
          </a:stretch>
        </p:blipFill>
        <p:spPr bwMode="auto">
          <a:xfrm>
            <a:off x="3989388" y="5894388"/>
            <a:ext cx="17097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36"/>
          <p:cNvPicPr>
            <a:picLocks noChangeAspect="1" noChangeArrowheads="1"/>
          </p:cNvPicPr>
          <p:nvPr/>
        </p:nvPicPr>
        <p:blipFill>
          <a:blip r:embed="rId3">
            <a:lum contrast="-64000"/>
          </a:blip>
          <a:srcRect/>
          <a:stretch>
            <a:fillRect/>
          </a:stretch>
        </p:blipFill>
        <p:spPr bwMode="auto">
          <a:xfrm>
            <a:off x="6819900" y="5334000"/>
            <a:ext cx="17097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863600" y="2913063"/>
            <a:ext cx="2484438" cy="2484437"/>
          </a:xfrm>
          <a:prstGeom prst="ellipse">
            <a:avLst/>
          </a:prstGeom>
          <a:solidFill>
            <a:schemeClr val="bg1">
              <a:alpha val="6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3575050" y="3654425"/>
            <a:ext cx="2552700" cy="2549525"/>
          </a:xfrm>
          <a:prstGeom prst="ellipse">
            <a:avLst/>
          </a:prstGeom>
          <a:solidFill>
            <a:schemeClr val="bg1">
              <a:alpha val="6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6384925" y="2824163"/>
            <a:ext cx="2552700" cy="2549525"/>
          </a:xfrm>
          <a:prstGeom prst="ellipse">
            <a:avLst/>
          </a:prstGeom>
          <a:solidFill>
            <a:schemeClr val="bg1">
              <a:alpha val="6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2714" name="Picture 10" descr="다마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369570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779838" y="4416425"/>
            <a:ext cx="2016125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ko-KR" altLang="en-US" sz="2200">
                <a:latin typeface="HY견고딕" pitchFamily="18" charset="-127"/>
                <a:ea typeface="HY견고딕" pitchFamily="18" charset="-127"/>
              </a:rPr>
              <a:t>스포츠 선수</a:t>
            </a:r>
          </a:p>
          <a:p>
            <a:pPr algn="ctr">
              <a:lnSpc>
                <a:spcPct val="130000"/>
              </a:lnSpc>
            </a:pPr>
            <a:r>
              <a:rPr lang="ko-KR" altLang="en-US" sz="2200">
                <a:latin typeface="HY견고딕" pitchFamily="18" charset="-127"/>
                <a:ea typeface="HY견고딕" pitchFamily="18" charset="-127"/>
              </a:rPr>
              <a:t>트레이닝</a:t>
            </a:r>
          </a:p>
        </p:txBody>
      </p: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971550" y="3001963"/>
            <a:ext cx="2197100" cy="2197100"/>
            <a:chOff x="430" y="1893"/>
            <a:chExt cx="1384" cy="1384"/>
          </a:xfrm>
        </p:grpSpPr>
        <p:pic>
          <p:nvPicPr>
            <p:cNvPr id="72723" name="Picture 13" descr="다마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" y="1893"/>
              <a:ext cx="1384" cy="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24" name="Rectangle 1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8" y="2465"/>
              <a:ext cx="10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200">
                  <a:latin typeface="HY견고딕" pitchFamily="18" charset="-127"/>
                  <a:ea typeface="HY견고딕" pitchFamily="18" charset="-127"/>
                </a:rPr>
                <a:t>병</a:t>
              </a:r>
              <a:r>
                <a:rPr lang="en-US" altLang="ko-KR" sz="2200"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lang="ko-KR" altLang="en-US" sz="2200">
                  <a:latin typeface="HY견고딕" pitchFamily="18" charset="-127"/>
                  <a:ea typeface="HY견고딕" pitchFamily="18" charset="-127"/>
                </a:rPr>
                <a:t>의원에서</a:t>
              </a:r>
            </a:p>
            <a:p>
              <a:pPr algn="ctr"/>
              <a:r>
                <a:rPr lang="ko-KR" altLang="en-US" sz="2200">
                  <a:latin typeface="HY견고딕" pitchFamily="18" charset="-127"/>
                  <a:ea typeface="HY견고딕" pitchFamily="18" charset="-127"/>
                </a:rPr>
                <a:t>재활을 목적</a:t>
              </a:r>
            </a:p>
          </p:txBody>
        </p:sp>
      </p:grpSp>
      <p:grpSp>
        <p:nvGrpSpPr>
          <p:cNvPr id="72717" name="Group 15"/>
          <p:cNvGrpSpPr>
            <a:grpSpLocks/>
          </p:cNvGrpSpPr>
          <p:nvPr/>
        </p:nvGrpSpPr>
        <p:grpSpPr bwMode="auto">
          <a:xfrm>
            <a:off x="1533525" y="1365250"/>
            <a:ext cx="6616700" cy="765175"/>
            <a:chOff x="832" y="2703"/>
            <a:chExt cx="4072" cy="455"/>
          </a:xfrm>
        </p:grpSpPr>
        <p:sp>
          <p:nvSpPr>
            <p:cNvPr id="66576" name="AutoShape 16"/>
            <p:cNvSpPr>
              <a:spLocks noChangeArrowheads="1"/>
            </p:cNvSpPr>
            <p:nvPr/>
          </p:nvSpPr>
          <p:spPr bwMode="auto">
            <a:xfrm>
              <a:off x="832" y="2703"/>
              <a:ext cx="4072" cy="455"/>
            </a:xfrm>
            <a:prstGeom prst="roundRect">
              <a:avLst>
                <a:gd name="adj" fmla="val 50000"/>
              </a:avLst>
            </a:prstGeom>
            <a:solidFill>
              <a:srgbClr val="3857A6"/>
            </a:solidFill>
            <a:ln w="9525" algn="ctr">
              <a:noFill/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577" name="AutoShape 17"/>
            <p:cNvSpPr>
              <a:spLocks noChangeArrowheads="1"/>
            </p:cNvSpPr>
            <p:nvPr/>
          </p:nvSpPr>
          <p:spPr bwMode="auto">
            <a:xfrm>
              <a:off x="940" y="2703"/>
              <a:ext cx="3850" cy="45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45717" rIns="0" bIns="45717" anchor="ctr"/>
            <a:lstStyle/>
            <a:p>
              <a:pPr marL="342900" indent="-342900" algn="ctr">
                <a:defRPr/>
              </a:pPr>
              <a:r>
                <a:rPr lang="ko-KR" altLang="en-US" sz="240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편이성과 안정성</a:t>
              </a:r>
              <a:r>
                <a:rPr lang="en-US" altLang="ko-KR" sz="240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240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경제성 등의 장점을 갖춘</a:t>
              </a:r>
              <a:endParaRPr lang="ko-KR" altLang="en-US" sz="2400">
                <a:solidFill>
                  <a:srgbClr val="C85304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2718" name="Group 18"/>
          <p:cNvGrpSpPr>
            <a:grpSpLocks/>
          </p:cNvGrpSpPr>
          <p:nvPr/>
        </p:nvGrpSpPr>
        <p:grpSpPr bwMode="auto">
          <a:xfrm>
            <a:off x="6538913" y="2973388"/>
            <a:ext cx="2270125" cy="2270125"/>
            <a:chOff x="3937" y="1875"/>
            <a:chExt cx="1430" cy="1430"/>
          </a:xfrm>
        </p:grpSpPr>
        <p:pic>
          <p:nvPicPr>
            <p:cNvPr id="72719" name="Picture 19" descr="다마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7" y="1875"/>
              <a:ext cx="1430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20" name="Rectangle 20"/>
            <p:cNvSpPr>
              <a:spLocks noChangeArrowheads="1"/>
            </p:cNvSpPr>
            <p:nvPr/>
          </p:nvSpPr>
          <p:spPr bwMode="auto">
            <a:xfrm>
              <a:off x="4155" y="2406"/>
              <a:ext cx="979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일반인 건강증진</a:t>
              </a:r>
            </a:p>
            <a:p>
              <a:pPr algn="ctr">
                <a:lnSpc>
                  <a:spcPct val="130000"/>
                </a:lnSpc>
              </a:pPr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향상</a:t>
              </a:r>
              <a:endParaRPr lang="ko-KR" altLang="en-US" sz="2000">
                <a:latin typeface="Arial" charset="0"/>
                <a:ea typeface="HY견고딕" pitchFamily="18" charset="-127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밴드 운동의 장점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052513"/>
            <a:ext cx="8353425" cy="5073650"/>
          </a:xfrm>
        </p:spPr>
        <p:txBody>
          <a:bodyPr/>
          <a:lstStyle/>
          <a:p>
            <a:pPr marL="381000" indent="-381000" eaLnBrk="1" hangingPunct="1">
              <a:lnSpc>
                <a:spcPct val="200000"/>
              </a:lnSpc>
              <a:buFontTx/>
              <a:buAutoNum type="arabicPeriod"/>
            </a:pPr>
            <a:r>
              <a:rPr lang="ko-KR" altLang="en-US" sz="1800" smtClean="0">
                <a:solidFill>
                  <a:srgbClr val="FF0000"/>
                </a:solidFill>
              </a:rPr>
              <a:t>유연성</a:t>
            </a:r>
            <a:r>
              <a:rPr lang="ko-KR" altLang="en-US" sz="1800" smtClean="0"/>
              <a:t>과 </a:t>
            </a:r>
            <a:r>
              <a:rPr lang="ko-KR" altLang="en-US" sz="1800" smtClean="0">
                <a:solidFill>
                  <a:srgbClr val="FF0000"/>
                </a:solidFill>
              </a:rPr>
              <a:t>근력강화</a:t>
            </a:r>
            <a:r>
              <a:rPr lang="ko-KR" altLang="en-US" sz="1800" smtClean="0"/>
              <a:t>를 동시에 볼 수 있다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200000"/>
              </a:lnSpc>
              <a:buFontTx/>
              <a:buAutoNum type="arabicPeriod"/>
            </a:pPr>
            <a:r>
              <a:rPr lang="ko-KR" altLang="en-US" sz="1800" smtClean="0"/>
              <a:t>동작이 크지 않고 </a:t>
            </a:r>
            <a:r>
              <a:rPr lang="ko-KR" altLang="en-US" sz="1800" smtClean="0">
                <a:solidFill>
                  <a:srgbClr val="FF0000"/>
                </a:solidFill>
              </a:rPr>
              <a:t>안전하며 비용</a:t>
            </a:r>
            <a:r>
              <a:rPr lang="ko-KR" altLang="en-US" sz="1800" smtClean="0"/>
              <a:t>이 적게든다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200000"/>
              </a:lnSpc>
              <a:buFontTx/>
              <a:buAutoNum type="arabicPeriod"/>
            </a:pPr>
            <a:r>
              <a:rPr lang="ko-KR" altLang="en-US" sz="1800" smtClean="0"/>
              <a:t>부피가 작아 </a:t>
            </a:r>
            <a:r>
              <a:rPr lang="ko-KR" altLang="en-US" sz="1800" smtClean="0">
                <a:solidFill>
                  <a:srgbClr val="FF0000"/>
                </a:solidFill>
              </a:rPr>
              <a:t>휴대가 간편</a:t>
            </a:r>
            <a:r>
              <a:rPr lang="ko-KR" altLang="en-US" sz="1800" smtClean="0"/>
              <a:t>하고 좁은 장소에서도 운동할 수 있다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200000"/>
              </a:lnSpc>
              <a:buFontTx/>
              <a:buAutoNum type="arabicPeriod"/>
            </a:pPr>
            <a:r>
              <a:rPr lang="ko-KR" altLang="en-US" sz="1800" smtClean="0">
                <a:solidFill>
                  <a:srgbClr val="FF0000"/>
                </a:solidFill>
              </a:rPr>
              <a:t>중년층이나 노인</a:t>
            </a:r>
            <a:r>
              <a:rPr lang="ko-KR" altLang="en-US" sz="1800" smtClean="0"/>
              <a:t>에게 많은 인기를 누리고 있다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200000"/>
              </a:lnSpc>
              <a:buFontTx/>
              <a:buAutoNum type="arabicPeriod"/>
            </a:pPr>
            <a:r>
              <a:rPr lang="ko-KR" altLang="en-US" sz="1800" smtClean="0"/>
              <a:t>밴드 운동은 </a:t>
            </a:r>
            <a:r>
              <a:rPr lang="ko-KR" altLang="en-US" sz="1800" smtClean="0">
                <a:solidFill>
                  <a:srgbClr val="FF0000"/>
                </a:solidFill>
              </a:rPr>
              <a:t>치료의 효과</a:t>
            </a:r>
            <a:r>
              <a:rPr lang="ko-KR" altLang="en-US" sz="1800" smtClean="0"/>
              <a:t>가 있다</a:t>
            </a:r>
            <a:r>
              <a:rPr lang="en-US" altLang="ko-KR" sz="1800" smtClean="0"/>
              <a:t>(</a:t>
            </a:r>
            <a:r>
              <a:rPr lang="ko-KR" altLang="en-US" sz="1800" smtClean="0"/>
              <a:t>퇴행성관절염</a:t>
            </a:r>
            <a:r>
              <a:rPr lang="en-US" altLang="ko-KR" sz="1800" smtClean="0"/>
              <a:t>, </a:t>
            </a:r>
            <a:r>
              <a:rPr lang="ko-KR" altLang="en-US" sz="1800" smtClean="0"/>
              <a:t>오십견 등</a:t>
            </a:r>
            <a:r>
              <a:rPr lang="en-US" altLang="ko-KR" sz="1800" smtClean="0"/>
              <a:t>)</a:t>
            </a:r>
          </a:p>
          <a:p>
            <a:pPr marL="381000" indent="-381000" eaLnBrk="1" hangingPunct="1">
              <a:lnSpc>
                <a:spcPct val="200000"/>
              </a:lnSpc>
              <a:buFontTx/>
              <a:buAutoNum type="arabicPeriod"/>
            </a:pPr>
            <a:r>
              <a:rPr lang="ko-KR" altLang="en-US" sz="1800" smtClean="0"/>
              <a:t>힘의 방향이나 관절각도의 </a:t>
            </a:r>
            <a:r>
              <a:rPr lang="ko-KR" altLang="en-US" sz="1800" smtClean="0">
                <a:solidFill>
                  <a:srgbClr val="FF0000"/>
                </a:solidFill>
              </a:rPr>
              <a:t>조절이 용이</a:t>
            </a:r>
            <a:r>
              <a:rPr lang="ko-KR" altLang="en-US" sz="1800" smtClean="0"/>
              <a:t>하다</a:t>
            </a:r>
            <a:r>
              <a:rPr lang="en-US" altLang="ko-KR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밴드운동의 효과</a:t>
            </a: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3695700" y="5461000"/>
            <a:ext cx="2146300" cy="9636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766763" y="2459038"/>
            <a:ext cx="2454275" cy="3490912"/>
            <a:chOff x="483" y="1549"/>
            <a:chExt cx="1546" cy="2199"/>
          </a:xfrm>
        </p:grpSpPr>
        <p:sp>
          <p:nvSpPr>
            <p:cNvPr id="74798" name="AutoShape 5"/>
            <p:cNvSpPr>
              <a:spLocks noChangeArrowheads="1"/>
            </p:cNvSpPr>
            <p:nvPr/>
          </p:nvSpPr>
          <p:spPr bwMode="auto">
            <a:xfrm>
              <a:off x="483" y="1593"/>
              <a:ext cx="1546" cy="215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round/>
              <a:headEnd/>
              <a:tailEnd/>
            </a:ln>
            <a:scene3d>
              <a:camera prst="legacyPerspectiveFront">
                <a:rot lat="1500000" lon="2009998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CC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endParaRPr lang="ko-KR" altLang="ko-KR" sz="140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  <p:sp>
          <p:nvSpPr>
            <p:cNvPr id="68614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41" y="1645"/>
              <a:ext cx="1313" cy="171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40161" dir="1106097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grpSp>
          <p:nvGrpSpPr>
            <p:cNvPr id="74800" name="Group 7"/>
            <p:cNvGrpSpPr>
              <a:grpSpLocks/>
            </p:cNvGrpSpPr>
            <p:nvPr/>
          </p:nvGrpSpPr>
          <p:grpSpPr bwMode="auto">
            <a:xfrm>
              <a:off x="615" y="2163"/>
              <a:ext cx="90" cy="88"/>
              <a:chOff x="1683" y="1241"/>
              <a:chExt cx="90" cy="88"/>
            </a:xfrm>
          </p:grpSpPr>
          <p:sp>
            <p:nvSpPr>
              <p:cNvPr id="68616" name="Oval 8"/>
              <p:cNvSpPr>
                <a:spLocks noChangeArrowheads="1"/>
              </p:cNvSpPr>
              <p:nvPr/>
            </p:nvSpPr>
            <p:spPr bwMode="auto">
              <a:xfrm>
                <a:off x="1683" y="124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gamma/>
                      <a:tint val="54118"/>
                      <a:invGamma/>
                    </a:srgbClr>
                  </a:gs>
                  <a:gs pos="100000">
                    <a:srgbClr val="FF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813" name="Oval 9"/>
              <p:cNvSpPr>
                <a:spLocks noChangeArrowheads="1"/>
              </p:cNvSpPr>
              <p:nvPr/>
            </p:nvSpPr>
            <p:spPr bwMode="auto">
              <a:xfrm>
                <a:off x="1699" y="125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4801" name="Group 10"/>
            <p:cNvGrpSpPr>
              <a:grpSpLocks/>
            </p:cNvGrpSpPr>
            <p:nvPr/>
          </p:nvGrpSpPr>
          <p:grpSpPr bwMode="auto">
            <a:xfrm>
              <a:off x="727" y="3247"/>
              <a:ext cx="90" cy="88"/>
              <a:chOff x="1683" y="1241"/>
              <a:chExt cx="90" cy="88"/>
            </a:xfrm>
          </p:grpSpPr>
          <p:sp>
            <p:nvSpPr>
              <p:cNvPr id="68619" name="Oval 11"/>
              <p:cNvSpPr>
                <a:spLocks noChangeArrowheads="1"/>
              </p:cNvSpPr>
              <p:nvPr/>
            </p:nvSpPr>
            <p:spPr bwMode="auto">
              <a:xfrm>
                <a:off x="1683" y="124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gamma/>
                      <a:tint val="54118"/>
                      <a:invGamma/>
                    </a:srgbClr>
                  </a:gs>
                  <a:gs pos="100000">
                    <a:srgbClr val="FF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811" name="Oval 12"/>
              <p:cNvSpPr>
                <a:spLocks noChangeArrowheads="1"/>
              </p:cNvSpPr>
              <p:nvPr/>
            </p:nvSpPr>
            <p:spPr bwMode="auto">
              <a:xfrm>
                <a:off x="1699" y="125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4802" name="Group 13"/>
            <p:cNvGrpSpPr>
              <a:grpSpLocks/>
            </p:cNvGrpSpPr>
            <p:nvPr/>
          </p:nvGrpSpPr>
          <p:grpSpPr bwMode="auto">
            <a:xfrm>
              <a:off x="686" y="2669"/>
              <a:ext cx="90" cy="88"/>
              <a:chOff x="1683" y="1241"/>
              <a:chExt cx="90" cy="88"/>
            </a:xfrm>
          </p:grpSpPr>
          <p:sp>
            <p:nvSpPr>
              <p:cNvPr id="68622" name="Oval 14"/>
              <p:cNvSpPr>
                <a:spLocks noChangeArrowheads="1"/>
              </p:cNvSpPr>
              <p:nvPr/>
            </p:nvSpPr>
            <p:spPr bwMode="auto">
              <a:xfrm>
                <a:off x="1683" y="124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gamma/>
                      <a:tint val="54118"/>
                      <a:invGamma/>
                    </a:srgbClr>
                  </a:gs>
                  <a:gs pos="100000">
                    <a:srgbClr val="FF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809" name="Oval 15"/>
              <p:cNvSpPr>
                <a:spLocks noChangeArrowheads="1"/>
              </p:cNvSpPr>
              <p:nvPr/>
            </p:nvSpPr>
            <p:spPr bwMode="auto">
              <a:xfrm>
                <a:off x="1699" y="125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4803" name="Rectangle 16"/>
            <p:cNvSpPr>
              <a:spLocks noChangeArrowheads="1"/>
            </p:cNvSpPr>
            <p:nvPr/>
          </p:nvSpPr>
          <p:spPr bwMode="auto">
            <a:xfrm rot="-508940">
              <a:off x="705" y="2024"/>
              <a:ext cx="921" cy="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근력 및 지구력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US" altLang="ko-KR" sz="1800">
                <a:solidFill>
                  <a:srgbClr val="0033CC"/>
                </a:solidFill>
                <a:latin typeface="휴먼모음T" pitchFamily="18" charset="-127"/>
                <a:ea typeface="휴먼모음T" pitchFamily="18" charset="-127"/>
                <a:cs typeface="Arial" charset="0"/>
              </a:endParaRPr>
            </a:p>
          </p:txBody>
        </p:sp>
        <p:sp>
          <p:nvSpPr>
            <p:cNvPr id="74804" name="Rectangle 17"/>
            <p:cNvSpPr>
              <a:spLocks noChangeArrowheads="1"/>
            </p:cNvSpPr>
            <p:nvPr/>
          </p:nvSpPr>
          <p:spPr bwMode="auto">
            <a:xfrm rot="-508940">
              <a:off x="767" y="2542"/>
              <a:ext cx="417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800" b="1">
                  <a:solidFill>
                    <a:srgbClr val="33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유연성</a:t>
              </a:r>
            </a:p>
            <a:p>
              <a:pPr>
                <a:spcBef>
                  <a:spcPct val="50000"/>
                </a:spcBef>
              </a:pPr>
              <a:endParaRPr lang="en-US" altLang="ko-KR" sz="1800">
                <a:solidFill>
                  <a:srgbClr val="3333CC"/>
                </a:solidFill>
                <a:latin typeface="휴먼모음T" pitchFamily="18" charset="-127"/>
                <a:ea typeface="휴먼모음T" pitchFamily="18" charset="-127"/>
                <a:cs typeface="Arial" charset="0"/>
              </a:endParaRPr>
            </a:p>
          </p:txBody>
        </p:sp>
        <p:sp>
          <p:nvSpPr>
            <p:cNvPr id="74805" name="Rectangle 18"/>
            <p:cNvSpPr>
              <a:spLocks noChangeArrowheads="1"/>
            </p:cNvSpPr>
            <p:nvPr/>
          </p:nvSpPr>
          <p:spPr bwMode="auto">
            <a:xfrm rot="-763123">
              <a:off x="841" y="3113"/>
              <a:ext cx="1100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Ins="18000" anchor="ctr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평형성</a:t>
              </a:r>
            </a:p>
          </p:txBody>
        </p:sp>
        <p:sp>
          <p:nvSpPr>
            <p:cNvPr id="68627" name="AutoShape 19"/>
            <p:cNvSpPr>
              <a:spLocks noChangeArrowheads="1"/>
            </p:cNvSpPr>
            <p:nvPr/>
          </p:nvSpPr>
          <p:spPr bwMode="auto">
            <a:xfrm rot="-394646">
              <a:off x="576" y="1549"/>
              <a:ext cx="1332" cy="3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7CBC5"/>
                </a:gs>
                <a:gs pos="100000">
                  <a:srgbClr val="47CBC5">
                    <a:gamma/>
                    <a:shade val="82353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45791" dir="877859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807" name="Rectangle 20"/>
            <p:cNvSpPr>
              <a:spLocks noChangeArrowheads="1"/>
            </p:cNvSpPr>
            <p:nvPr/>
          </p:nvSpPr>
          <p:spPr bwMode="auto">
            <a:xfrm rot="-290896">
              <a:off x="686" y="1555"/>
              <a:ext cx="1089" cy="28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ko-KR" altLang="en-US" sz="200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기초체력 증진</a:t>
              </a:r>
            </a:p>
          </p:txBody>
        </p:sp>
      </p:grpSp>
      <p:pic>
        <p:nvPicPr>
          <p:cNvPr id="68629" name="Picture 21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0" y="5416550"/>
            <a:ext cx="21145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0" name="Picture 22" descr="Untit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4325" y="5416550"/>
            <a:ext cx="21145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1" name="AutoShape 23"/>
          <p:cNvSpPr>
            <a:spLocks noChangeArrowheads="1"/>
          </p:cNvSpPr>
          <p:nvPr/>
        </p:nvSpPr>
        <p:spPr bwMode="auto">
          <a:xfrm rot="-5400000">
            <a:off x="2786062" y="3730626"/>
            <a:ext cx="1190625" cy="406400"/>
          </a:xfrm>
          <a:prstGeom prst="downArrow">
            <a:avLst>
              <a:gd name="adj1" fmla="val 57009"/>
              <a:gd name="adj2" fmla="val 71648"/>
            </a:avLst>
          </a:prstGeom>
          <a:gradFill rotWithShape="1">
            <a:gsLst>
              <a:gs pos="0">
                <a:srgbClr val="CCCC00">
                  <a:gamma/>
                  <a:tint val="44314"/>
                  <a:invGamma/>
                </a:srgbClr>
              </a:gs>
              <a:gs pos="100000">
                <a:srgbClr val="CCCC00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>
            <a:outerShdw dist="508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 rot="-5400000">
            <a:off x="5597525" y="3730626"/>
            <a:ext cx="1190625" cy="406400"/>
          </a:xfrm>
          <a:prstGeom prst="downArrow">
            <a:avLst>
              <a:gd name="adj1" fmla="val 57009"/>
              <a:gd name="adj2" fmla="val 71648"/>
            </a:avLst>
          </a:prstGeom>
          <a:gradFill rotWithShape="1">
            <a:gsLst>
              <a:gs pos="0">
                <a:srgbClr val="CCCC00">
                  <a:gamma/>
                  <a:tint val="44314"/>
                  <a:invGamma/>
                </a:srgbClr>
              </a:gs>
              <a:gs pos="100000">
                <a:srgbClr val="CCCC00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>
            <a:outerShdw dist="508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189038" y="1052513"/>
            <a:ext cx="7486650" cy="758825"/>
            <a:chOff x="502" y="875"/>
            <a:chExt cx="4716" cy="478"/>
          </a:xfrm>
        </p:grpSpPr>
        <p:sp>
          <p:nvSpPr>
            <p:cNvPr id="68634" name="AutoShape 26"/>
            <p:cNvSpPr>
              <a:spLocks noChangeArrowheads="1"/>
            </p:cNvSpPr>
            <p:nvPr/>
          </p:nvSpPr>
          <p:spPr bwMode="auto">
            <a:xfrm rot="-258788">
              <a:off x="1197" y="933"/>
              <a:ext cx="1332" cy="3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2353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635" name="AutoShape 27"/>
            <p:cNvSpPr>
              <a:spLocks noChangeArrowheads="1"/>
            </p:cNvSpPr>
            <p:nvPr/>
          </p:nvSpPr>
          <p:spPr bwMode="auto">
            <a:xfrm>
              <a:off x="1921" y="933"/>
              <a:ext cx="1332" cy="3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2353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>
              <a:prstShdw prst="shdw17" dist="25400" dir="162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pic>
          <p:nvPicPr>
            <p:cNvPr id="74796" name="Picture 28" descr="타이틀바"/>
            <p:cNvPicPr>
              <a:picLocks noChangeAspect="1" noChangeArrowheads="1"/>
            </p:cNvPicPr>
            <p:nvPr/>
          </p:nvPicPr>
          <p:blipFill>
            <a:blip r:embed="rId6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502" y="875"/>
              <a:ext cx="4716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97" name="Rectangle 29"/>
            <p:cNvSpPr>
              <a:spLocks noChangeArrowheads="1"/>
            </p:cNvSpPr>
            <p:nvPr/>
          </p:nvSpPr>
          <p:spPr bwMode="auto">
            <a:xfrm>
              <a:off x="1921" y="933"/>
              <a:ext cx="1885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ko-KR" sz="2400" b="1">
                  <a:solidFill>
                    <a:srgbClr val="000066"/>
                  </a:solidFill>
                  <a:latin typeface="Times New Roman" pitchFamily="18" charset="0"/>
                  <a:ea typeface="휴먼모음T" pitchFamily="18" charset="-127"/>
                  <a:cs typeface="Arial" charset="0"/>
                </a:rPr>
                <a:t>“</a:t>
              </a:r>
              <a:r>
                <a:rPr lang="en-US" altLang="ko-KR" sz="2400" b="1">
                  <a:solidFill>
                    <a:srgbClr val="000066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 </a:t>
              </a:r>
              <a:r>
                <a:rPr lang="ko-KR" altLang="en-US" sz="2400" b="1">
                  <a:solidFill>
                    <a:srgbClr val="000066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노인 및 일반인들의 건강체력 향상에 효과적 </a:t>
              </a:r>
              <a:r>
                <a:rPr lang="ko-KR" altLang="en-US" sz="2400" b="1">
                  <a:solidFill>
                    <a:srgbClr val="000066"/>
                  </a:solidFill>
                  <a:latin typeface="Times New Roman" pitchFamily="18" charset="0"/>
                  <a:ea typeface="휴먼모음T" pitchFamily="18" charset="-127"/>
                  <a:cs typeface="Arial" charset="0"/>
                </a:rPr>
                <a:t>”</a:t>
              </a:r>
              <a:endParaRPr lang="ko-KR" altLang="en-US" sz="2400" b="1">
                <a:solidFill>
                  <a:srgbClr val="000066"/>
                </a:solidFill>
                <a:latin typeface="휴먼모음T" pitchFamily="18" charset="-127"/>
                <a:ea typeface="휴먼모음T" pitchFamily="18" charset="-127"/>
                <a:cs typeface="Arial" charset="0"/>
              </a:endParaRPr>
            </a:p>
          </p:txBody>
        </p:sp>
      </p:grpSp>
      <p:grpSp>
        <p:nvGrpSpPr>
          <p:cNvPr id="74762" name="Group 30"/>
          <p:cNvGrpSpPr>
            <a:grpSpLocks/>
          </p:cNvGrpSpPr>
          <p:nvPr/>
        </p:nvGrpSpPr>
        <p:grpSpPr bwMode="auto">
          <a:xfrm>
            <a:off x="3714750" y="2214563"/>
            <a:ext cx="2152650" cy="3148012"/>
            <a:chOff x="2340" y="1395"/>
            <a:chExt cx="1356" cy="1983"/>
          </a:xfrm>
        </p:grpSpPr>
        <p:sp>
          <p:nvSpPr>
            <p:cNvPr id="74779" name="AutoShape 31"/>
            <p:cNvSpPr>
              <a:spLocks noChangeArrowheads="1"/>
            </p:cNvSpPr>
            <p:nvPr/>
          </p:nvSpPr>
          <p:spPr bwMode="auto">
            <a:xfrm>
              <a:off x="2340" y="1487"/>
              <a:ext cx="1356" cy="1891"/>
            </a:xfrm>
            <a:prstGeom prst="roundRect">
              <a:avLst>
                <a:gd name="adj" fmla="val 9236"/>
              </a:avLst>
            </a:prstGeom>
            <a:blipFill dpi="0" rotWithShape="1">
              <a:blip r:embed="rId7">
                <a:alphaModFix amt="99000"/>
              </a:blip>
              <a:srcRect/>
              <a:stretch>
                <a:fillRect/>
              </a:stretch>
            </a:blip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74780" name="Group 32"/>
            <p:cNvGrpSpPr>
              <a:grpSpLocks/>
            </p:cNvGrpSpPr>
            <p:nvPr/>
          </p:nvGrpSpPr>
          <p:grpSpPr bwMode="auto">
            <a:xfrm>
              <a:off x="2423" y="1933"/>
              <a:ext cx="90" cy="88"/>
              <a:chOff x="1809" y="1391"/>
              <a:chExt cx="90" cy="88"/>
            </a:xfrm>
          </p:grpSpPr>
          <p:sp>
            <p:nvSpPr>
              <p:cNvPr id="68641" name="Oval 33"/>
              <p:cNvSpPr>
                <a:spLocks noChangeArrowheads="1"/>
              </p:cNvSpPr>
              <p:nvPr/>
            </p:nvSpPr>
            <p:spPr bwMode="auto">
              <a:xfrm>
                <a:off x="1809" y="139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0066FF">
                      <a:gamma/>
                      <a:tint val="54118"/>
                      <a:invGamma/>
                    </a:srgbClr>
                  </a:gs>
                  <a:gs pos="100000">
                    <a:srgbClr val="0066F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793" name="Oval 34"/>
              <p:cNvSpPr>
                <a:spLocks noChangeArrowheads="1"/>
              </p:cNvSpPr>
              <p:nvPr/>
            </p:nvSpPr>
            <p:spPr bwMode="auto">
              <a:xfrm>
                <a:off x="1825" y="140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4781" name="Group 35"/>
            <p:cNvGrpSpPr>
              <a:grpSpLocks/>
            </p:cNvGrpSpPr>
            <p:nvPr/>
          </p:nvGrpSpPr>
          <p:grpSpPr bwMode="auto">
            <a:xfrm>
              <a:off x="2423" y="2451"/>
              <a:ext cx="90" cy="88"/>
              <a:chOff x="1809" y="1391"/>
              <a:chExt cx="90" cy="88"/>
            </a:xfrm>
          </p:grpSpPr>
          <p:sp>
            <p:nvSpPr>
              <p:cNvPr id="68644" name="Oval 36"/>
              <p:cNvSpPr>
                <a:spLocks noChangeArrowheads="1"/>
              </p:cNvSpPr>
              <p:nvPr/>
            </p:nvSpPr>
            <p:spPr bwMode="auto">
              <a:xfrm>
                <a:off x="1809" y="139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0066FF">
                      <a:gamma/>
                      <a:tint val="54118"/>
                      <a:invGamma/>
                    </a:srgbClr>
                  </a:gs>
                  <a:gs pos="100000">
                    <a:srgbClr val="0066F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791" name="Oval 37"/>
              <p:cNvSpPr>
                <a:spLocks noChangeArrowheads="1"/>
              </p:cNvSpPr>
              <p:nvPr/>
            </p:nvSpPr>
            <p:spPr bwMode="auto">
              <a:xfrm>
                <a:off x="1825" y="140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4782" name="Group 38"/>
            <p:cNvGrpSpPr>
              <a:grpSpLocks/>
            </p:cNvGrpSpPr>
            <p:nvPr/>
          </p:nvGrpSpPr>
          <p:grpSpPr bwMode="auto">
            <a:xfrm>
              <a:off x="2423" y="2963"/>
              <a:ext cx="90" cy="88"/>
              <a:chOff x="1809" y="1391"/>
              <a:chExt cx="90" cy="88"/>
            </a:xfrm>
          </p:grpSpPr>
          <p:sp>
            <p:nvSpPr>
              <p:cNvPr id="68647" name="Oval 39"/>
              <p:cNvSpPr>
                <a:spLocks noChangeArrowheads="1"/>
              </p:cNvSpPr>
              <p:nvPr/>
            </p:nvSpPr>
            <p:spPr bwMode="auto">
              <a:xfrm>
                <a:off x="1809" y="139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0066FF">
                      <a:gamma/>
                      <a:tint val="54118"/>
                      <a:invGamma/>
                    </a:srgbClr>
                  </a:gs>
                  <a:gs pos="100000">
                    <a:srgbClr val="0066F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789" name="Oval 40"/>
              <p:cNvSpPr>
                <a:spLocks noChangeArrowheads="1"/>
              </p:cNvSpPr>
              <p:nvPr/>
            </p:nvSpPr>
            <p:spPr bwMode="auto">
              <a:xfrm>
                <a:off x="1825" y="140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8649" name="AutoShape 41"/>
            <p:cNvSpPr>
              <a:spLocks noChangeArrowheads="1"/>
            </p:cNvSpPr>
            <p:nvPr/>
          </p:nvSpPr>
          <p:spPr bwMode="auto">
            <a:xfrm>
              <a:off x="2461" y="1395"/>
              <a:ext cx="1134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4A0CE"/>
                </a:gs>
                <a:gs pos="100000">
                  <a:srgbClr val="44A0CE">
                    <a:gamma/>
                    <a:shade val="82353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784" name="Rectangle 42"/>
            <p:cNvSpPr>
              <a:spLocks noChangeArrowheads="1"/>
            </p:cNvSpPr>
            <p:nvPr/>
          </p:nvSpPr>
          <p:spPr bwMode="auto">
            <a:xfrm>
              <a:off x="2462" y="1395"/>
              <a:ext cx="1179" cy="28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ko-KR" altLang="en-US" sz="1800" b="1">
                  <a:latin typeface="HY견고딕" pitchFamily="18" charset="-127"/>
                  <a:ea typeface="HY견고딕" pitchFamily="18" charset="-127"/>
                </a:rPr>
                <a:t>활동능력 향상</a:t>
              </a:r>
              <a:endParaRPr lang="ko-KR" altLang="en-US" sz="20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785" name="Rectangle 43"/>
            <p:cNvSpPr>
              <a:spLocks noChangeArrowheads="1"/>
            </p:cNvSpPr>
            <p:nvPr/>
          </p:nvSpPr>
          <p:spPr bwMode="auto">
            <a:xfrm>
              <a:off x="2516" y="1861"/>
              <a:ext cx="611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낙상 방지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자세 교정</a:t>
              </a:r>
            </a:p>
          </p:txBody>
        </p:sp>
        <p:sp>
          <p:nvSpPr>
            <p:cNvPr id="74786" name="Rectangle 44"/>
            <p:cNvSpPr>
              <a:spLocks noChangeArrowheads="1"/>
            </p:cNvSpPr>
            <p:nvPr/>
          </p:nvSpPr>
          <p:spPr bwMode="auto">
            <a:xfrm>
              <a:off x="2516" y="2413"/>
              <a:ext cx="843" cy="3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보행자세 향상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기능성 향상</a:t>
              </a:r>
            </a:p>
          </p:txBody>
        </p:sp>
        <p:sp>
          <p:nvSpPr>
            <p:cNvPr id="74787" name="Rectangle 45"/>
            <p:cNvSpPr>
              <a:spLocks noChangeArrowheads="1"/>
            </p:cNvSpPr>
            <p:nvPr/>
          </p:nvSpPr>
          <p:spPr bwMode="auto">
            <a:xfrm>
              <a:off x="2516" y="2952"/>
              <a:ext cx="1075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CC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운동활동범위 증가</a:t>
              </a:r>
            </a:p>
          </p:txBody>
        </p:sp>
      </p:grpSp>
      <p:grpSp>
        <p:nvGrpSpPr>
          <p:cNvPr id="74763" name="Group 46"/>
          <p:cNvGrpSpPr>
            <a:grpSpLocks/>
          </p:cNvGrpSpPr>
          <p:nvPr/>
        </p:nvGrpSpPr>
        <p:grpSpPr bwMode="auto">
          <a:xfrm>
            <a:off x="6342063" y="2492375"/>
            <a:ext cx="2490787" cy="3241675"/>
            <a:chOff x="3995" y="1570"/>
            <a:chExt cx="1569" cy="2042"/>
          </a:xfrm>
        </p:grpSpPr>
        <p:sp>
          <p:nvSpPr>
            <p:cNvPr id="74764" name="AutoShape 47"/>
            <p:cNvSpPr>
              <a:spLocks noChangeArrowheads="1"/>
            </p:cNvSpPr>
            <p:nvPr/>
          </p:nvSpPr>
          <p:spPr bwMode="auto">
            <a:xfrm>
              <a:off x="3995" y="1655"/>
              <a:ext cx="1569" cy="1957"/>
            </a:xfrm>
            <a:prstGeom prst="roundRect">
              <a:avLst>
                <a:gd name="adj" fmla="val 7458"/>
              </a:avLst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round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68656" name="AutoShape 48"/>
            <p:cNvSpPr>
              <a:spLocks noChangeArrowheads="1"/>
            </p:cNvSpPr>
            <p:nvPr/>
          </p:nvSpPr>
          <p:spPr bwMode="auto">
            <a:xfrm rot="448911">
              <a:off x="4106" y="1570"/>
              <a:ext cx="1332" cy="3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AE48"/>
                </a:gs>
                <a:gs pos="100000">
                  <a:srgbClr val="CAAE48">
                    <a:gamma/>
                    <a:shade val="82353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766" name="Rectangle 49"/>
            <p:cNvSpPr>
              <a:spLocks noChangeArrowheads="1"/>
            </p:cNvSpPr>
            <p:nvPr/>
          </p:nvSpPr>
          <p:spPr bwMode="auto">
            <a:xfrm rot="434006">
              <a:off x="4235" y="1592"/>
              <a:ext cx="1089" cy="28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생리적 상태 개선</a:t>
              </a:r>
              <a:endParaRPr lang="ko-KR" altLang="en-US" sz="20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74767" name="Group 50"/>
            <p:cNvGrpSpPr>
              <a:grpSpLocks/>
            </p:cNvGrpSpPr>
            <p:nvPr/>
          </p:nvGrpSpPr>
          <p:grpSpPr bwMode="auto">
            <a:xfrm>
              <a:off x="4140" y="2532"/>
              <a:ext cx="84" cy="82"/>
              <a:chOff x="1927" y="1241"/>
              <a:chExt cx="90" cy="88"/>
            </a:xfrm>
          </p:grpSpPr>
          <p:sp>
            <p:nvSpPr>
              <p:cNvPr id="68659" name="Oval 51"/>
              <p:cNvSpPr>
                <a:spLocks noChangeArrowheads="1"/>
              </p:cNvSpPr>
              <p:nvPr/>
            </p:nvSpPr>
            <p:spPr bwMode="auto">
              <a:xfrm>
                <a:off x="1927" y="124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009900">
                      <a:gamma/>
                      <a:tint val="54118"/>
                      <a:invGamma/>
                    </a:srgbClr>
                  </a:gs>
                  <a:gs pos="100000">
                    <a:srgbClr val="00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778" name="Oval 52"/>
              <p:cNvSpPr>
                <a:spLocks noChangeArrowheads="1"/>
              </p:cNvSpPr>
              <p:nvPr/>
            </p:nvSpPr>
            <p:spPr bwMode="auto">
              <a:xfrm>
                <a:off x="1943" y="125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4768" name="Group 53"/>
            <p:cNvGrpSpPr>
              <a:grpSpLocks/>
            </p:cNvGrpSpPr>
            <p:nvPr/>
          </p:nvGrpSpPr>
          <p:grpSpPr bwMode="auto">
            <a:xfrm>
              <a:off x="4126" y="2062"/>
              <a:ext cx="90" cy="88"/>
              <a:chOff x="1927" y="1241"/>
              <a:chExt cx="90" cy="88"/>
            </a:xfrm>
          </p:grpSpPr>
          <p:sp>
            <p:nvSpPr>
              <p:cNvPr id="68662" name="Oval 54"/>
              <p:cNvSpPr>
                <a:spLocks noChangeArrowheads="1"/>
              </p:cNvSpPr>
              <p:nvPr/>
            </p:nvSpPr>
            <p:spPr bwMode="auto">
              <a:xfrm>
                <a:off x="1927" y="124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009900">
                      <a:gamma/>
                      <a:tint val="54118"/>
                      <a:invGamma/>
                    </a:srgbClr>
                  </a:gs>
                  <a:gs pos="100000">
                    <a:srgbClr val="00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776" name="Oval 55"/>
              <p:cNvSpPr>
                <a:spLocks noChangeArrowheads="1"/>
              </p:cNvSpPr>
              <p:nvPr/>
            </p:nvSpPr>
            <p:spPr bwMode="auto">
              <a:xfrm>
                <a:off x="1943" y="125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4769" name="Group 56"/>
            <p:cNvGrpSpPr>
              <a:grpSpLocks/>
            </p:cNvGrpSpPr>
            <p:nvPr/>
          </p:nvGrpSpPr>
          <p:grpSpPr bwMode="auto">
            <a:xfrm>
              <a:off x="4188" y="2990"/>
              <a:ext cx="90" cy="88"/>
              <a:chOff x="1927" y="1241"/>
              <a:chExt cx="90" cy="88"/>
            </a:xfrm>
          </p:grpSpPr>
          <p:sp>
            <p:nvSpPr>
              <p:cNvPr id="68665" name="Oval 57"/>
              <p:cNvSpPr>
                <a:spLocks noChangeArrowheads="1"/>
              </p:cNvSpPr>
              <p:nvPr/>
            </p:nvSpPr>
            <p:spPr bwMode="auto">
              <a:xfrm>
                <a:off x="1927" y="1241"/>
                <a:ext cx="90" cy="88"/>
              </a:xfrm>
              <a:prstGeom prst="ellipse">
                <a:avLst/>
              </a:prstGeom>
              <a:gradFill rotWithShape="1">
                <a:gsLst>
                  <a:gs pos="0">
                    <a:srgbClr val="009900">
                      <a:gamma/>
                      <a:tint val="54118"/>
                      <a:invGamma/>
                    </a:srgbClr>
                  </a:gs>
                  <a:gs pos="100000">
                    <a:srgbClr val="00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774" name="Oval 58"/>
              <p:cNvSpPr>
                <a:spLocks noChangeArrowheads="1"/>
              </p:cNvSpPr>
              <p:nvPr/>
            </p:nvSpPr>
            <p:spPr bwMode="auto">
              <a:xfrm>
                <a:off x="1943" y="1251"/>
                <a:ext cx="52" cy="5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4770" name="Rectangle 59"/>
            <p:cNvSpPr>
              <a:spLocks noChangeArrowheads="1"/>
            </p:cNvSpPr>
            <p:nvPr/>
          </p:nvSpPr>
          <p:spPr bwMode="auto">
            <a:xfrm rot="390595">
              <a:off x="4198" y="2021"/>
              <a:ext cx="533" cy="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9900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혈압감소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en-US" altLang="ko-KR" sz="1800" b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  <a:cs typeface="Arial" charset="0"/>
              </a:endParaRPr>
            </a:p>
          </p:txBody>
        </p:sp>
        <p:sp>
          <p:nvSpPr>
            <p:cNvPr id="74771" name="Rectangle 60"/>
            <p:cNvSpPr>
              <a:spLocks noChangeArrowheads="1"/>
            </p:cNvSpPr>
            <p:nvPr/>
          </p:nvSpPr>
          <p:spPr bwMode="auto">
            <a:xfrm rot="447111">
              <a:off x="4192" y="2555"/>
              <a:ext cx="959" cy="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9900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고유수용기 향상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altLang="ko-KR" sz="18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  <a:cs typeface="Arial" charset="0"/>
              </a:endParaRPr>
            </a:p>
          </p:txBody>
        </p:sp>
        <p:sp>
          <p:nvSpPr>
            <p:cNvPr id="74772" name="Rectangle 61"/>
            <p:cNvSpPr>
              <a:spLocks noChangeArrowheads="1"/>
            </p:cNvSpPr>
            <p:nvPr/>
          </p:nvSpPr>
          <p:spPr bwMode="auto">
            <a:xfrm rot="536925">
              <a:off x="4254" y="3002"/>
              <a:ext cx="843" cy="4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rIns="18000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9900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통증감소 효과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800" b="1">
                  <a:solidFill>
                    <a:srgbClr val="003366"/>
                  </a:solidFill>
                  <a:latin typeface="휴먼모음T" pitchFamily="18" charset="-127"/>
                  <a:ea typeface="휴먼모음T" pitchFamily="18" charset="-127"/>
                  <a:cs typeface="Arial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31" grpId="0" animBg="1"/>
      <p:bldP spid="6863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밴드 운동시 주의사항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052513"/>
            <a:ext cx="7634287" cy="5073650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신축성이 강하므로 </a:t>
            </a:r>
            <a:r>
              <a:rPr lang="ko-KR" altLang="en-US" sz="1800" smtClean="0">
                <a:solidFill>
                  <a:srgbClr val="FF0000"/>
                </a:solidFill>
              </a:rPr>
              <a:t>탄성에 주의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끊어질 우려가 있으니 </a:t>
            </a:r>
            <a:r>
              <a:rPr lang="ko-KR" altLang="en-US" sz="1800" smtClean="0">
                <a:solidFill>
                  <a:srgbClr val="FF0000"/>
                </a:solidFill>
              </a:rPr>
              <a:t>날카로운 곳을 피해야함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균열이 생겼거나 흠집이 난 밴드는 위험성이 있으므로 사용을 피해야 함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몸에 장신구 등을 빼놓고 운동을 실시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처음에는 낮은 강도로 운동을 실시 후 서서히 증가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운동 중 통증의 생기면 그 이하의 강도로 운동 실시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>
                <a:solidFill>
                  <a:srgbClr val="FF0000"/>
                </a:solidFill>
              </a:rPr>
              <a:t>충분한 휴식</a:t>
            </a:r>
            <a:r>
              <a:rPr lang="ko-KR" altLang="en-US" sz="1800" smtClean="0"/>
              <a:t>을 취하는 것이 좋다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밴드 운동의 일반적인 방법</a:t>
            </a:r>
          </a:p>
        </p:txBody>
      </p:sp>
      <p:pic>
        <p:nvPicPr>
          <p:cNvPr id="76803" name="Picture 3" descr="화살표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1350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36"/>
          <p:cNvPicPr>
            <a:picLocks noChangeAspect="1" noChangeArrowheads="1"/>
          </p:cNvPicPr>
          <p:nvPr/>
        </p:nvPicPr>
        <p:blipFill>
          <a:blip r:embed="rId3">
            <a:lum bright="18000" contrast="-64000"/>
          </a:blip>
          <a:srcRect/>
          <a:stretch>
            <a:fillRect/>
          </a:stretch>
        </p:blipFill>
        <p:spPr bwMode="auto">
          <a:xfrm>
            <a:off x="1206500" y="5334000"/>
            <a:ext cx="17097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36"/>
          <p:cNvPicPr>
            <a:picLocks noChangeAspect="1" noChangeArrowheads="1"/>
          </p:cNvPicPr>
          <p:nvPr/>
        </p:nvPicPr>
        <p:blipFill>
          <a:blip r:embed="rId3">
            <a:lum contrast="-64000"/>
          </a:blip>
          <a:srcRect/>
          <a:stretch>
            <a:fillRect/>
          </a:stretch>
        </p:blipFill>
        <p:spPr bwMode="auto">
          <a:xfrm>
            <a:off x="3989388" y="5894388"/>
            <a:ext cx="17097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36"/>
          <p:cNvPicPr>
            <a:picLocks noChangeAspect="1" noChangeArrowheads="1"/>
          </p:cNvPicPr>
          <p:nvPr/>
        </p:nvPicPr>
        <p:blipFill>
          <a:blip r:embed="rId3">
            <a:lum contrast="-64000"/>
          </a:blip>
          <a:srcRect/>
          <a:stretch>
            <a:fillRect/>
          </a:stretch>
        </p:blipFill>
        <p:spPr bwMode="auto">
          <a:xfrm>
            <a:off x="6819900" y="5334000"/>
            <a:ext cx="17097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863600" y="2913063"/>
            <a:ext cx="2484438" cy="2484437"/>
          </a:xfrm>
          <a:prstGeom prst="ellipse">
            <a:avLst/>
          </a:prstGeom>
          <a:solidFill>
            <a:schemeClr val="bg1">
              <a:alpha val="6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3575050" y="3654425"/>
            <a:ext cx="2552700" cy="2549525"/>
          </a:xfrm>
          <a:prstGeom prst="ellipse">
            <a:avLst/>
          </a:prstGeom>
          <a:solidFill>
            <a:schemeClr val="bg1">
              <a:alpha val="6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6384925" y="2824163"/>
            <a:ext cx="2552700" cy="2549525"/>
          </a:xfrm>
          <a:prstGeom prst="ellipse">
            <a:avLst/>
          </a:prstGeom>
          <a:solidFill>
            <a:schemeClr val="bg1">
              <a:alpha val="6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76810" name="Picture 10" descr="다마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369570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779838" y="4416425"/>
            <a:ext cx="2016125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altLang="ko-KR" sz="2200">
                <a:latin typeface="HY견고딕" pitchFamily="18" charset="-127"/>
                <a:ea typeface="HY견고딕" pitchFamily="18" charset="-127"/>
              </a:rPr>
              <a:t>10-15</a:t>
            </a:r>
            <a:r>
              <a:rPr lang="ko-KR" altLang="en-US" sz="2200">
                <a:latin typeface="HY견고딕" pitchFamily="18" charset="-127"/>
                <a:ea typeface="HY견고딕" pitchFamily="18" charset="-127"/>
              </a:rPr>
              <a:t>분 정도</a:t>
            </a:r>
          </a:p>
          <a:p>
            <a:pPr algn="ctr">
              <a:lnSpc>
                <a:spcPct val="130000"/>
              </a:lnSpc>
            </a:pPr>
            <a:r>
              <a:rPr lang="ko-KR" altLang="en-US" sz="2200">
                <a:latin typeface="HY견고딕" pitchFamily="18" charset="-127"/>
                <a:ea typeface="HY견고딕" pitchFamily="18" charset="-127"/>
              </a:rPr>
              <a:t>일 </a:t>
            </a:r>
            <a:r>
              <a:rPr lang="en-US" altLang="ko-KR" sz="2200"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sz="2200">
                <a:latin typeface="HY견고딕" pitchFamily="18" charset="-127"/>
                <a:ea typeface="HY견고딕" pitchFamily="18" charset="-127"/>
              </a:rPr>
              <a:t>회 실시</a:t>
            </a:r>
          </a:p>
          <a:p>
            <a:pPr algn="ctr">
              <a:lnSpc>
                <a:spcPct val="130000"/>
              </a:lnSpc>
            </a:pPr>
            <a:r>
              <a:rPr lang="ko-KR" altLang="en-US" sz="2200">
                <a:latin typeface="HY견고딕" pitchFamily="18" charset="-127"/>
                <a:ea typeface="HY견고딕" pitchFamily="18" charset="-127"/>
              </a:rPr>
              <a:t>주 </a:t>
            </a:r>
            <a:r>
              <a:rPr lang="en-US" altLang="ko-KR" sz="2200"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sz="2200">
                <a:latin typeface="HY견고딕" pitchFamily="18" charset="-127"/>
                <a:ea typeface="HY견고딕" pitchFamily="18" charset="-127"/>
              </a:rPr>
              <a:t>회 실시</a:t>
            </a:r>
          </a:p>
        </p:txBody>
      </p: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971550" y="3001963"/>
            <a:ext cx="2197100" cy="2197100"/>
            <a:chOff x="430" y="1893"/>
            <a:chExt cx="1384" cy="1384"/>
          </a:xfrm>
        </p:grpSpPr>
        <p:pic>
          <p:nvPicPr>
            <p:cNvPr id="76819" name="Picture 13" descr="다마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" y="1893"/>
              <a:ext cx="1384" cy="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20" name="Rectangle 1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8" y="2465"/>
              <a:ext cx="10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200">
                  <a:latin typeface="HY견고딕" pitchFamily="18" charset="-127"/>
                  <a:ea typeface="HY견고딕" pitchFamily="18" charset="-127"/>
                </a:rPr>
                <a:t>한 동작을</a:t>
              </a:r>
            </a:p>
            <a:p>
              <a:pPr algn="ctr"/>
              <a:r>
                <a:rPr lang="en-US" altLang="ko-KR" sz="2200">
                  <a:latin typeface="HY견고딕" pitchFamily="18" charset="-127"/>
                  <a:ea typeface="HY견고딕" pitchFamily="18" charset="-127"/>
                </a:rPr>
                <a:t>10-15</a:t>
              </a:r>
              <a:r>
                <a:rPr lang="ko-KR" altLang="en-US" sz="2200">
                  <a:latin typeface="HY견고딕" pitchFamily="18" charset="-127"/>
                  <a:ea typeface="HY견고딕" pitchFamily="18" charset="-127"/>
                </a:rPr>
                <a:t>회</a:t>
              </a:r>
            </a:p>
            <a:p>
              <a:pPr algn="ctr"/>
              <a:r>
                <a:rPr lang="ko-KR" altLang="en-US" sz="220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200"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lang="ko-KR" altLang="en-US" sz="2200">
                  <a:latin typeface="HY견고딕" pitchFamily="18" charset="-127"/>
                  <a:ea typeface="HY견고딕" pitchFamily="18" charset="-127"/>
                </a:rPr>
                <a:t>번 실시</a:t>
              </a:r>
            </a:p>
          </p:txBody>
        </p:sp>
      </p:grpSp>
      <p:grpSp>
        <p:nvGrpSpPr>
          <p:cNvPr id="76813" name="Group 15"/>
          <p:cNvGrpSpPr>
            <a:grpSpLocks/>
          </p:cNvGrpSpPr>
          <p:nvPr/>
        </p:nvGrpSpPr>
        <p:grpSpPr bwMode="auto">
          <a:xfrm>
            <a:off x="1533525" y="1365250"/>
            <a:ext cx="6616700" cy="765175"/>
            <a:chOff x="832" y="2703"/>
            <a:chExt cx="4072" cy="455"/>
          </a:xfrm>
        </p:grpSpPr>
        <p:sp>
          <p:nvSpPr>
            <p:cNvPr id="55312" name="AutoShape 16"/>
            <p:cNvSpPr>
              <a:spLocks noChangeArrowheads="1"/>
            </p:cNvSpPr>
            <p:nvPr/>
          </p:nvSpPr>
          <p:spPr bwMode="auto">
            <a:xfrm>
              <a:off x="832" y="2703"/>
              <a:ext cx="4072" cy="455"/>
            </a:xfrm>
            <a:prstGeom prst="roundRect">
              <a:avLst>
                <a:gd name="adj" fmla="val 50000"/>
              </a:avLst>
            </a:prstGeom>
            <a:solidFill>
              <a:srgbClr val="3857A6"/>
            </a:solidFill>
            <a:ln w="9525" algn="ctr">
              <a:noFill/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313" name="AutoShape 17"/>
            <p:cNvSpPr>
              <a:spLocks noChangeArrowheads="1"/>
            </p:cNvSpPr>
            <p:nvPr/>
          </p:nvSpPr>
          <p:spPr bwMode="auto">
            <a:xfrm>
              <a:off x="940" y="2703"/>
              <a:ext cx="3850" cy="45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45717" rIns="0" bIns="45717" anchor="ctr"/>
            <a:lstStyle/>
            <a:p>
              <a:pPr marL="342900" indent="-342900" algn="ctr">
                <a:defRPr/>
              </a:pPr>
              <a:r>
                <a:rPr lang="ko-KR" altLang="en-US" sz="3000">
                  <a:solidFill>
                    <a:srgbClr val="000066"/>
                  </a:solidFill>
                  <a:latin typeface="HY견고딕" pitchFamily="18" charset="-127"/>
                  <a:ea typeface="HY견고딕" pitchFamily="18" charset="-127"/>
                </a:rPr>
                <a:t>건강체력 향상</a:t>
              </a:r>
              <a:endParaRPr lang="ko-KR" altLang="en-US" sz="2400">
                <a:solidFill>
                  <a:srgbClr val="C85304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6814" name="Group 18"/>
          <p:cNvGrpSpPr>
            <a:grpSpLocks/>
          </p:cNvGrpSpPr>
          <p:nvPr/>
        </p:nvGrpSpPr>
        <p:grpSpPr bwMode="auto">
          <a:xfrm>
            <a:off x="6538913" y="2973388"/>
            <a:ext cx="2270125" cy="2270125"/>
            <a:chOff x="3937" y="1875"/>
            <a:chExt cx="1430" cy="1430"/>
          </a:xfrm>
        </p:grpSpPr>
        <p:pic>
          <p:nvPicPr>
            <p:cNvPr id="76815" name="Picture 19" descr="다마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7" y="1875"/>
              <a:ext cx="1430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6" name="Rectangle 20"/>
            <p:cNvSpPr>
              <a:spLocks noChangeArrowheads="1"/>
            </p:cNvSpPr>
            <p:nvPr/>
          </p:nvSpPr>
          <p:spPr bwMode="auto">
            <a:xfrm>
              <a:off x="4155" y="2406"/>
              <a:ext cx="979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점진적으로</a:t>
              </a:r>
            </a:p>
            <a:p>
              <a:pPr algn="ctr">
                <a:lnSpc>
                  <a:spcPct val="130000"/>
                </a:lnSpc>
              </a:pPr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횟수</a:t>
              </a:r>
              <a:r>
                <a:rPr lang="en-US" altLang="ko-KR" sz="2000"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2000">
                  <a:latin typeface="HY견고딕" pitchFamily="18" charset="-127"/>
                  <a:ea typeface="HY견고딕" pitchFamily="18" charset="-127"/>
                </a:rPr>
                <a:t>시간을 증가</a:t>
              </a:r>
              <a:endParaRPr lang="ko-KR" altLang="en-US" sz="2000">
                <a:latin typeface="Arial" charset="0"/>
                <a:ea typeface="HY견고딕" pitchFamily="18" charset="-127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팔꿈치 뒤로 보내기</a:t>
            </a:r>
            <a:r>
              <a:rPr lang="en-US" altLang="ko-KR" sz="2800" smtClean="0"/>
              <a:t>(Elbow Extension)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787900" cy="5216525"/>
          </a:xfrm>
        </p:spPr>
        <p:txBody>
          <a:bodyPr/>
          <a:lstStyle/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양 발을 어깨넓이 정도로 앞뒤로 벌린 다음 앞쪽 다리를 살짝 구부린다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앞으로 나온 발로 밴드 중앙을 고정한뒤 밴드 끝을 허리정도 높이에 오도록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이때 양팔꿈치는 </a:t>
            </a:r>
            <a:r>
              <a:rPr lang="en-US" altLang="ko-KR" sz="1800" smtClean="0"/>
              <a:t>90</a:t>
            </a:r>
            <a:r>
              <a:rPr lang="ko-KR" altLang="en-US" sz="1800" smtClean="0"/>
              <a:t>도 정도 굽히고 손은 허리에 위치해 있어야 한다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한쪽 발이 앞으로 나온 쪽의 팔을 뒤로 펴면서 운동을 실시한다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팔을 펼때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3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77828" name="Picture 4" descr="팔뒤로들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428750"/>
            <a:ext cx="3159125" cy="4376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팔 들어 올리기</a:t>
            </a:r>
            <a:r>
              <a:rPr lang="en-US" altLang="ko-KR" sz="2800" smtClean="0"/>
              <a:t>(Elbow Flextion)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5186362" cy="5216525"/>
          </a:xfrm>
        </p:spPr>
        <p:txBody>
          <a:bodyPr/>
          <a:lstStyle/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발을 어깨 넓이 정도 벌린 후 밴드의 중앙을 밟는다</a:t>
            </a:r>
            <a:r>
              <a:rPr lang="en-US" altLang="ko-KR" sz="1800" smtClean="0"/>
              <a:t>. </a:t>
            </a:r>
            <a:r>
              <a:rPr lang="ko-KR" altLang="en-US" sz="1800" smtClean="0"/>
              <a:t>양손으로 밴드를 허벅지 정도에 오도록 해서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팔꿈치를 옆구리에 붙이고 밴드를 들어 올린다</a:t>
            </a:r>
            <a:r>
              <a:rPr lang="en-US" altLang="ko-KR" sz="1800" smtClean="0"/>
              <a:t>.(</a:t>
            </a:r>
            <a:r>
              <a:rPr lang="ko-KR" altLang="en-US" sz="1800" smtClean="0"/>
              <a:t>한쪽 혹은 양쪽</a:t>
            </a:r>
            <a:r>
              <a:rPr lang="en-US" altLang="ko-KR" sz="1800" smtClean="0"/>
              <a:t>)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팔을 올릴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78852" name="Picture 4" descr="암컬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419225"/>
            <a:ext cx="2355850" cy="4170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팔꿈치 펴기</a:t>
            </a:r>
            <a:r>
              <a:rPr lang="en-US" altLang="ko-KR" sz="2800" smtClean="0"/>
              <a:t>(Shoulder Press)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708525" cy="5216525"/>
          </a:xfrm>
        </p:spPr>
        <p:txBody>
          <a:bodyPr/>
          <a:lstStyle/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한쪽발을 앞으로 내밀어 밴드 중앙을 밟은 후 밴드 끝을 양손으로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밴드 길이는 가슴 정도에 오도록 해서 잡고 팔꿈치를 굽힌다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팔꿈치를 천천히 위쪽으로 올린다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올릴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79876" name="Picture 4" descr="팔 위로 올리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419225"/>
            <a:ext cx="2468562" cy="3998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smtClean="0"/>
              <a:t>        </a:t>
            </a:r>
            <a:r>
              <a:rPr lang="ko-KR" altLang="en-US" sz="2800" smtClean="0"/>
              <a:t>팔 앞으로 내밀기</a:t>
            </a:r>
            <a:r>
              <a:rPr lang="en-US" altLang="ko-KR" sz="2800" smtClean="0"/>
              <a:t>(Shoulder Bench Press)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867275" cy="5216525"/>
          </a:xfrm>
        </p:spPr>
        <p:txBody>
          <a:bodyPr/>
          <a:lstStyle/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다리를 어깨 넓이 정도로 벌리고 밴드 중앙을 등 뒤에서 앞으로 오도록 해서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밴드를 잡을 때 팔꿈치를 겨드랑이 아래에 붙이고 양 손이 평행이 되게한다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밴드를 잡은 팔이 평행이 되도록 하여 천천히 앞으로 민다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손을 내밀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당길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80900" name="Picture 4" descr="팔 앞으로 올리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419225"/>
            <a:ext cx="2881313" cy="4386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772400" cy="914400"/>
          </a:xfrm>
          <a:noFill/>
        </p:spPr>
        <p:txBody>
          <a:bodyPr/>
          <a:lstStyle/>
          <a:p>
            <a:r>
              <a:rPr lang="en-US" altLang="ko-KR" sz="3000" smtClean="0">
                <a:solidFill>
                  <a:schemeClr val="tx1"/>
                </a:solidFill>
              </a:rPr>
              <a:t>5. </a:t>
            </a:r>
            <a:r>
              <a:rPr lang="ko-KR" altLang="en-US" sz="3000" smtClean="0">
                <a:solidFill>
                  <a:schemeClr val="tx1"/>
                </a:solidFill>
              </a:rPr>
              <a:t>운동도 지나치면 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010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600" smtClean="0"/>
              <a:t>과유불급</a:t>
            </a:r>
            <a:r>
              <a:rPr lang="en-US" altLang="ko-KR" sz="2600" smtClean="0"/>
              <a:t>(</a:t>
            </a:r>
            <a:r>
              <a:rPr lang="ko-KR" altLang="en-US" sz="2600" smtClean="0"/>
              <a:t>過猶不及</a:t>
            </a:r>
            <a:r>
              <a:rPr lang="en-US" altLang="ko-KR" sz="260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600" smtClean="0"/>
              <a:t>마라톤 대회 중 일반 참가자 </a:t>
            </a:r>
            <a:r>
              <a:rPr lang="en-US" altLang="ko-KR" sz="2600" smtClean="0"/>
              <a:t>4-5</a:t>
            </a:r>
            <a:r>
              <a:rPr lang="ko-KR" altLang="en-US" sz="2600" smtClean="0"/>
              <a:t>명 사망</a:t>
            </a:r>
          </a:p>
          <a:p>
            <a:pPr lvl="1">
              <a:lnSpc>
                <a:spcPct val="150000"/>
              </a:lnSpc>
            </a:pPr>
            <a:r>
              <a:rPr lang="ko-KR" altLang="en-US" smtClean="0"/>
              <a:t>매년 증가하고 있음</a:t>
            </a:r>
          </a:p>
          <a:p>
            <a:pPr>
              <a:lnSpc>
                <a:spcPct val="150000"/>
              </a:lnSpc>
            </a:pPr>
            <a:r>
              <a:rPr lang="ko-KR" altLang="en-US" sz="2600" smtClean="0"/>
              <a:t>운동하는 사람의 조건에 맞추어 실시</a:t>
            </a:r>
          </a:p>
          <a:p>
            <a:pPr lvl="1">
              <a:lnSpc>
                <a:spcPct val="150000"/>
              </a:lnSpc>
            </a:pPr>
            <a:r>
              <a:rPr lang="ko-KR" altLang="en-US" smtClean="0"/>
              <a:t>나이</a:t>
            </a:r>
            <a:r>
              <a:rPr lang="en-US" altLang="ko-KR" smtClean="0"/>
              <a:t>, </a:t>
            </a:r>
            <a:r>
              <a:rPr lang="ko-KR" altLang="en-US" smtClean="0"/>
              <a:t>운동경험</a:t>
            </a:r>
            <a:r>
              <a:rPr lang="en-US" altLang="ko-KR" smtClean="0"/>
              <a:t>, </a:t>
            </a:r>
            <a:r>
              <a:rPr lang="ko-KR" altLang="en-US" smtClean="0"/>
              <a:t>몸과 마음의 이상 여부</a:t>
            </a:r>
            <a:r>
              <a:rPr lang="en-US" altLang="ko-KR" smtClean="0"/>
              <a:t>, </a:t>
            </a:r>
            <a:r>
              <a:rPr lang="ko-KR" altLang="en-US" smtClean="0"/>
              <a:t>갖고 있는 병 내용 등을 고려하여 운동 종류</a:t>
            </a:r>
            <a:r>
              <a:rPr lang="en-US" altLang="ko-KR" smtClean="0"/>
              <a:t>, </a:t>
            </a:r>
            <a:r>
              <a:rPr lang="ko-KR" altLang="en-US" smtClean="0"/>
              <a:t>강도조절</a:t>
            </a:r>
          </a:p>
          <a:p>
            <a:pPr lvl="1">
              <a:lnSpc>
                <a:spcPct val="150000"/>
              </a:lnSpc>
            </a:pPr>
            <a:r>
              <a:rPr lang="ko-KR" altLang="en-US" smtClean="0"/>
              <a:t>병이 있는 경우 전문가의 처방에 맞추어 실시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smtClean="0"/>
              <a:t>     </a:t>
            </a:r>
            <a:r>
              <a:rPr lang="ko-KR" altLang="en-US" sz="2800" smtClean="0"/>
              <a:t>팔 옆으로 들기</a:t>
            </a:r>
            <a:r>
              <a:rPr lang="en-US" altLang="ko-KR" sz="2800" smtClean="0"/>
              <a:t>(Shoulder Lateral Raise)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468812" cy="5216525"/>
          </a:xfrm>
        </p:spPr>
        <p:txBody>
          <a:bodyPr/>
          <a:lstStyle/>
          <a:p>
            <a:pPr marL="381000" indent="-381000" eaLnBrk="1" hangingPunct="1">
              <a:lnSpc>
                <a:spcPct val="170000"/>
              </a:lnSpc>
              <a:buFontTx/>
              <a:buAutoNum type="arabicPeriod"/>
            </a:pPr>
            <a:r>
              <a:rPr lang="ko-KR" altLang="en-US" sz="1800" smtClean="0"/>
              <a:t>발을 평행하게 위치한 다음 밴드 중앙을 양발로 밟는다</a:t>
            </a:r>
            <a:r>
              <a:rPr lang="en-US" altLang="ko-KR" sz="1800" smtClean="0"/>
              <a:t>. </a:t>
            </a:r>
            <a:r>
              <a:rPr lang="ko-KR" altLang="en-US" sz="1800" smtClean="0"/>
              <a:t>양손은 밴드 끝을 잡는데 허벅지 정도에 오도록 해서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70000"/>
              </a:lnSpc>
              <a:buFontTx/>
              <a:buAutoNum type="arabicPeriod"/>
            </a:pPr>
            <a:r>
              <a:rPr lang="ko-KR" altLang="en-US" sz="1800" smtClean="0"/>
              <a:t>양 팔을 옆으로 천천히 들어올린다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70000"/>
              </a:lnSpc>
              <a:buFontTx/>
              <a:buAutoNum type="arabicPeriod"/>
            </a:pPr>
            <a:r>
              <a:rPr lang="ko-KR" altLang="en-US" sz="1800" smtClean="0"/>
              <a:t>팔를 올릴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7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81924" name="Picture 4" descr="팔 옆으로 벌리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46663" y="1419225"/>
            <a:ext cx="3762375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smtClean="0"/>
              <a:t>  </a:t>
            </a:r>
            <a:r>
              <a:rPr lang="ko-KR" altLang="en-US" sz="2800" smtClean="0"/>
              <a:t>몸쪽으로 밴드 당기기</a:t>
            </a:r>
            <a:r>
              <a:rPr lang="en-US" altLang="ko-KR" sz="2800" smtClean="0"/>
              <a:t>(Seated Row)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708525" cy="5216525"/>
          </a:xfrm>
        </p:spPr>
        <p:txBody>
          <a:bodyPr/>
          <a:lstStyle/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의자에 앉거나 바닥에 무릎을 살짝 굽혀 앉은 후 밴드 중앙을 양발을 모아서 밟은 후 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양손으로 밴드 끝을 잡는데 무릎 정도에 오도록 해서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팔을 옆구리에 붙인 후 밴드 끝을 몸쪽으로 천천히 당긴다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당길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올릴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4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82948" name="Picture 4" descr="앉아서 팔 당기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4825" y="1419225"/>
            <a:ext cx="3252788" cy="467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smtClean="0"/>
              <a:t> </a:t>
            </a:r>
            <a:r>
              <a:rPr lang="ko-KR" altLang="en-US" sz="2800" smtClean="0"/>
              <a:t>다리 옆으로 벌리기</a:t>
            </a:r>
            <a:r>
              <a:rPr lang="en-US" altLang="ko-KR" sz="2800" smtClean="0"/>
              <a:t>(Hip Abduction)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708525" cy="5216525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곧게 서서 밴드 사이에 한쪽 다리를 넣고 다리를 넣은 반대편 손으로 밴드를 잡는다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밴드를 넣은 쪽 다리를 곱게 펴서 다리를 옆으로 천천히 들어올렸다 내린다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이때 무릎을 굽히거나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발을 뒤로 올리면 않된다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들어올릴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83972" name="Picture 4" descr="옆으로벌리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5813" y="1419225"/>
            <a:ext cx="2973387" cy="4746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무릎 당기기</a:t>
            </a:r>
            <a:r>
              <a:rPr lang="en-US" altLang="ko-KR" sz="2800" smtClean="0"/>
              <a:t>(Knee Curl)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546600" cy="5216525"/>
          </a:xfrm>
        </p:spPr>
        <p:txBody>
          <a:bodyPr/>
          <a:lstStyle/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밴드 사이에 한쪽 다리를 넣고 반대편 발로 밴드를 밟은 후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밟은쪽의 손으로 밴드를 잡고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천천히 반대편 발을 엉덩이 쪽으로 당기고 천천히 제자리도 돌아온다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당길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84996" name="Picture 4" descr="무릎당기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64213" y="1419225"/>
            <a:ext cx="2995612" cy="4602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발목 올리기</a:t>
            </a:r>
            <a:r>
              <a:rPr lang="en-US" altLang="ko-KR" sz="2800" smtClean="0"/>
              <a:t>(Foot Raises)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468812" cy="5216525"/>
          </a:xfrm>
        </p:spPr>
        <p:txBody>
          <a:bodyPr/>
          <a:lstStyle/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의자에 앉은 후 한쪽 발끝에 밴드를 걸고 반대쪽 발로 밴드를 밟는다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밟은쪽의 손으로 밴드를 잡고 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발끝을 정강이 쪽으로 천천히 당겼다 내렸다를 반복한다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발끝를 올릴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86020" name="Picture 4" descr="발목들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13425" y="1419225"/>
            <a:ext cx="2984500" cy="467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2800" smtClean="0"/>
              <a:t>무릎 펴기</a:t>
            </a:r>
            <a:r>
              <a:rPr lang="en-US" altLang="ko-KR" sz="2800" smtClean="0"/>
              <a:t>(Knee Extension)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548187" cy="5216525"/>
          </a:xfrm>
        </p:spPr>
        <p:txBody>
          <a:bodyPr/>
          <a:lstStyle/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의자에 앉은 후 밴드를 한쪽 발목에 감고 반대쪽 발로 밴드를 밟는다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밟은쪽의 손으로 밴드를 잡고 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발목에 밴드를 감은 다리를 천천히 올리는 것을 반복한다</a:t>
            </a:r>
            <a:r>
              <a:rPr lang="en-US" altLang="ko-KR" sz="1800" smtClean="0"/>
              <a:t>.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다리를 올릴 때 호흡을 내쉬고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내릴 때 호흡을 들어 마쉰다</a:t>
            </a:r>
            <a:r>
              <a:rPr lang="en-US" altLang="ko-KR" sz="1800" smtClean="0"/>
              <a:t>. </a:t>
            </a:r>
          </a:p>
          <a:p>
            <a:pPr marL="381000" indent="-381000" eaLnBrk="1" hangingPunct="1">
              <a:lnSpc>
                <a:spcPct val="160000"/>
              </a:lnSpc>
              <a:buFontTx/>
              <a:buAutoNum type="arabicPeriod"/>
            </a:pPr>
            <a:r>
              <a:rPr lang="ko-KR" altLang="en-US" sz="1800" smtClean="0"/>
              <a:t>양쪽 </a:t>
            </a:r>
            <a:r>
              <a:rPr lang="en-US" altLang="ko-KR" sz="1800" smtClean="0"/>
              <a:t>10-15</a:t>
            </a:r>
            <a:r>
              <a:rPr lang="ko-KR" altLang="en-US" sz="1800" smtClean="0"/>
              <a:t>회 </a:t>
            </a:r>
            <a:r>
              <a:rPr lang="en-US" altLang="ko-KR" sz="1800" smtClean="0"/>
              <a:t>2</a:t>
            </a:r>
            <a:r>
              <a:rPr lang="ko-KR" altLang="en-US" sz="1800" smtClean="0"/>
              <a:t>번 실시</a:t>
            </a:r>
            <a:r>
              <a:rPr lang="en-US" altLang="ko-KR" sz="1800" smtClean="0"/>
              <a:t>. </a:t>
            </a:r>
          </a:p>
        </p:txBody>
      </p:sp>
      <p:pic>
        <p:nvPicPr>
          <p:cNvPr id="87044" name="Picture 4" descr="무릎들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94338" y="1419225"/>
            <a:ext cx="3306762" cy="4602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772400" cy="914400"/>
          </a:xfrm>
          <a:noFill/>
        </p:spPr>
        <p:txBody>
          <a:bodyPr/>
          <a:lstStyle/>
          <a:p>
            <a:r>
              <a:rPr lang="en-US" altLang="ko-KR" sz="3000" smtClean="0">
                <a:solidFill>
                  <a:schemeClr val="tx1"/>
                </a:solidFill>
              </a:rPr>
              <a:t>6. </a:t>
            </a:r>
            <a:r>
              <a:rPr lang="ko-KR" altLang="en-US" sz="3000" smtClean="0">
                <a:solidFill>
                  <a:schemeClr val="tx1"/>
                </a:solidFill>
              </a:rPr>
              <a:t>체중 조절과 운동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010400" cy="495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400" smtClean="0"/>
              <a:t>체중 조절</a:t>
            </a:r>
            <a:r>
              <a:rPr lang="en-US" altLang="ko-KR" sz="2400" smtClean="0"/>
              <a:t>: </a:t>
            </a:r>
            <a:r>
              <a:rPr lang="ko-KR" altLang="en-US" sz="2400" smtClean="0"/>
              <a:t>규칙적인 운동</a:t>
            </a:r>
            <a:r>
              <a:rPr lang="en-US" altLang="ko-KR" sz="2400" smtClean="0"/>
              <a:t>+</a:t>
            </a:r>
            <a:r>
              <a:rPr lang="ko-KR" altLang="en-US" sz="2400" smtClean="0"/>
              <a:t>식사량 조절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38400" y="1981200"/>
          <a:ext cx="4800600" cy="2895600"/>
        </p:xfrm>
        <a:graphic>
          <a:graphicData uri="http://schemas.openxmlformats.org/presentationml/2006/ole">
            <p:oleObj spid="_x0000_s1026" name="그림" r:id="rId3" imgW="9143124" imgH="6320091" progId="StaticMetafile">
              <p:embed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133600" y="4876800"/>
            <a:ext cx="6629400" cy="996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/>
              <a:t>음식섭취량</a:t>
            </a:r>
            <a:r>
              <a:rPr lang="en-US" altLang="ko-KR" sz="1800"/>
              <a:t>(input)</a:t>
            </a:r>
            <a:r>
              <a:rPr lang="ko-KR" altLang="en-US" sz="1800"/>
              <a:t>과 신체활동</a:t>
            </a:r>
            <a:r>
              <a:rPr lang="en-US" altLang="ko-KR" sz="1800"/>
              <a:t>(output)</a:t>
            </a:r>
            <a:r>
              <a:rPr lang="ko-KR" altLang="en-US" sz="1800"/>
              <a:t>의 칼로리 밸런스 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음식섭취량  </a:t>
            </a:r>
            <a:r>
              <a:rPr lang="en-US" altLang="ko-KR" sz="1800"/>
              <a:t>&gt; </a:t>
            </a:r>
            <a:r>
              <a:rPr lang="ko-KR" altLang="en-US" sz="1800"/>
              <a:t>신체 활동량 </a:t>
            </a:r>
            <a:r>
              <a:rPr lang="en-US" altLang="ko-KR" sz="1800"/>
              <a:t>= </a:t>
            </a:r>
            <a:r>
              <a:rPr lang="ko-KR" altLang="en-US" sz="1800"/>
              <a:t>체중 증가</a:t>
            </a:r>
          </a:p>
          <a:p>
            <a:pPr>
              <a:lnSpc>
                <a:spcPct val="110000"/>
              </a:lnSpc>
            </a:pPr>
            <a:r>
              <a:rPr lang="ko-KR" altLang="en-US" sz="1800"/>
              <a:t>음식섭취량 </a:t>
            </a:r>
            <a:r>
              <a:rPr lang="en-US" altLang="ko-KR" sz="1800"/>
              <a:t>&lt; </a:t>
            </a:r>
            <a:r>
              <a:rPr lang="ko-KR" altLang="en-US" sz="1800"/>
              <a:t>신체활동 </a:t>
            </a:r>
            <a:r>
              <a:rPr lang="en-US" altLang="ko-KR" sz="1800"/>
              <a:t>= </a:t>
            </a:r>
            <a:r>
              <a:rPr lang="ko-KR" altLang="en-US" sz="1800"/>
              <a:t>체중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3864</Words>
  <Application>Microsoft PowerPoint</Application>
  <PresentationFormat>화면 슬라이드 쇼(4:3)</PresentationFormat>
  <Paragraphs>667</Paragraphs>
  <Slides>85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85</vt:i4>
      </vt:variant>
    </vt:vector>
  </HeadingPairs>
  <TitlesOfParts>
    <vt:vector size="96" baseType="lpstr">
      <vt:lpstr>굴림</vt:lpstr>
      <vt:lpstr>Arial</vt:lpstr>
      <vt:lpstr>HY헤드라인M</vt:lpstr>
      <vt:lpstr>HY견고딕</vt:lpstr>
      <vt:lpstr>Times New Roman</vt:lpstr>
      <vt:lpstr>Wingdings</vt:lpstr>
      <vt:lpstr>Symbol</vt:lpstr>
      <vt:lpstr>휴먼모음T</vt:lpstr>
      <vt:lpstr>기본 디자인</vt:lpstr>
      <vt:lpstr>그림 (메타파일)</vt:lpstr>
      <vt:lpstr>Microsoft Office Excel 차트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4. 운동의 구체적 효과는 언제부터 나오는가?</vt:lpstr>
      <vt:lpstr>5. 운동도 지나치면 독</vt:lpstr>
      <vt:lpstr>6. 체중 조절과 운동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노인운동법</vt:lpstr>
      <vt:lpstr>유산소 운동의 장점</vt:lpstr>
      <vt:lpstr>저항운동의 장점</vt:lpstr>
      <vt:lpstr>슬라이드 25</vt:lpstr>
      <vt:lpstr>슬라이드 26</vt:lpstr>
      <vt:lpstr>슬라이드 27</vt:lpstr>
      <vt:lpstr>저항과 반복간의 권고사항</vt:lpstr>
      <vt:lpstr>체중과 신체구성의 변화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노인 운동 지도를 위한 방법</vt:lpstr>
      <vt:lpstr>올바른 걷기법(바른 걷기)</vt:lpstr>
      <vt:lpstr>팔 운동(Arm-Curl)</vt:lpstr>
      <vt:lpstr>팔 운동(Arm-extension)</vt:lpstr>
      <vt:lpstr>다리 펴기(leg-extension)</vt:lpstr>
      <vt:lpstr>다리 운동[leg-extension) 2</vt:lpstr>
      <vt:lpstr>앉아서 행진하기</vt:lpstr>
      <vt:lpstr>다리 뒤쪽 흔들기</vt:lpstr>
      <vt:lpstr>뒷 꿈치들기</vt:lpstr>
      <vt:lpstr>누워서 옆으로 다리 들기</vt:lpstr>
      <vt:lpstr>배 구부리기</vt:lpstr>
      <vt:lpstr>벽면 팔굽혀펴기</vt:lpstr>
      <vt:lpstr>의자 손잡이 팔굽혀펴기</vt:lpstr>
      <vt:lpstr>누워서 밀어올리기</vt:lpstr>
      <vt:lpstr>계단 오르기</vt:lpstr>
      <vt:lpstr>의자 스쿼트</vt:lpstr>
      <vt:lpstr>목 늘리기</vt:lpstr>
      <vt:lpstr>손과 팔 늘리기</vt:lpstr>
      <vt:lpstr>어깨 으쓱하고 돌리기</vt:lpstr>
      <vt:lpstr>가슴 위쪽과 등 근력 키우기</vt:lpstr>
      <vt:lpstr>옆구리 늘리기</vt:lpstr>
      <vt:lpstr>무릎 당기기</vt:lpstr>
      <vt:lpstr>다리 늘리기</vt:lpstr>
      <vt:lpstr>종아리 늘리기</vt:lpstr>
      <vt:lpstr>밴드 운동이란..?</vt:lpstr>
      <vt:lpstr>밴드 운동의 장점</vt:lpstr>
      <vt:lpstr>밴드운동의 효과</vt:lpstr>
      <vt:lpstr>밴드 운동시 주의사항</vt:lpstr>
      <vt:lpstr>밴드 운동의 일반적인 방법</vt:lpstr>
      <vt:lpstr>팔꿈치 뒤로 보내기(Elbow Extension)</vt:lpstr>
      <vt:lpstr>팔 들어 올리기(Elbow Flextion)</vt:lpstr>
      <vt:lpstr>팔꿈치 펴기(Shoulder Press)</vt:lpstr>
      <vt:lpstr>        팔 앞으로 내밀기(Shoulder Bench Press)</vt:lpstr>
      <vt:lpstr>     팔 옆으로 들기(Shoulder Lateral Raise)</vt:lpstr>
      <vt:lpstr>  몸쪽으로 밴드 당기기(Seated Row)</vt:lpstr>
      <vt:lpstr> 다리 옆으로 벌리기(Hip Abduction)</vt:lpstr>
      <vt:lpstr>무릎 당기기(Knee Curl)</vt:lpstr>
      <vt:lpstr>발목 올리기(Foot Raises)</vt:lpstr>
      <vt:lpstr>무릎 펴기(Knee Extension)</vt:lpstr>
    </vt:vector>
  </TitlesOfParts>
  <Company>우리집주식회사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주냥</dc:creator>
  <cp:lastModifiedBy>user</cp:lastModifiedBy>
  <cp:revision>31</cp:revision>
  <dcterms:created xsi:type="dcterms:W3CDTF">2003-07-11T06:02:00Z</dcterms:created>
  <dcterms:modified xsi:type="dcterms:W3CDTF">2010-03-11T08:34:18Z</dcterms:modified>
</cp:coreProperties>
</file>