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343" r:id="rId2"/>
    <p:sldId id="266" r:id="rId3"/>
    <p:sldId id="328" r:id="rId4"/>
    <p:sldId id="330" r:id="rId5"/>
    <p:sldId id="331" r:id="rId6"/>
    <p:sldId id="329" r:id="rId7"/>
    <p:sldId id="332" r:id="rId8"/>
    <p:sldId id="334" r:id="rId9"/>
    <p:sldId id="335" r:id="rId10"/>
    <p:sldId id="336" r:id="rId11"/>
    <p:sldId id="337" r:id="rId12"/>
    <p:sldId id="338" r:id="rId13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15"/>
    </p:embeddedFont>
    <p:embeddedFont>
      <p:font typeface="Chelsea Market" panose="020B0600000101010101" charset="0"/>
      <p:regular r:id="rId16"/>
    </p:embeddedFont>
    <p:embeddedFont>
      <p:font typeface="Roboto" panose="02000000000000000000" pitchFamily="2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471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57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44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72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1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89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8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35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34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59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35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9e3dca2c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f9e3dca2c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36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297300" y="445025"/>
            <a:ext cx="65493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9637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0"/>
          <p:cNvSpPr>
            <a:spLocks noGrp="1"/>
          </p:cNvSpPr>
          <p:nvPr>
            <p:ph type="pic" idx="3"/>
          </p:nvPr>
        </p:nvSpPr>
        <p:spPr>
          <a:xfrm>
            <a:off x="347775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0"/>
          <p:cNvSpPr>
            <a:spLocks noGrp="1"/>
          </p:cNvSpPr>
          <p:nvPr>
            <p:ph type="pic" idx="4"/>
          </p:nvPr>
        </p:nvSpPr>
        <p:spPr>
          <a:xfrm>
            <a:off x="59918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9637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6"/>
          </p:nvPr>
        </p:nvSpPr>
        <p:spPr>
          <a:xfrm>
            <a:off x="347775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59918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60" r:id="rId5"/>
    <p:sldLayoutId id="2147483666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rgbClr val="A854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102437" y="1184547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822693" y="3866391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B4E8D484-3324-8692-F5B4-CAF455859FD9}"/>
              </a:ext>
            </a:extLst>
          </p:cNvPr>
          <p:cNvSpPr txBox="1">
            <a:spLocks/>
          </p:cNvSpPr>
          <p:nvPr/>
        </p:nvSpPr>
        <p:spPr>
          <a:xfrm>
            <a:off x="1036824" y="3272572"/>
            <a:ext cx="692443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5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자료에 나와있는 독도 한국땅 근거</a:t>
            </a:r>
          </a:p>
        </p:txBody>
      </p:sp>
    </p:spTree>
    <p:extLst>
      <p:ext uri="{BB962C8B-B14F-4D97-AF65-F5344CB8AC3E}">
        <p14:creationId xmlns:p14="http://schemas.microsoft.com/office/powerpoint/2010/main" val="19049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0" y="76755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기죽도약도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죽도의 일도에 대한 한국과 일본의 해석 팽팽하게 맞섬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진실을 말해줄 명백한 증거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지령문의 부속지도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59FB8C-2A8D-8790-00C8-AC7627C9C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5"/>
          <a:stretch/>
        </p:blipFill>
        <p:spPr>
          <a:xfrm>
            <a:off x="3294332" y="2770357"/>
            <a:ext cx="2860135" cy="1943092"/>
          </a:xfrm>
          <a:prstGeom prst="rect">
            <a:avLst/>
          </a:prstGeom>
        </p:spPr>
      </p:pic>
      <p:sp>
        <p:nvSpPr>
          <p:cNvPr id="5" name="Google Shape;411;p32">
            <a:extLst>
              <a:ext uri="{FF2B5EF4-FFF2-40B4-BE49-F238E27FC236}">
                <a16:creationId xmlns:a16="http://schemas.microsoft.com/office/drawing/2014/main" id="{03944E93-17EC-9841-0046-30C43184C58B}"/>
              </a:ext>
            </a:extLst>
          </p:cNvPr>
          <p:cNvSpPr txBox="1">
            <a:spLocks/>
          </p:cNvSpPr>
          <p:nvPr/>
        </p:nvSpPr>
        <p:spPr>
          <a:xfrm>
            <a:off x="153464" y="3053265"/>
            <a:ext cx="3643678" cy="227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739;p37">
            <a:extLst>
              <a:ext uri="{FF2B5EF4-FFF2-40B4-BE49-F238E27FC236}">
                <a16:creationId xmlns:a16="http://schemas.microsoft.com/office/drawing/2014/main" id="{5AF85A57-8962-3648-0988-9B910ABE4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29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1" name="Google Shape;739;p37">
            <a:extLst>
              <a:ext uri="{FF2B5EF4-FFF2-40B4-BE49-F238E27FC236}">
                <a16:creationId xmlns:a16="http://schemas.microsoft.com/office/drawing/2014/main" id="{0AD352F0-EBA3-8589-FD40-3D52E899B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562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786277" y="936867"/>
            <a:ext cx="2777539" cy="572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기죽도약도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5" name="Google Shape;411;p32">
            <a:extLst>
              <a:ext uri="{FF2B5EF4-FFF2-40B4-BE49-F238E27FC236}">
                <a16:creationId xmlns:a16="http://schemas.microsoft.com/office/drawing/2014/main" id="{03944E93-17EC-9841-0046-30C43184C58B}"/>
              </a:ext>
            </a:extLst>
          </p:cNvPr>
          <p:cNvSpPr txBox="1">
            <a:spLocks/>
          </p:cNvSpPr>
          <p:nvPr/>
        </p:nvSpPr>
        <p:spPr>
          <a:xfrm>
            <a:off x="503172" y="1408530"/>
            <a:ext cx="3643678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다케시마 외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개 섬이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독도라는 사실을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그림으로 나타내 시각적으로 나타냄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10" name="그림 9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C037B926-0565-BC18-B015-5BE379165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88" t="28221" r="10449" b="2909"/>
          <a:stretch/>
        </p:blipFill>
        <p:spPr>
          <a:xfrm>
            <a:off x="4658540" y="1223176"/>
            <a:ext cx="3938123" cy="2134816"/>
          </a:xfrm>
          <a:prstGeom prst="rect">
            <a:avLst/>
          </a:prstGeom>
        </p:spPr>
      </p:pic>
      <p:pic>
        <p:nvPicPr>
          <p:cNvPr id="12" name="그림 11" descr="텍스트, 스크린샷, 멀티미디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7B7A8CD-C568-27B5-A335-2F7E9F8BF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4" t="28012" r="10822" b="3524"/>
          <a:stretch/>
        </p:blipFill>
        <p:spPr>
          <a:xfrm>
            <a:off x="786277" y="3083096"/>
            <a:ext cx="3077468" cy="1653871"/>
          </a:xfrm>
          <a:prstGeom prst="rect">
            <a:avLst/>
          </a:prstGeom>
        </p:spPr>
      </p:pic>
      <p:sp>
        <p:nvSpPr>
          <p:cNvPr id="6" name="Google Shape;411;p32">
            <a:extLst>
              <a:ext uri="{FF2B5EF4-FFF2-40B4-BE49-F238E27FC236}">
                <a16:creationId xmlns:a16="http://schemas.microsoft.com/office/drawing/2014/main" id="{A17B282C-FA73-E3FB-DDFA-D1BB8D8FEE50}"/>
              </a:ext>
            </a:extLst>
          </p:cNvPr>
          <p:cNvSpPr txBox="1">
            <a:spLocks/>
          </p:cNvSpPr>
          <p:nvPr/>
        </p:nvSpPr>
        <p:spPr>
          <a:xfrm>
            <a:off x="4766089" y="3314928"/>
            <a:ext cx="3449589" cy="1547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지령에서 일본과 무관하다고 했던 두 섬</a:t>
            </a:r>
            <a:endParaRPr lang="en-US" altLang="ko-KR" sz="24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울릉도와 독도라는 사실 분명해짐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7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335775" y="2016408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지령문과 같은 일본 정부 기관의 여러 공식 문서에도 불구하고 일본이 자꾸 독도가 일본땅이라고 주장하는 이유는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?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78BA2C67-3603-5037-3AAB-C8401B9F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5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39" name="Google Shape;739;p37"/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59" y="1016169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원록구병자년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조선주착안일권지각서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2005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오키섬에서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발견된 안용복 취조 문서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 사건의 실체 구명에 큰 진전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01F6A04A-194C-FDCF-0FB0-F2FAB1CC9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23" t="28936" r="7208" b="14294"/>
          <a:stretch/>
        </p:blipFill>
        <p:spPr>
          <a:xfrm>
            <a:off x="2615862" y="2571750"/>
            <a:ext cx="3912269" cy="214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61" y="93661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 기사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1663~1669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안용복 사건에 대한 쓰시마번의 기록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“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울릉도는 단지 일본 어민들의 어업을 위해 이용했을 뿐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일본의 섬이 아니었다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.”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안용복이 밝혀낸 진실 담겨있음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1ED91F36-0C82-3B2A-9A35-B6459641F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8" t="14686" r="16352" b="50000"/>
          <a:stretch/>
        </p:blipFill>
        <p:spPr>
          <a:xfrm>
            <a:off x="866690" y="3282465"/>
            <a:ext cx="2926081" cy="1816376"/>
          </a:xfrm>
          <a:prstGeom prst="rect">
            <a:avLst/>
          </a:prstGeom>
        </p:spPr>
      </p:pic>
      <p:pic>
        <p:nvPicPr>
          <p:cNvPr id="7" name="그림 6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9F40BDB-7EFF-ABFE-B97A-8CC2FAEF77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6078" r="4963" b="50000"/>
          <a:stretch/>
        </p:blipFill>
        <p:spPr>
          <a:xfrm>
            <a:off x="4206659" y="3272538"/>
            <a:ext cx="3740051" cy="1744814"/>
          </a:xfrm>
          <a:prstGeom prst="rect">
            <a:avLst/>
          </a:prstGeom>
        </p:spPr>
      </p:pic>
      <p:sp>
        <p:nvSpPr>
          <p:cNvPr id="12" name="Google Shape;739;p37">
            <a:extLst>
              <a:ext uri="{FF2B5EF4-FFF2-40B4-BE49-F238E27FC236}">
                <a16:creationId xmlns:a16="http://schemas.microsoft.com/office/drawing/2014/main" id="{9B3F8EB2-1040-3206-BED1-A48A2D4446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2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0" y="906557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안용복 사건 이후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140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지나고 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22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하치에몬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이라는 일본 어부가 울릉도와 독도에 벌목 하러 갔다가 사형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è"/>
            </a:pP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정부 다시 울릉도 도해 금지령 내림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자국에서 일어난 역사적 사건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But, “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울릉도에만 도해 금지령이 내려졌을 뿐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독도까지 조선의 영토로 인정한 것은 아니다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!”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주장하는 일본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거짓말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3C338D58-0BDA-EDE4-9555-DA33DCA2C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7004" r="4963" b="50000"/>
          <a:stretch/>
        </p:blipFill>
        <p:spPr>
          <a:xfrm>
            <a:off x="2854374" y="3388336"/>
            <a:ext cx="3740051" cy="1697108"/>
          </a:xfrm>
          <a:prstGeom prst="rect">
            <a:avLst/>
          </a:prstGeom>
        </p:spPr>
      </p:pic>
      <p:sp>
        <p:nvSpPr>
          <p:cNvPr id="10" name="Google Shape;739;p37">
            <a:extLst>
              <a:ext uri="{FF2B5EF4-FFF2-40B4-BE49-F238E27FC236}">
                <a16:creationId xmlns:a16="http://schemas.microsoft.com/office/drawing/2014/main" id="{108B63B8-8F6E-50A0-84C0-8F0D04064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484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51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1" y="762120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죽도방각도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‘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죽도도해일건기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’&gt;</a:t>
            </a: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일건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한 가지 사건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/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기록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하치에몬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조사진술서의 첨부지도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 영토와 같은 색으로 표시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조선령이라는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사실 알 수 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7" name="그림 6" descr="텍스트, 스크린샷, 소프트웨어, 웹사이트이(가) 표시된 사진&#10;&#10;자동 생성된 설명">
            <a:extLst>
              <a:ext uri="{FF2B5EF4-FFF2-40B4-BE49-F238E27FC236}">
                <a16:creationId xmlns:a16="http://schemas.microsoft.com/office/drawing/2014/main" id="{975CA80B-2C1D-D570-06FE-4D614F228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5768" r="4963" b="42761"/>
          <a:stretch/>
        </p:blipFill>
        <p:spPr>
          <a:xfrm>
            <a:off x="502742" y="3096638"/>
            <a:ext cx="3367731" cy="1920714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58D59455-E48C-5AF1-55B6-8DA6140C7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78" r="2026" b="43985"/>
          <a:stretch/>
        </p:blipFill>
        <p:spPr>
          <a:xfrm>
            <a:off x="4834394" y="3143113"/>
            <a:ext cx="3539914" cy="1827764"/>
          </a:xfrm>
          <a:prstGeom prst="rect">
            <a:avLst/>
          </a:prstGeom>
        </p:spPr>
      </p:pic>
      <p:sp>
        <p:nvSpPr>
          <p:cNvPr id="16" name="Google Shape;739;p37">
            <a:extLst>
              <a:ext uri="{FF2B5EF4-FFF2-40B4-BE49-F238E27FC236}">
                <a16:creationId xmlns:a16="http://schemas.microsoft.com/office/drawing/2014/main" id="{87A62EF5-9FA8-250F-6EBB-4FA7E31CA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513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3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405361" y="763944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&lt;‘</a:t>
            </a:r>
            <a:r>
              <a:rPr lang="ko-KR" altLang="en-US" sz="24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조선죽도도항시말기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’ (</a:t>
            </a:r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부속지도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)&gt;</a:t>
            </a:r>
          </a:p>
          <a:p>
            <a:pPr algn="ctr"/>
            <a:r>
              <a:rPr lang="ko-KR" altLang="en-US" sz="24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죽도방각도를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개정함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마찬가지로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독도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: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한반도와 같은 붉은 색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두 섬의 소속 분명히 밝히고 있음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7FF24F-7C47-104F-094D-E35CB1A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" t="13911" r="5416" b="43732"/>
          <a:stretch/>
        </p:blipFill>
        <p:spPr>
          <a:xfrm>
            <a:off x="2862459" y="2770357"/>
            <a:ext cx="3632794" cy="2178659"/>
          </a:xfrm>
          <a:prstGeom prst="rect">
            <a:avLst/>
          </a:prstGeom>
        </p:spPr>
      </p:pic>
      <p:sp>
        <p:nvSpPr>
          <p:cNvPr id="12" name="Google Shape;739;p37">
            <a:extLst>
              <a:ext uri="{FF2B5EF4-FFF2-40B4-BE49-F238E27FC236}">
                <a16:creationId xmlns:a16="http://schemas.microsoft.com/office/drawing/2014/main" id="{76104E0F-A044-44CA-A576-5B8822D3C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7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61" y="1267995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 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장의 지도가 발견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-&gt;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에도막부가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울릉도와 독도를 조선령으로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인식했었다는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 것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명확하게 </a:t>
            </a:r>
            <a:r>
              <a:rPr lang="ko-KR" altLang="en-US" sz="2400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밝혀짐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7FF24F-7C47-104F-094D-E35CB1A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" t="13911" r="5416" b="43732"/>
          <a:stretch/>
        </p:blipFill>
        <p:spPr>
          <a:xfrm>
            <a:off x="4724400" y="2425343"/>
            <a:ext cx="3632794" cy="21786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DF04D64-C3DA-A07A-188A-583175EB4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5" y="2719830"/>
            <a:ext cx="3542083" cy="1822862"/>
          </a:xfrm>
          <a:prstGeom prst="rect">
            <a:avLst/>
          </a:prstGeom>
        </p:spPr>
      </p:pic>
      <p:sp>
        <p:nvSpPr>
          <p:cNvPr id="9" name="Google Shape;739;p37">
            <a:extLst>
              <a:ext uri="{FF2B5EF4-FFF2-40B4-BE49-F238E27FC236}">
                <a16:creationId xmlns:a16="http://schemas.microsoft.com/office/drawing/2014/main" id="{18AE22A3-1BE8-735B-A51E-A9B8058F1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8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505923" y="908308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</a:t>
            </a:r>
            <a:r>
              <a:rPr lang="ko-KR" altLang="en-US" sz="2400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지령문</a:t>
            </a:r>
            <a:r>
              <a:rPr lang="en-US" altLang="ko-KR" sz="2400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1870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년대 일본 </a:t>
            </a:r>
            <a:r>
              <a:rPr lang="ko-KR" altLang="en-US" sz="2400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내무성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지적 편찬 사업 진행 중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일본 영유권 여부 태정관에게 질의</a:t>
            </a:r>
            <a:r>
              <a:rPr lang="en-US" altLang="ko-KR" sz="2400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7B80425A-A5E7-2BD9-6C54-BBE9C98C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0" t="27796" r="10580" b="3765"/>
          <a:stretch/>
        </p:blipFill>
        <p:spPr>
          <a:xfrm>
            <a:off x="2666394" y="2337316"/>
            <a:ext cx="4116012" cy="2230103"/>
          </a:xfrm>
          <a:prstGeom prst="rect">
            <a:avLst/>
          </a:prstGeom>
        </p:spPr>
      </p:pic>
      <p:sp>
        <p:nvSpPr>
          <p:cNvPr id="10" name="Google Shape;739;p37">
            <a:extLst>
              <a:ext uri="{FF2B5EF4-FFF2-40B4-BE49-F238E27FC236}">
                <a16:creationId xmlns:a16="http://schemas.microsoft.com/office/drawing/2014/main" id="{D801E2B9-394D-37BA-5430-3A4124EAB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0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 rot="3728566">
            <a:off x="-635693" y="-1081161"/>
            <a:ext cx="1942936" cy="2789736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1" name="Google Shape;741;p37"/>
          <p:cNvSpPr/>
          <p:nvPr/>
        </p:nvSpPr>
        <p:spPr>
          <a:xfrm rot="-7962442">
            <a:off x="8185906" y="3209157"/>
            <a:ext cx="1942910" cy="2789692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8111309" y="4190653"/>
            <a:ext cx="1113861" cy="826699"/>
          </a:xfrm>
          <a:custGeom>
            <a:avLst/>
            <a:gdLst/>
            <a:ahLst/>
            <a:cxnLst/>
            <a:rect l="l" t="t" r="r" b="b"/>
            <a:pathLst>
              <a:path w="40600" h="30133" extrusionOk="0">
                <a:moveTo>
                  <a:pt x="19781" y="1"/>
                </a:moveTo>
                <a:cubicBezTo>
                  <a:pt x="19553" y="1"/>
                  <a:pt x="19325" y="4"/>
                  <a:pt x="19097" y="9"/>
                </a:cubicBezTo>
                <a:cubicBezTo>
                  <a:pt x="17049" y="62"/>
                  <a:pt x="14991" y="169"/>
                  <a:pt x="12969" y="499"/>
                </a:cubicBezTo>
                <a:cubicBezTo>
                  <a:pt x="10538" y="989"/>
                  <a:pt x="8106" y="1853"/>
                  <a:pt x="6182" y="3483"/>
                </a:cubicBezTo>
                <a:cubicBezTo>
                  <a:pt x="4819" y="4632"/>
                  <a:pt x="3813" y="6110"/>
                  <a:pt x="2842" y="7598"/>
                </a:cubicBezTo>
                <a:cubicBezTo>
                  <a:pt x="1417" y="9762"/>
                  <a:pt x="651" y="12292"/>
                  <a:pt x="250" y="14830"/>
                </a:cubicBezTo>
                <a:cubicBezTo>
                  <a:pt x="0" y="16674"/>
                  <a:pt x="134" y="18598"/>
                  <a:pt x="864" y="20317"/>
                </a:cubicBezTo>
                <a:cubicBezTo>
                  <a:pt x="953" y="20584"/>
                  <a:pt x="1069" y="20834"/>
                  <a:pt x="1203" y="21083"/>
                </a:cubicBezTo>
                <a:cubicBezTo>
                  <a:pt x="1408" y="21493"/>
                  <a:pt x="1666" y="21885"/>
                  <a:pt x="1933" y="22268"/>
                </a:cubicBezTo>
                <a:cubicBezTo>
                  <a:pt x="2352" y="22847"/>
                  <a:pt x="2779" y="23426"/>
                  <a:pt x="3341" y="23871"/>
                </a:cubicBezTo>
                <a:cubicBezTo>
                  <a:pt x="4151" y="24575"/>
                  <a:pt x="5104" y="25074"/>
                  <a:pt x="6075" y="25537"/>
                </a:cubicBezTo>
                <a:cubicBezTo>
                  <a:pt x="7367" y="26169"/>
                  <a:pt x="8765" y="26543"/>
                  <a:pt x="10172" y="26802"/>
                </a:cubicBezTo>
                <a:cubicBezTo>
                  <a:pt x="12053" y="27184"/>
                  <a:pt x="13975" y="27348"/>
                  <a:pt x="15895" y="27348"/>
                </a:cubicBezTo>
                <a:cubicBezTo>
                  <a:pt x="16658" y="27348"/>
                  <a:pt x="17420" y="27322"/>
                  <a:pt x="18180" y="27274"/>
                </a:cubicBezTo>
                <a:lnTo>
                  <a:pt x="18314" y="27274"/>
                </a:lnTo>
                <a:cubicBezTo>
                  <a:pt x="18319" y="27274"/>
                  <a:pt x="18325" y="27278"/>
                  <a:pt x="18334" y="27278"/>
                </a:cubicBezTo>
                <a:cubicBezTo>
                  <a:pt x="18338" y="27278"/>
                  <a:pt x="18343" y="27277"/>
                  <a:pt x="18349" y="27274"/>
                </a:cubicBezTo>
                <a:lnTo>
                  <a:pt x="18483" y="27274"/>
                </a:lnTo>
                <a:cubicBezTo>
                  <a:pt x="18492" y="27274"/>
                  <a:pt x="18501" y="27274"/>
                  <a:pt x="18509" y="27283"/>
                </a:cubicBezTo>
                <a:cubicBezTo>
                  <a:pt x="18518" y="27283"/>
                  <a:pt x="18518" y="27291"/>
                  <a:pt x="18518" y="27291"/>
                </a:cubicBezTo>
                <a:cubicBezTo>
                  <a:pt x="18527" y="27300"/>
                  <a:pt x="18527" y="27300"/>
                  <a:pt x="18536" y="27309"/>
                </a:cubicBezTo>
                <a:cubicBezTo>
                  <a:pt x="18536" y="27318"/>
                  <a:pt x="18545" y="27327"/>
                  <a:pt x="18545" y="27336"/>
                </a:cubicBezTo>
                <a:lnTo>
                  <a:pt x="18554" y="27345"/>
                </a:lnTo>
                <a:cubicBezTo>
                  <a:pt x="18554" y="27345"/>
                  <a:pt x="18554" y="27345"/>
                  <a:pt x="18554" y="27354"/>
                </a:cubicBezTo>
                <a:cubicBezTo>
                  <a:pt x="18554" y="27363"/>
                  <a:pt x="18563" y="27372"/>
                  <a:pt x="18563" y="27389"/>
                </a:cubicBezTo>
                <a:lnTo>
                  <a:pt x="18572" y="27389"/>
                </a:lnTo>
                <a:cubicBezTo>
                  <a:pt x="18572" y="27389"/>
                  <a:pt x="18572" y="27398"/>
                  <a:pt x="18572" y="27398"/>
                </a:cubicBezTo>
                <a:cubicBezTo>
                  <a:pt x="18572" y="27398"/>
                  <a:pt x="18581" y="27407"/>
                  <a:pt x="18581" y="27416"/>
                </a:cubicBezTo>
                <a:cubicBezTo>
                  <a:pt x="18590" y="27443"/>
                  <a:pt x="18607" y="27470"/>
                  <a:pt x="18625" y="27487"/>
                </a:cubicBezTo>
                <a:cubicBezTo>
                  <a:pt x="18839" y="27897"/>
                  <a:pt x="19035" y="28316"/>
                  <a:pt x="19249" y="28734"/>
                </a:cubicBezTo>
                <a:cubicBezTo>
                  <a:pt x="19463" y="29109"/>
                  <a:pt x="19676" y="29492"/>
                  <a:pt x="19872" y="29875"/>
                </a:cubicBezTo>
                <a:cubicBezTo>
                  <a:pt x="19908" y="29964"/>
                  <a:pt x="19952" y="30053"/>
                  <a:pt x="19997" y="30133"/>
                </a:cubicBezTo>
                <a:cubicBezTo>
                  <a:pt x="20050" y="29875"/>
                  <a:pt x="20104" y="29616"/>
                  <a:pt x="20184" y="29367"/>
                </a:cubicBezTo>
                <a:cubicBezTo>
                  <a:pt x="20371" y="28761"/>
                  <a:pt x="20585" y="28155"/>
                  <a:pt x="20745" y="27541"/>
                </a:cubicBezTo>
                <a:cubicBezTo>
                  <a:pt x="20745" y="27541"/>
                  <a:pt x="20745" y="27541"/>
                  <a:pt x="20745" y="27532"/>
                </a:cubicBezTo>
                <a:cubicBezTo>
                  <a:pt x="20763" y="27487"/>
                  <a:pt x="20772" y="27443"/>
                  <a:pt x="20790" y="27398"/>
                </a:cubicBezTo>
                <a:cubicBezTo>
                  <a:pt x="20790" y="27398"/>
                  <a:pt x="20790" y="27398"/>
                  <a:pt x="20790" y="27389"/>
                </a:cubicBezTo>
                <a:cubicBezTo>
                  <a:pt x="20790" y="27381"/>
                  <a:pt x="20799" y="27372"/>
                  <a:pt x="20799" y="27363"/>
                </a:cubicBezTo>
                <a:cubicBezTo>
                  <a:pt x="20816" y="27309"/>
                  <a:pt x="20825" y="27265"/>
                  <a:pt x="20843" y="27211"/>
                </a:cubicBezTo>
                <a:lnTo>
                  <a:pt x="20879" y="27211"/>
                </a:lnTo>
                <a:lnTo>
                  <a:pt x="20959" y="27220"/>
                </a:lnTo>
                <a:lnTo>
                  <a:pt x="20977" y="27220"/>
                </a:lnTo>
                <a:cubicBezTo>
                  <a:pt x="21182" y="27238"/>
                  <a:pt x="21389" y="27244"/>
                  <a:pt x="21597" y="27244"/>
                </a:cubicBezTo>
                <a:cubicBezTo>
                  <a:pt x="22029" y="27244"/>
                  <a:pt x="22465" y="27217"/>
                  <a:pt x="22892" y="27211"/>
                </a:cubicBezTo>
                <a:cubicBezTo>
                  <a:pt x="23756" y="27158"/>
                  <a:pt x="24611" y="27033"/>
                  <a:pt x="25475" y="27006"/>
                </a:cubicBezTo>
                <a:cubicBezTo>
                  <a:pt x="26606" y="26953"/>
                  <a:pt x="27746" y="26998"/>
                  <a:pt x="28877" y="26882"/>
                </a:cubicBezTo>
                <a:cubicBezTo>
                  <a:pt x="30196" y="26730"/>
                  <a:pt x="31523" y="26499"/>
                  <a:pt x="32797" y="26116"/>
                </a:cubicBezTo>
                <a:cubicBezTo>
                  <a:pt x="34498" y="25483"/>
                  <a:pt x="36092" y="24539"/>
                  <a:pt x="37428" y="23310"/>
                </a:cubicBezTo>
                <a:cubicBezTo>
                  <a:pt x="38212" y="22597"/>
                  <a:pt x="38827" y="21725"/>
                  <a:pt x="39254" y="20754"/>
                </a:cubicBezTo>
                <a:cubicBezTo>
                  <a:pt x="39780" y="19765"/>
                  <a:pt x="40074" y="18687"/>
                  <a:pt x="40305" y="17600"/>
                </a:cubicBezTo>
                <a:cubicBezTo>
                  <a:pt x="40599" y="16193"/>
                  <a:pt x="40359" y="14750"/>
                  <a:pt x="40163" y="13343"/>
                </a:cubicBezTo>
                <a:cubicBezTo>
                  <a:pt x="39967" y="11695"/>
                  <a:pt x="39637" y="10448"/>
                  <a:pt x="39049" y="9272"/>
                </a:cubicBezTo>
                <a:cubicBezTo>
                  <a:pt x="38586" y="8355"/>
                  <a:pt x="37963" y="7491"/>
                  <a:pt x="37125" y="6511"/>
                </a:cubicBezTo>
                <a:cubicBezTo>
                  <a:pt x="35112" y="4160"/>
                  <a:pt x="32271" y="2663"/>
                  <a:pt x="29394" y="1612"/>
                </a:cubicBezTo>
                <a:cubicBezTo>
                  <a:pt x="26313" y="538"/>
                  <a:pt x="23046" y="1"/>
                  <a:pt x="19781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5B7B1787-ED4D-ACC0-8A95-DE09E5D01044}"/>
              </a:ext>
            </a:extLst>
          </p:cNvPr>
          <p:cNvSpPr txBox="1">
            <a:spLocks/>
          </p:cNvSpPr>
          <p:nvPr/>
        </p:nvSpPr>
        <p:spPr>
          <a:xfrm>
            <a:off x="252958" y="779777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&lt;</a:t>
            </a:r>
            <a:r>
              <a:rPr lang="ko-KR" altLang="en-US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태정관 </a:t>
            </a:r>
            <a:r>
              <a:rPr lang="ko-KR" altLang="en-US" sz="2200" b="1" dirty="0" err="1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지령문</a:t>
            </a:r>
            <a:r>
              <a:rPr lang="en-US" altLang="ko-KR" sz="22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&gt;</a:t>
            </a: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돌아온 태정관의 답변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울릉도와 그 외 섬 하나는 일본의 영토와 무관하다는 것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But,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그 외 섬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=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송도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 지칭</a:t>
            </a:r>
            <a:endParaRPr lang="en-US" altLang="ko-KR" sz="2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죽도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외 일도 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= </a:t>
            </a:r>
            <a:r>
              <a:rPr lang="ko-KR" altLang="en-US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모두 울릉도라고 주장하는 일본</a:t>
            </a:r>
            <a:r>
              <a:rPr lang="en-US" altLang="ko-KR" sz="2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4" name="AutoShape 4" descr="원록구병자년조선주착안일권지각서">
            <a:extLst>
              <a:ext uri="{FF2B5EF4-FFF2-40B4-BE49-F238E27FC236}">
                <a16:creationId xmlns:a16="http://schemas.microsoft.com/office/drawing/2014/main" id="{3D81A3C3-1FAF-F6DC-1182-CE82705FA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A4703BD0-B92F-9F91-42CB-9A389AED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1" t="27797" r="10464" b="4053"/>
          <a:stretch/>
        </p:blipFill>
        <p:spPr>
          <a:xfrm>
            <a:off x="2585313" y="2892094"/>
            <a:ext cx="3973365" cy="2125258"/>
          </a:xfrm>
          <a:prstGeom prst="rect">
            <a:avLst/>
          </a:prstGeom>
        </p:spPr>
      </p:pic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3ED76EB9-58DF-2030-C59A-AE550E6BA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4. </a:t>
            </a:r>
            <a:r>
              <a:rPr lang="ko-KR" altLang="en-US" dirty="0"/>
              <a:t>일본 자료에 나와있는 독도 한국땅 근거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5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394</Words>
  <Application>Microsoft Office PowerPoint</Application>
  <PresentationFormat>화면 슬라이드 쇼(16:9)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Arial</vt:lpstr>
      <vt:lpstr>[양주]별산체</vt:lpstr>
      <vt:lpstr>Wingdings</vt:lpstr>
      <vt:lpstr>Chelsea Market</vt:lpstr>
      <vt:lpstr>Roboto</vt:lpstr>
      <vt:lpstr>KO Reading Comprehension Set in Spanish Cities by Slidesgo</vt:lpstr>
      <vt:lpstr>4</vt:lpstr>
      <vt:lpstr>4. 일본 자료에 나와있는 독도 한국땅 근거  </vt:lpstr>
      <vt:lpstr>4. 일본 자료에 나와있는 독도 한국땅 근거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4. 일본 자료에 나와있는 독도 한국땅 근거 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74</cp:revision>
  <dcterms:modified xsi:type="dcterms:W3CDTF">2024-05-29T05:14:33Z</dcterms:modified>
</cp:coreProperties>
</file>