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7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6" r:id="rId17"/>
    <p:sldId id="275" r:id="rId18"/>
    <p:sldId id="259" r:id="rId19"/>
    <p:sldId id="258" r:id="rId20"/>
    <p:sldId id="26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Arita Buri Bold" panose="020B0600000101010101" charset="-127"/>
      <p:regular r:id="rId33"/>
    </p:embeddedFont>
    <p:embeddedFont>
      <p:font typeface="Arita Buri Ultra-Bold Italics" panose="020B0600000101010101" charset="-127"/>
      <p:regular r:id="rId34"/>
    </p:embeddedFont>
    <p:embeddedFont>
      <p:font typeface="HY견명조" panose="02030600000101010101" pitchFamily="18" charset="-127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맑은 고딕" panose="020B0503020000020004" pitchFamily="50" charset="-12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66BB8-EE2D-4A47-AECD-7471FDC99F61}" v="1686" dt="2023-09-20T11:05:52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22" autoAdjust="0"/>
  </p:normalViewPr>
  <p:slideViewPr>
    <p:cSldViewPr>
      <p:cViewPr varScale="1">
        <p:scale>
          <a:sx n="74" d="100"/>
          <a:sy n="74" d="100"/>
        </p:scale>
        <p:origin x="5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35AEA-9CED-4E93-A0F7-6EAF042F1B80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71C55-9AE6-43C4-AADB-A4E0BF480E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3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40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83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81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45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34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37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018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0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71C55-9AE6-43C4-AADB-A4E0BF480E3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9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vlVv6Snk6tU" TargetMode="Externa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742283" y="689534"/>
            <a:ext cx="798662" cy="803425"/>
            <a:chOff x="0" y="0"/>
            <a:chExt cx="1064883" cy="10712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4883" cy="1071233"/>
            </a:xfrm>
            <a:custGeom>
              <a:avLst/>
              <a:gdLst/>
              <a:ahLst/>
              <a:cxnLst/>
              <a:rect l="l" t="t" r="r" b="b"/>
              <a:pathLst>
                <a:path w="1064883" h="1071233">
                  <a:moveTo>
                    <a:pt x="0" y="0"/>
                  </a:moveTo>
                  <a:lnTo>
                    <a:pt x="1064883" y="0"/>
                  </a:lnTo>
                  <a:lnTo>
                    <a:pt x="1064883" y="1071233"/>
                  </a:lnTo>
                  <a:lnTo>
                    <a:pt x="0" y="107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98" r="-298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3759" y="114848"/>
              <a:ext cx="273254" cy="62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55" dirty="0">
                  <a:solidFill>
                    <a:srgbClr val="F4F1E8"/>
                  </a:solidFill>
                  <a:latin typeface="Arita Buri Ultra-Bold Italics"/>
                </a:rPr>
                <a:t>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77837" y="320961"/>
              <a:ext cx="429174" cy="629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55">
                  <a:solidFill>
                    <a:srgbClr val="F4F1E8"/>
                  </a:solidFill>
                  <a:latin typeface="Arita Buri Ultra-Bold Italics"/>
                </a:rPr>
                <a:t>O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52408" y="896525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일본</a:t>
            </a: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 </a:t>
            </a: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국가의</a:t>
            </a: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 </a:t>
            </a: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과거와</a:t>
            </a: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 </a:t>
            </a: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현재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86137" y="3281809"/>
            <a:ext cx="14315724" cy="35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12000" b="1" i="1" spc="-240" dirty="0" err="1">
                <a:solidFill>
                  <a:srgbClr val="000000"/>
                </a:solidFill>
                <a:ea typeface="Arita Buri Bold Italics"/>
              </a:rPr>
              <a:t>일본의</a:t>
            </a:r>
            <a:r>
              <a:rPr lang="en-US" sz="12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12000" b="1" i="1" spc="-240" dirty="0" err="1">
                <a:solidFill>
                  <a:srgbClr val="000000"/>
                </a:solidFill>
                <a:ea typeface="Arita Buri Bold Italics"/>
              </a:rPr>
              <a:t>근대</a:t>
            </a:r>
            <a:endParaRPr lang="en-US" sz="12000" b="1" i="1" spc="-240" dirty="0">
              <a:solidFill>
                <a:srgbClr val="000000"/>
              </a:solidFill>
              <a:ea typeface="Arita Buri Bold Italics"/>
            </a:endParaRPr>
          </a:p>
          <a:p>
            <a:pPr marL="0" lvl="0" indent="0" algn="ctr">
              <a:lnSpc>
                <a:spcPts val="13800"/>
              </a:lnSpc>
            </a:pPr>
            <a:r>
              <a:rPr lang="en-US" sz="12000" b="1" i="1" spc="-240" dirty="0" err="1">
                <a:solidFill>
                  <a:srgbClr val="000000"/>
                </a:solidFill>
                <a:ea typeface="Arita Buri Bold Italics"/>
              </a:rPr>
              <a:t>다이쇼시대</a:t>
            </a:r>
            <a:endParaRPr lang="en-US" sz="12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53063" y="2044772"/>
            <a:ext cx="11181871" cy="71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9"/>
              </a:lnSpc>
            </a:pPr>
            <a:r>
              <a:rPr lang="en-US" sz="5817" spc="2617">
                <a:solidFill>
                  <a:srgbClr val="9B4819"/>
                </a:solidFill>
                <a:latin typeface="Arita Buri Bold"/>
              </a:rPr>
              <a:t>5조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312E30F-B524-59CE-E60A-507CD7328959}"/>
              </a:ext>
            </a:extLst>
          </p:cNvPr>
          <p:cNvSpPr txBox="1"/>
          <p:nvPr/>
        </p:nvSpPr>
        <p:spPr>
          <a:xfrm>
            <a:off x="13960265" y="6743700"/>
            <a:ext cx="4683192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22001921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권수민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22137235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윤진우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22001934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임시현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24581" y="77567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보통 선거제 실시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609600" y="-9388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1CB1315-431A-75CB-761A-08E1DF1B9BDC}"/>
              </a:ext>
            </a:extLst>
          </p:cNvPr>
          <p:cNvSpPr/>
          <p:nvPr/>
        </p:nvSpPr>
        <p:spPr>
          <a:xfrm>
            <a:off x="609600" y="2406484"/>
            <a:ext cx="6552205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필연적 보통선거제</a:t>
            </a:r>
          </a:p>
        </p:txBody>
      </p:sp>
      <p:pic>
        <p:nvPicPr>
          <p:cNvPr id="9222" name="Picture 6" descr="118,000개 이상의 선거 일러스트 스톡 사진, 그림 및 Royalty-Free 이미지 - iStock">
            <a:extLst>
              <a:ext uri="{FF2B5EF4-FFF2-40B4-BE49-F238E27FC236}">
                <a16:creationId xmlns:a16="http://schemas.microsoft.com/office/drawing/2014/main" id="{E4D5EAA1-2C99-93BC-4D77-65A794AF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1" y="3864191"/>
            <a:ext cx="6579095" cy="56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AAFD847F-E528-FB87-B803-09B690ADBA32}"/>
              </a:ext>
            </a:extLst>
          </p:cNvPr>
          <p:cNvSpPr/>
          <p:nvPr/>
        </p:nvSpPr>
        <p:spPr>
          <a:xfrm>
            <a:off x="902842" y="8362780"/>
            <a:ext cx="4569769" cy="1548354"/>
          </a:xfrm>
          <a:prstGeom prst="wedgeRectCallout">
            <a:avLst>
              <a:gd name="adj1" fmla="val 14649"/>
              <a:gd name="adj2" fmla="val -8078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25</a:t>
            </a:r>
            <a:r>
              <a:rPr lang="ko-KR" altLang="en-US" sz="3000" b="1" dirty="0">
                <a:solidFill>
                  <a:schemeClr val="tx1"/>
                </a:solidFill>
              </a:rPr>
              <a:t>세 이상의 남자에게만 </a:t>
            </a:r>
            <a:endParaRPr lang="en-US" altLang="ko-KR" sz="3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선거권 부여</a:t>
            </a:r>
            <a:r>
              <a:rPr lang="en-US" altLang="ko-KR" sz="3000" b="1" dirty="0">
                <a:solidFill>
                  <a:schemeClr val="tx1"/>
                </a:solidFill>
              </a:rPr>
              <a:t>!(1925</a:t>
            </a:r>
            <a:r>
              <a:rPr lang="ko-KR" altLang="en-US" sz="3000" b="1" dirty="0">
                <a:solidFill>
                  <a:schemeClr val="tx1"/>
                </a:solidFill>
              </a:rPr>
              <a:t>년</a:t>
            </a:r>
            <a:r>
              <a:rPr lang="en-US" altLang="ko-KR" sz="3000" b="1" dirty="0">
                <a:solidFill>
                  <a:schemeClr val="tx1"/>
                </a:solidFill>
              </a:rPr>
              <a:t>)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69573BC-F891-E125-598E-0265EB60F11E}"/>
              </a:ext>
            </a:extLst>
          </p:cNvPr>
          <p:cNvSpPr/>
          <p:nvPr/>
        </p:nvSpPr>
        <p:spPr>
          <a:xfrm>
            <a:off x="7616908" y="4615472"/>
            <a:ext cx="2162895" cy="17393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5</a:t>
            </a:r>
            <a:r>
              <a:rPr lang="ko-KR" altLang="en-US" sz="3000" b="1" dirty="0" err="1">
                <a:solidFill>
                  <a:schemeClr val="tx1"/>
                </a:solidFill>
              </a:rPr>
              <a:t>년후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6D1E9CC-B53D-5943-AFB5-D648FCA4F512}"/>
              </a:ext>
            </a:extLst>
          </p:cNvPr>
          <p:cNvSpPr/>
          <p:nvPr/>
        </p:nvSpPr>
        <p:spPr>
          <a:xfrm>
            <a:off x="10060179" y="2195277"/>
            <a:ext cx="6552205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필연적 보통선거제</a:t>
            </a:r>
          </a:p>
        </p:txBody>
      </p:sp>
      <p:pic>
        <p:nvPicPr>
          <p:cNvPr id="8" name="Picture 6" descr="118,000개 이상의 선거 일러스트 스톡 사진, 그림 및 Royalty-Free 이미지 - iStock">
            <a:extLst>
              <a:ext uri="{FF2B5EF4-FFF2-40B4-BE49-F238E27FC236}">
                <a16:creationId xmlns:a16="http://schemas.microsoft.com/office/drawing/2014/main" id="{F94F4492-148B-4F88-E3FA-09C22CF5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652984"/>
            <a:ext cx="6579095" cy="56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247D4BC8-4AEF-C9C7-60DF-C75838B86972}"/>
              </a:ext>
            </a:extLst>
          </p:cNvPr>
          <p:cNvSpPr/>
          <p:nvPr/>
        </p:nvSpPr>
        <p:spPr>
          <a:xfrm>
            <a:off x="9299429" y="8533566"/>
            <a:ext cx="4569769" cy="1548354"/>
          </a:xfrm>
          <a:prstGeom prst="wedgeRectCallout">
            <a:avLst>
              <a:gd name="adj1" fmla="val 34013"/>
              <a:gd name="adj2" fmla="val -931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여성에게도 선거권 부여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(1930</a:t>
            </a:r>
            <a:r>
              <a:rPr lang="ko-KR" altLang="en-US" sz="3000" b="1" dirty="0">
                <a:solidFill>
                  <a:schemeClr val="tx1"/>
                </a:solidFill>
              </a:rPr>
              <a:t>년</a:t>
            </a:r>
            <a:r>
              <a:rPr lang="en-US" altLang="ko-KR" sz="3000" b="1" dirty="0">
                <a:solidFill>
                  <a:schemeClr val="tx1"/>
                </a:solidFill>
              </a:rPr>
              <a:t>)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24581" y="77567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정당정치의 몰락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609600" y="-9388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1CB1315-431A-75CB-761A-08E1DF1B9BDC}"/>
              </a:ext>
            </a:extLst>
          </p:cNvPr>
          <p:cNvSpPr/>
          <p:nvPr/>
        </p:nvSpPr>
        <p:spPr>
          <a:xfrm>
            <a:off x="609600" y="2406484"/>
            <a:ext cx="6552205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치안유지법 제정</a:t>
            </a:r>
            <a:r>
              <a:rPr lang="en-US" altLang="ko-KR" sz="3000" b="1" dirty="0">
                <a:solidFill>
                  <a:schemeClr val="tx1"/>
                </a:solidFill>
              </a:rPr>
              <a:t>(1925</a:t>
            </a:r>
            <a:r>
              <a:rPr lang="ko-KR" altLang="en-US" sz="3000" b="1" dirty="0">
                <a:solidFill>
                  <a:schemeClr val="tx1"/>
                </a:solidFill>
              </a:rPr>
              <a:t>년</a:t>
            </a:r>
            <a:r>
              <a:rPr lang="en-US" altLang="ko-KR" sz="3000" b="1" dirty="0">
                <a:solidFill>
                  <a:schemeClr val="tx1"/>
                </a:solidFill>
              </a:rPr>
              <a:t>)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69573BC-F891-E125-598E-0265EB60F11E}"/>
              </a:ext>
            </a:extLst>
          </p:cNvPr>
          <p:cNvSpPr/>
          <p:nvPr/>
        </p:nvSpPr>
        <p:spPr>
          <a:xfrm>
            <a:off x="7616908" y="4615472"/>
            <a:ext cx="2162895" cy="17393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하지만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6D1E9CC-B53D-5943-AFB5-D648FCA4F512}"/>
              </a:ext>
            </a:extLst>
          </p:cNvPr>
          <p:cNvSpPr/>
          <p:nvPr/>
        </p:nvSpPr>
        <p:spPr>
          <a:xfrm>
            <a:off x="10249789" y="1708356"/>
            <a:ext cx="5716987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노동자</a:t>
            </a:r>
            <a:r>
              <a:rPr lang="en-US" altLang="ko-KR" sz="3000" b="1" dirty="0">
                <a:solidFill>
                  <a:schemeClr val="tx1"/>
                </a:solidFill>
              </a:rPr>
              <a:t>, </a:t>
            </a:r>
            <a:r>
              <a:rPr lang="ko-KR" altLang="en-US" sz="3000" b="1" dirty="0">
                <a:solidFill>
                  <a:schemeClr val="tx1"/>
                </a:solidFill>
              </a:rPr>
              <a:t>농민의 권리 보장을 위한 법에는 소극적</a:t>
            </a:r>
          </a:p>
        </p:txBody>
      </p:sp>
      <p:pic>
        <p:nvPicPr>
          <p:cNvPr id="1026" name="Picture 2" descr="치안유지법 - 나무위키">
            <a:extLst>
              <a:ext uri="{FF2B5EF4-FFF2-40B4-BE49-F238E27FC236}">
                <a16:creationId xmlns:a16="http://schemas.microsoft.com/office/drawing/2014/main" id="{E7DC6223-B000-B2BD-8833-19CA3362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" y="3875252"/>
            <a:ext cx="6552205" cy="50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근면 한 노동자 일러스트 농민 강하고 강한, 농민, 농부, 노동자와 PNG 일러스트 및 PSD 이미지 무료 다운로드 - Pngtree">
            <a:extLst>
              <a:ext uri="{FF2B5EF4-FFF2-40B4-BE49-F238E27FC236}">
                <a16:creationId xmlns:a16="http://schemas.microsoft.com/office/drawing/2014/main" id="{ABCFFEC0-F306-4E97-798D-7E4AEDA0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08" y="3202528"/>
            <a:ext cx="5931692" cy="59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247D4BC8-4AEF-C9C7-60DF-C75838B86972}"/>
              </a:ext>
            </a:extLst>
          </p:cNvPr>
          <p:cNvSpPr/>
          <p:nvPr/>
        </p:nvSpPr>
        <p:spPr>
          <a:xfrm>
            <a:off x="8494185" y="8497336"/>
            <a:ext cx="4569769" cy="1548354"/>
          </a:xfrm>
          <a:prstGeom prst="wedgeRectCallout">
            <a:avLst>
              <a:gd name="adj1" fmla="val 34013"/>
              <a:gd name="adj2" fmla="val -931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노동조합법</a:t>
            </a:r>
            <a:r>
              <a:rPr lang="en-US" altLang="ko-KR" sz="3000" b="1" dirty="0">
                <a:solidFill>
                  <a:schemeClr val="tx1"/>
                </a:solidFill>
              </a:rPr>
              <a:t>, </a:t>
            </a:r>
            <a:r>
              <a:rPr lang="ko-KR" altLang="en-US" sz="3000" b="1" dirty="0" err="1">
                <a:solidFill>
                  <a:schemeClr val="tx1"/>
                </a:solidFill>
              </a:rPr>
              <a:t>소작법</a:t>
            </a:r>
            <a:r>
              <a:rPr lang="ko-KR" altLang="en-US" sz="3000" b="1" dirty="0">
                <a:solidFill>
                  <a:schemeClr val="tx1"/>
                </a:solidFill>
              </a:rPr>
              <a:t> 등</a:t>
            </a:r>
          </a:p>
        </p:txBody>
      </p:sp>
    </p:spTree>
    <p:extLst>
      <p:ext uri="{BB962C8B-B14F-4D97-AF65-F5344CB8AC3E}">
        <p14:creationId xmlns:p14="http://schemas.microsoft.com/office/powerpoint/2010/main" val="16558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157264" y="342101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정당정치의 몰락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742283" y="-527452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6D1E9CC-B53D-5943-AFB5-D648FCA4F512}"/>
              </a:ext>
            </a:extLst>
          </p:cNvPr>
          <p:cNvSpPr/>
          <p:nvPr/>
        </p:nvSpPr>
        <p:spPr>
          <a:xfrm>
            <a:off x="1422541" y="2040529"/>
            <a:ext cx="5716987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노동자</a:t>
            </a:r>
            <a:r>
              <a:rPr lang="en-US" altLang="ko-KR" sz="3000" b="1" dirty="0">
                <a:solidFill>
                  <a:schemeClr val="tx1"/>
                </a:solidFill>
              </a:rPr>
              <a:t>, </a:t>
            </a:r>
            <a:r>
              <a:rPr lang="ko-KR" altLang="en-US" sz="3000" b="1" dirty="0">
                <a:solidFill>
                  <a:schemeClr val="tx1"/>
                </a:solidFill>
              </a:rPr>
              <a:t>농민의 권리 보장을 위한 법에는 소극적</a:t>
            </a:r>
          </a:p>
        </p:txBody>
      </p:sp>
      <p:pic>
        <p:nvPicPr>
          <p:cNvPr id="1028" name="Picture 4" descr="근면 한 노동자 일러스트 농민 강하고 강한, 농민, 농부, 노동자와 PNG 일러스트 및 PSD 이미지 무료 다운로드 - Pngtree">
            <a:extLst>
              <a:ext uri="{FF2B5EF4-FFF2-40B4-BE49-F238E27FC236}">
                <a16:creationId xmlns:a16="http://schemas.microsoft.com/office/drawing/2014/main" id="{ABCFFEC0-F306-4E97-798D-7E4AEDA0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60" y="3494549"/>
            <a:ext cx="5931692" cy="59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E2EE3347-D1ED-0BE8-A835-77241273C702}"/>
              </a:ext>
            </a:extLst>
          </p:cNvPr>
          <p:cNvSpPr txBox="1"/>
          <p:nvPr/>
        </p:nvSpPr>
        <p:spPr>
          <a:xfrm>
            <a:off x="4724400" y="5143500"/>
            <a:ext cx="6629400" cy="1530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6000" b="1" i="1" spc="-240" dirty="0">
                <a:solidFill>
                  <a:srgbClr val="000000"/>
                </a:solidFill>
                <a:ea typeface="Arita Buri Bold Italics"/>
              </a:rPr>
              <a:t>+</a:t>
            </a:r>
            <a:endParaRPr lang="en-US" sz="6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8787D-44B2-7CB2-EDD9-2C425598CE70}"/>
              </a:ext>
            </a:extLst>
          </p:cNvPr>
          <p:cNvSpPr/>
          <p:nvPr/>
        </p:nvSpPr>
        <p:spPr>
          <a:xfrm>
            <a:off x="8819856" y="2013080"/>
            <a:ext cx="5716987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자본과 결탁하여 부정부패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09. 부정부패는 절대 눈감아주지 않는다.">
            <a:extLst>
              <a:ext uri="{FF2B5EF4-FFF2-40B4-BE49-F238E27FC236}">
                <a16:creationId xmlns:a16="http://schemas.microsoft.com/office/drawing/2014/main" id="{FEE9E47B-36F4-5737-8F28-6B1C4BDC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62" y="3494549"/>
            <a:ext cx="5841281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157264" y="342101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정당정치의 몰락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742283" y="-527452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6D1E9CC-B53D-5943-AFB5-D648FCA4F512}"/>
              </a:ext>
            </a:extLst>
          </p:cNvPr>
          <p:cNvSpPr/>
          <p:nvPr/>
        </p:nvSpPr>
        <p:spPr>
          <a:xfrm>
            <a:off x="1100661" y="2147241"/>
            <a:ext cx="6065395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1920</a:t>
            </a:r>
            <a:r>
              <a:rPr lang="ko-KR" altLang="en-US" sz="3000" b="1" dirty="0">
                <a:solidFill>
                  <a:schemeClr val="tx1"/>
                </a:solidFill>
              </a:rPr>
              <a:t>년대 정당정치 </a:t>
            </a:r>
            <a:r>
              <a:rPr lang="en-US" altLang="ko-KR" sz="3000" b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민주주의 제도 정착 실패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2EE3347-D1ED-0BE8-A835-77241273C702}"/>
              </a:ext>
            </a:extLst>
          </p:cNvPr>
          <p:cNvSpPr txBox="1"/>
          <p:nvPr/>
        </p:nvSpPr>
        <p:spPr>
          <a:xfrm>
            <a:off x="4724400" y="5143500"/>
            <a:ext cx="6629400" cy="1530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6000" b="1" i="1" spc="-240" dirty="0">
                <a:solidFill>
                  <a:srgbClr val="000000"/>
                </a:solidFill>
                <a:ea typeface="Arita Buri Bold Italics"/>
              </a:rPr>
              <a:t>+</a:t>
            </a:r>
            <a:endParaRPr lang="en-US" sz="6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8787D-44B2-7CB2-EDD9-2C425598CE70}"/>
              </a:ext>
            </a:extLst>
          </p:cNvPr>
          <p:cNvSpPr/>
          <p:nvPr/>
        </p:nvSpPr>
        <p:spPr>
          <a:xfrm>
            <a:off x="8839226" y="1885961"/>
            <a:ext cx="7547187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1920</a:t>
            </a:r>
            <a:r>
              <a:rPr lang="ko-KR" altLang="en-US" sz="3000" b="1" dirty="0">
                <a:solidFill>
                  <a:schemeClr val="tx1"/>
                </a:solidFill>
              </a:rPr>
              <a:t>년대 말 </a:t>
            </a:r>
            <a:r>
              <a:rPr lang="ko-KR" altLang="en-US" sz="3000" b="1" dirty="0" err="1">
                <a:solidFill>
                  <a:schemeClr val="tx1"/>
                </a:solidFill>
              </a:rPr>
              <a:t>세계대공황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똑똑: 좋은 민주주의란?">
            <a:extLst>
              <a:ext uri="{FF2B5EF4-FFF2-40B4-BE49-F238E27FC236}">
                <a16:creationId xmlns:a16="http://schemas.microsoft.com/office/drawing/2014/main" id="{891E0EF3-98E7-EB4C-B4CA-E0F9C57C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2" y="3604948"/>
            <a:ext cx="6218146" cy="46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십자형 8">
            <a:extLst>
              <a:ext uri="{FF2B5EF4-FFF2-40B4-BE49-F238E27FC236}">
                <a16:creationId xmlns:a16="http://schemas.microsoft.com/office/drawing/2014/main" id="{8A5A60E6-1675-8628-1308-0DCB753B2EED}"/>
              </a:ext>
            </a:extLst>
          </p:cNvPr>
          <p:cNvSpPr/>
          <p:nvPr/>
        </p:nvSpPr>
        <p:spPr>
          <a:xfrm rot="2720034">
            <a:off x="2712112" y="4618075"/>
            <a:ext cx="2923904" cy="2895600"/>
          </a:xfrm>
          <a:prstGeom prst="plus">
            <a:avLst>
              <a:gd name="adj" fmla="val 3772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8" name="Picture 6" descr="1930년대의 일본 | ㅍㅍㅅㅅ">
            <a:extLst>
              <a:ext uri="{FF2B5EF4-FFF2-40B4-BE49-F238E27FC236}">
                <a16:creationId xmlns:a16="http://schemas.microsoft.com/office/drawing/2014/main" id="{699095A9-983C-A522-BA70-E499C70F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03" y="3369478"/>
            <a:ext cx="7547187" cy="55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157264" y="342101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정당정치의 몰락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742283" y="-527452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738787D-44B2-7CB2-EDD9-2C425598CE70}"/>
              </a:ext>
            </a:extLst>
          </p:cNvPr>
          <p:cNvSpPr/>
          <p:nvPr/>
        </p:nvSpPr>
        <p:spPr>
          <a:xfrm>
            <a:off x="31903" y="2170593"/>
            <a:ext cx="6822321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1920</a:t>
            </a:r>
            <a:r>
              <a:rPr lang="ko-KR" altLang="en-US" sz="3000" b="1" dirty="0">
                <a:solidFill>
                  <a:schemeClr val="tx1"/>
                </a:solidFill>
              </a:rPr>
              <a:t>년대 말 </a:t>
            </a:r>
            <a:r>
              <a:rPr lang="ko-KR" altLang="en-US" sz="3000" b="1" dirty="0" err="1">
                <a:solidFill>
                  <a:schemeClr val="tx1"/>
                </a:solidFill>
              </a:rPr>
              <a:t>세계대공황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일본 우익의 뿌리 메이지 유신 - 미래한국 Weekly">
            <a:extLst>
              <a:ext uri="{FF2B5EF4-FFF2-40B4-BE49-F238E27FC236}">
                <a16:creationId xmlns:a16="http://schemas.microsoft.com/office/drawing/2014/main" id="{11B60B1C-69E8-6678-9EBD-FA3637B3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245" y="3651652"/>
            <a:ext cx="6822321" cy="48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EBF2C4D8-F7AF-F2A4-099D-9D658B18463E}"/>
              </a:ext>
            </a:extLst>
          </p:cNvPr>
          <p:cNvSpPr/>
          <p:nvPr/>
        </p:nvSpPr>
        <p:spPr>
          <a:xfrm>
            <a:off x="7162800" y="4457700"/>
            <a:ext cx="3244697" cy="191264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1931</a:t>
            </a:r>
            <a:r>
              <a:rPr lang="ko-KR" altLang="en-US" sz="3000" b="1" dirty="0">
                <a:solidFill>
                  <a:schemeClr val="tx1"/>
                </a:solidFill>
              </a:rPr>
              <a:t>년 만주사변</a:t>
            </a:r>
          </a:p>
        </p:txBody>
      </p:sp>
      <p:pic>
        <p:nvPicPr>
          <p:cNvPr id="4098" name="Picture 2" descr="1930년대의 일본 | ㅍㅍㅅㅅ">
            <a:extLst>
              <a:ext uri="{FF2B5EF4-FFF2-40B4-BE49-F238E27FC236}">
                <a16:creationId xmlns:a16="http://schemas.microsoft.com/office/drawing/2014/main" id="{03F11EE1-8846-589B-ECF4-20822C22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57" y="3658843"/>
            <a:ext cx="6888063" cy="50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FF89398-E194-3FD0-B190-81473C7E7F7C}"/>
              </a:ext>
            </a:extLst>
          </p:cNvPr>
          <p:cNvSpPr/>
          <p:nvPr/>
        </p:nvSpPr>
        <p:spPr>
          <a:xfrm>
            <a:off x="10843955" y="2170593"/>
            <a:ext cx="6822321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군부세력이 정치 주도권 장악</a:t>
            </a:r>
          </a:p>
        </p:txBody>
      </p:sp>
    </p:spTree>
    <p:extLst>
      <p:ext uri="{BB962C8B-B14F-4D97-AF65-F5344CB8AC3E}">
        <p14:creationId xmlns:p14="http://schemas.microsoft.com/office/powerpoint/2010/main" val="39293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157264" y="342101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정당정치의 몰락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742283" y="-527452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pic>
        <p:nvPicPr>
          <p:cNvPr id="3074" name="Picture 2" descr="일본 우익의 뿌리 메이지 유신 - 미래한국 Weekly">
            <a:extLst>
              <a:ext uri="{FF2B5EF4-FFF2-40B4-BE49-F238E27FC236}">
                <a16:creationId xmlns:a16="http://schemas.microsoft.com/office/drawing/2014/main" id="{11B60B1C-69E8-6678-9EBD-FA3637B3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51" y="3957559"/>
            <a:ext cx="6822321" cy="48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FF89398-E194-3FD0-B190-81473C7E7F7C}"/>
              </a:ext>
            </a:extLst>
          </p:cNvPr>
          <p:cNvSpPr/>
          <p:nvPr/>
        </p:nvSpPr>
        <p:spPr>
          <a:xfrm>
            <a:off x="1100661" y="2476500"/>
            <a:ext cx="6822321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군부세력이 정치 주도권 장악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1647BB10-8B5C-C5DA-8047-D414CA40ADDD}"/>
              </a:ext>
            </a:extLst>
          </p:cNvPr>
          <p:cNvSpPr/>
          <p:nvPr/>
        </p:nvSpPr>
        <p:spPr>
          <a:xfrm>
            <a:off x="8305801" y="4457341"/>
            <a:ext cx="2743200" cy="191264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군국주의 - 나무위키">
            <a:extLst>
              <a:ext uri="{FF2B5EF4-FFF2-40B4-BE49-F238E27FC236}">
                <a16:creationId xmlns:a16="http://schemas.microsoft.com/office/drawing/2014/main" id="{09102528-90FF-8A46-9EFE-47250332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530" y="3783050"/>
            <a:ext cx="5973649" cy="4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C891157-DC77-4C66-5FB5-40546273DE37}"/>
              </a:ext>
            </a:extLst>
          </p:cNvPr>
          <p:cNvSpPr/>
          <p:nvPr/>
        </p:nvSpPr>
        <p:spPr>
          <a:xfrm>
            <a:off x="11314150" y="2325343"/>
            <a:ext cx="6184407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NO </a:t>
            </a:r>
            <a:r>
              <a:rPr lang="ko-KR" altLang="en-US" sz="3000" b="1" dirty="0">
                <a:solidFill>
                  <a:schemeClr val="tx1"/>
                </a:solidFill>
              </a:rPr>
              <a:t>정당정치 </a:t>
            </a:r>
            <a:r>
              <a:rPr lang="en-US" altLang="ko-KR" sz="3000" b="1" dirty="0">
                <a:solidFill>
                  <a:schemeClr val="tx1"/>
                </a:solidFill>
              </a:rPr>
              <a:t>YES</a:t>
            </a:r>
            <a:r>
              <a:rPr lang="ko-KR" altLang="en-US" sz="3000" b="1" dirty="0">
                <a:solidFill>
                  <a:schemeClr val="tx1"/>
                </a:solidFill>
              </a:rPr>
              <a:t>군국주의 </a:t>
            </a:r>
          </a:p>
        </p:txBody>
      </p:sp>
    </p:spTree>
    <p:extLst>
      <p:ext uri="{BB962C8B-B14F-4D97-AF65-F5344CB8AC3E}">
        <p14:creationId xmlns:p14="http://schemas.microsoft.com/office/powerpoint/2010/main" val="31391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18F35-9D21-78BB-E6DC-F8C715558119}"/>
              </a:ext>
            </a:extLst>
          </p:cNvPr>
          <p:cNvSpPr txBox="1"/>
          <p:nvPr/>
        </p:nvSpPr>
        <p:spPr>
          <a:xfrm>
            <a:off x="1119581" y="48574"/>
            <a:ext cx="14315724" cy="149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일본의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근대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시대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(+</a:t>
            </a:r>
            <a:r>
              <a:rPr lang="ko-KR" altLang="en-US" sz="5000" b="1" i="1" spc="-240" dirty="0">
                <a:solidFill>
                  <a:srgbClr val="000000"/>
                </a:solidFill>
                <a:ea typeface="Arita Buri Bold Italics"/>
              </a:rPr>
              <a:t>배경이 되는 메이지시대</a:t>
            </a:r>
            <a:r>
              <a:rPr lang="en-US" altLang="ko-KR" sz="5000" b="1" i="1" spc="-240" dirty="0">
                <a:solidFill>
                  <a:srgbClr val="000000"/>
                </a:solidFill>
                <a:ea typeface="Arita Buri Bold Italics"/>
              </a:rPr>
              <a:t>)</a:t>
            </a:r>
            <a:endParaRPr lang="en-US" sz="5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E052CC5-B6E4-2CD3-1F04-11FFF4650321}"/>
              </a:ext>
            </a:extLst>
          </p:cNvPr>
          <p:cNvSpPr txBox="1"/>
          <p:nvPr/>
        </p:nvSpPr>
        <p:spPr>
          <a:xfrm>
            <a:off x="14554200" y="966102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87C78-4FB1-49B5-E36A-129E8D9AAD9A}"/>
              </a:ext>
            </a:extLst>
          </p:cNvPr>
          <p:cNvSpPr txBox="1"/>
          <p:nvPr/>
        </p:nvSpPr>
        <p:spPr>
          <a:xfrm>
            <a:off x="1752600" y="9659753"/>
            <a:ext cx="1598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https://www.youtube.com/watch?v=vlVv6Snk6tU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FCA0A49-38D9-2F37-C3F3-48253CFFB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866900"/>
            <a:ext cx="12573000" cy="705507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B7AC75D3-4CCD-8149-66CB-A3C4D455B3C2}"/>
              </a:ext>
            </a:extLst>
          </p:cNvPr>
          <p:cNvSpPr txBox="1"/>
          <p:nvPr/>
        </p:nvSpPr>
        <p:spPr>
          <a:xfrm>
            <a:off x="5334000" y="8659102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2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분 </a:t>
            </a: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46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초부터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429373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919" y="1347665"/>
            <a:ext cx="1371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dirty="0"/>
              <a:t> 청일전쟁                        러일전쟁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942" y="591004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경제</a:t>
            </a:r>
          </a:p>
        </p:txBody>
      </p:sp>
      <p:pic>
        <p:nvPicPr>
          <p:cNvPr id="1026" name="Picture 2" descr="https://search.pstatic.net/common/?src=http%3A%2F%2Fblogfiles.naver.net%2FMjAxOTAxMDdfMjEz%2FMDAxNTQ2ODQ1NzgyOTQw.31bIRVYHOlJ9f80WN5vYe39sARw27rV-fsi2fyp5_qYg.Ao7PKwMj7B0rEb4-1l9XpHIY70ry14RxUKX7zdeiLBgg.JPEG.edward4389%2F1200px-Battle_of_Pyongyang_by_Mizuno_To.jpg&amp;type=sc960_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2" y="2499145"/>
            <a:ext cx="6553200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3145" y="5830153"/>
            <a:ext cx="67269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청일전쟁 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(1894 – 1895)</a:t>
            </a:r>
          </a:p>
          <a:p>
            <a:pPr algn="ctr"/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청이 일본에 배상금 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sz="3500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억냥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지급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2.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일본의 산업화 청일전쟁 이후 등장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3.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조선을 자유독립국으로 인정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pPr algn="ctr"/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4.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중국 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개 도시 개항 및 무역의 자유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3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3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3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endParaRPr lang="en-US" altLang="ko-KR" sz="3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13" name="그림 1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41116"/>
            <a:ext cx="7434711" cy="342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144000" y="6134100"/>
            <a:ext cx="7663311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   러일전쟁 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(1904-1905)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1.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조선의 지배권 인정</a:t>
            </a:r>
            <a:endParaRPr lang="en-US" altLang="ko-KR" sz="3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2.</a:t>
            </a:r>
            <a:r>
              <a:rPr lang="ko-KR" altLang="en-US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만주 지역 철도 부설권</a:t>
            </a:r>
            <a:endParaRPr lang="en-US" altLang="ko-KR" sz="3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3.</a:t>
            </a:r>
            <a:r>
              <a:rPr lang="ko-KR" altLang="en-US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사할린 지역 할양</a:t>
            </a:r>
            <a:endParaRPr lang="en-US" altLang="ko-KR" sz="3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4.</a:t>
            </a:r>
            <a:r>
              <a:rPr lang="ko-KR" altLang="en-US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연해주 연안 어업권</a:t>
            </a: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A879A-9C3E-81E0-4246-6EDAC861F596}"/>
              </a:ext>
            </a:extLst>
          </p:cNvPr>
          <p:cNvSpPr txBox="1"/>
          <p:nvPr/>
        </p:nvSpPr>
        <p:spPr>
          <a:xfrm>
            <a:off x="13716000" y="931189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22001921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권수민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1502" y="612160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경제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0250" y="2011176"/>
            <a:ext cx="398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영일 동맹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(1902~1923)</a:t>
            </a:r>
            <a:endParaRPr lang="ko-KR" altLang="en-US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602" y="4046901"/>
            <a:ext cx="751805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영국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일본이 러시아를 막기위해 체결한 군사 동맹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2.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제국주의 상호 보완 지원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3.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제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차 세계 대전 참전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-&gt;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군수 물자 지원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endParaRPr lang="ko-KR" altLang="en-US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3076" name="Picture 4" descr="역사) 1900년대 영일동맹으로 인해서 위협을 느낀 이외의 국가.jpg : 클리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57500"/>
            <a:ext cx="8627349" cy="56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47B34-87BE-17ED-4AA9-C3D5092EFE5D}"/>
              </a:ext>
            </a:extLst>
          </p:cNvPr>
          <p:cNvSpPr txBox="1"/>
          <p:nvPr/>
        </p:nvSpPr>
        <p:spPr>
          <a:xfrm>
            <a:off x="12801600" y="9305508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22001921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권수민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604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pic>
        <p:nvPicPr>
          <p:cNvPr id="2052" name="Picture 4" descr="일본의 쌀 폭동(소동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463" y="2957848"/>
            <a:ext cx="7045936" cy="51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93942" y="591004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경제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869" y="1690928"/>
            <a:ext cx="468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쌀 소동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(1918)</a:t>
            </a:r>
            <a:endParaRPr lang="ko-KR" altLang="en-US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83" y="2933700"/>
            <a:ext cx="90113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/>
              <a:t>1.</a:t>
            </a:r>
            <a:r>
              <a:rPr lang="ko-KR" altLang="en-US" sz="3500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쌀유통량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감소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가격 폭등 혼란 발생한 사건</a:t>
            </a:r>
            <a:r>
              <a:rPr lang="en-US" altLang="ko-KR" sz="3500" dirty="0"/>
              <a:t>.</a:t>
            </a:r>
          </a:p>
          <a:p>
            <a:r>
              <a:rPr lang="en-US" altLang="ko-KR" sz="3500" dirty="0"/>
              <a:t>2.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산업 혁명의 진행 </a:t>
            </a:r>
            <a:r>
              <a:rPr lang="en-US" altLang="ko-K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도시로의 이주 증가 </a:t>
            </a:r>
            <a:r>
              <a:rPr lang="en-US" altLang="ko-K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농가 인구 감소 </a:t>
            </a:r>
            <a:r>
              <a:rPr lang="en-US" altLang="ko-K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쌀 생산량 감소</a:t>
            </a:r>
            <a:endParaRPr lang="en-US" altLang="ko-KR" sz="3500" dirty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미숙한 자본주의 </a:t>
            </a:r>
            <a:r>
              <a:rPr lang="en-US" altLang="ko-K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주요 재벌들의 독점 자본주의 </a:t>
            </a:r>
            <a:r>
              <a:rPr lang="en-US" altLang="ko-K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→ </a:t>
            </a:r>
            <a:r>
              <a:rPr lang="ko-KR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물가 폭등</a:t>
            </a:r>
            <a:endParaRPr lang="en-US" altLang="ko-KR" sz="3500" dirty="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ko-KR" altLang="en-US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F3232-261A-7103-7DB5-4D6DC6009DFE}"/>
              </a:ext>
            </a:extLst>
          </p:cNvPr>
          <p:cNvSpPr txBox="1"/>
          <p:nvPr/>
        </p:nvSpPr>
        <p:spPr>
          <a:xfrm>
            <a:off x="12115800" y="9106165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22001921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권수민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8312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0475D4C-E9DB-D441-BA71-B9D450ACFD7D}"/>
              </a:ext>
            </a:extLst>
          </p:cNvPr>
          <p:cNvSpPr txBox="1"/>
          <p:nvPr/>
        </p:nvSpPr>
        <p:spPr>
          <a:xfrm>
            <a:off x="-2257909" y="41991"/>
            <a:ext cx="14315724" cy="149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일본의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근대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en-US" sz="5000" b="1" i="1" spc="-240" dirty="0">
                <a:solidFill>
                  <a:srgbClr val="000000"/>
                </a:solidFill>
                <a:ea typeface="Arita Buri Bold Italics"/>
              </a:rPr>
              <a:t> </a:t>
            </a:r>
            <a:r>
              <a:rPr lang="en-US" sz="5000" b="1" i="1" spc="-240" dirty="0" err="1">
                <a:solidFill>
                  <a:srgbClr val="000000"/>
                </a:solidFill>
                <a:ea typeface="Arita Buri Bold Italics"/>
              </a:rPr>
              <a:t>시대</a:t>
            </a:r>
            <a:endParaRPr lang="en-US" sz="5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A0F30-7B2F-3ACD-615E-941C2FC5EFC9}"/>
              </a:ext>
            </a:extLst>
          </p:cNvPr>
          <p:cNvSpPr txBox="1"/>
          <p:nvPr/>
        </p:nvSpPr>
        <p:spPr>
          <a:xfrm>
            <a:off x="441173" y="1027884"/>
            <a:ext cx="2438400" cy="1490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5000" b="1" i="1" spc="-240" dirty="0">
                <a:solidFill>
                  <a:srgbClr val="000000"/>
                </a:solidFill>
                <a:latin typeface="Calibri" panose="020F0502020204030204" pitchFamily="34" charset="0"/>
                <a:ea typeface="Arita Buri Bold Italics"/>
                <a:cs typeface="Calibri" panose="020F0502020204030204" pitchFamily="34" charset="0"/>
              </a:rPr>
              <a:t>● </a:t>
            </a:r>
            <a:r>
              <a:rPr lang="ko-KR" altLang="en-US" sz="5000" b="1" i="1" spc="-240" dirty="0">
                <a:solidFill>
                  <a:srgbClr val="000000"/>
                </a:solidFill>
                <a:ea typeface="Arita Buri Bold Italics"/>
              </a:rPr>
              <a:t>개요</a:t>
            </a:r>
            <a:endParaRPr lang="en-US" sz="5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C61CE3A-D396-99AF-EBE6-1E9BD763F057}"/>
              </a:ext>
            </a:extLst>
          </p:cNvPr>
          <p:cNvSpPr/>
          <p:nvPr/>
        </p:nvSpPr>
        <p:spPr>
          <a:xfrm>
            <a:off x="1188086" y="2599135"/>
            <a:ext cx="3382975" cy="307776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93F3BDC-953A-DCBF-B2AF-3C272CA73594}"/>
              </a:ext>
            </a:extLst>
          </p:cNvPr>
          <p:cNvSpPr/>
          <p:nvPr/>
        </p:nvSpPr>
        <p:spPr>
          <a:xfrm>
            <a:off x="5379634" y="5676900"/>
            <a:ext cx="3382975" cy="30777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655B4A9-BCA1-EABC-B2B4-09C28EA88D4F}"/>
              </a:ext>
            </a:extLst>
          </p:cNvPr>
          <p:cNvSpPr/>
          <p:nvPr/>
        </p:nvSpPr>
        <p:spPr>
          <a:xfrm>
            <a:off x="9274626" y="2271427"/>
            <a:ext cx="3382975" cy="30777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6E4CFB4-A816-CEBA-E834-96B5CE2EFD6D}"/>
              </a:ext>
            </a:extLst>
          </p:cNvPr>
          <p:cNvSpPr/>
          <p:nvPr/>
        </p:nvSpPr>
        <p:spPr>
          <a:xfrm>
            <a:off x="13296333" y="5474576"/>
            <a:ext cx="3382975" cy="307776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0A40C5D-7946-6FEF-F16F-8D65325309FB}"/>
              </a:ext>
            </a:extLst>
          </p:cNvPr>
          <p:cNvSpPr txBox="1"/>
          <p:nvPr/>
        </p:nvSpPr>
        <p:spPr>
          <a:xfrm>
            <a:off x="-266104" y="5096885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BCA5B97D-D196-9656-32B2-5A299F1E4923}"/>
              </a:ext>
            </a:extLst>
          </p:cNvPr>
          <p:cNvSpPr txBox="1"/>
          <p:nvPr/>
        </p:nvSpPr>
        <p:spPr>
          <a:xfrm>
            <a:off x="11559387" y="8094868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4.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문화 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F187F84-0234-A12F-4CCB-5D867ABE0CBF}"/>
              </a:ext>
            </a:extLst>
          </p:cNvPr>
          <p:cNvSpPr txBox="1"/>
          <p:nvPr/>
        </p:nvSpPr>
        <p:spPr>
          <a:xfrm>
            <a:off x="7520787" y="475259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3.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사회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83AE62C5-9989-702B-3955-6FDF6EF4D759}"/>
              </a:ext>
            </a:extLst>
          </p:cNvPr>
          <p:cNvSpPr txBox="1"/>
          <p:nvPr/>
        </p:nvSpPr>
        <p:spPr>
          <a:xfrm>
            <a:off x="3717207" y="8221265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2.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경제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899323" y="617995"/>
            <a:ext cx="3435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경제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1601" y="1723289"/>
            <a:ext cx="70922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관동 대지진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(1923)</a:t>
            </a:r>
          </a:p>
          <a:p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피해액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-65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억엔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추정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4098" name="Picture 2" descr="9월 1일 관동대지진, 목숨 걸고 조선인 보호한 일본 경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308064"/>
            <a:ext cx="8262083" cy="58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1601" y="3543300"/>
            <a:ext cx="7092277" cy="657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경제적 피해 규모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-&gt;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국민총생산 약 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37%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2.</a:t>
            </a:r>
            <a:r>
              <a:rPr lang="ko-KR" altLang="en-US" sz="3600" dirty="0">
                <a:solidFill>
                  <a:schemeClr val="bg1">
                    <a:lumMod val="8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하수도 정비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라디오 방송의 시작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3.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국제 연맹 총회 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– 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구제 기금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4.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복구 과정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도로 철도</a:t>
            </a:r>
            <a:r>
              <a:rPr lang="en-US" altLang="ko-KR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3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공원 계획되어 근대적 모습으로 도시가 재건 </a:t>
            </a:r>
            <a:endParaRPr lang="en-US" altLang="ko-KR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endParaRPr lang="ko-KR" altLang="en-US" sz="3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20506-BC0B-379C-D062-759F19955539}"/>
              </a:ext>
            </a:extLst>
          </p:cNvPr>
          <p:cNvSpPr txBox="1"/>
          <p:nvPr/>
        </p:nvSpPr>
        <p:spPr>
          <a:xfrm>
            <a:off x="13122641" y="918124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22001921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권수민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03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942" y="591004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사회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6A8728D-837A-7A3B-7E39-DD6C08F80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138" y="2204685"/>
            <a:ext cx="2525562" cy="3548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6F532-7D8A-BFF5-0A3F-CF01000795D2}"/>
              </a:ext>
            </a:extLst>
          </p:cNvPr>
          <p:cNvSpPr txBox="1"/>
          <p:nvPr/>
        </p:nvSpPr>
        <p:spPr>
          <a:xfrm>
            <a:off x="2093942" y="1257300"/>
            <a:ext cx="423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다이쇼</a:t>
            </a:r>
            <a:r>
              <a:rPr lang="ko-KR" altLang="en-US" sz="2800" dirty="0"/>
              <a:t> 시대의 교육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DA966-FDCC-1334-392D-9C7EDCEE0343}"/>
              </a:ext>
            </a:extLst>
          </p:cNvPr>
          <p:cNvSpPr txBox="1"/>
          <p:nvPr/>
        </p:nvSpPr>
        <p:spPr>
          <a:xfrm>
            <a:off x="4800600" y="2204685"/>
            <a:ext cx="392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나카하시</a:t>
            </a:r>
            <a:r>
              <a:rPr lang="ko-KR" alt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도쿠고로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F4DD6-E879-831B-3F45-D44BD5E8336B}"/>
              </a:ext>
            </a:extLst>
          </p:cNvPr>
          <p:cNvSpPr txBox="1"/>
          <p:nvPr/>
        </p:nvSpPr>
        <p:spPr>
          <a:xfrm>
            <a:off x="4953000" y="3016967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고등교육기관 확장 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개년계획을 수립 </a:t>
            </a:r>
            <a:endParaRPr lang="en-US" altLang="ko-KR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ko-KR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개의 전문학교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17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개의 고등학교를 창립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증설</a:t>
            </a:r>
            <a:endParaRPr lang="en-US" altLang="ko-KR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3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고등 교육 기관 증설의 중심 인물</a:t>
            </a:r>
            <a:endParaRPr lang="ko-KR" altLang="en-US" sz="32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E631019-59D5-1951-56E4-4C40E54338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7" t="12395" r="2872" b="10570"/>
          <a:stretch/>
        </p:blipFill>
        <p:spPr>
          <a:xfrm>
            <a:off x="1986138" y="6515100"/>
            <a:ext cx="4657605" cy="2854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348B03-111D-485D-F4AB-70A48D088CF1}"/>
              </a:ext>
            </a:extLst>
          </p:cNvPr>
          <p:cNvSpPr txBox="1"/>
          <p:nvPr/>
        </p:nvSpPr>
        <p:spPr>
          <a:xfrm>
            <a:off x="7010400" y="6706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학교수</a:t>
            </a:r>
            <a:r>
              <a:rPr lang="ko-KR" altLang="en-US" sz="3200" dirty="0"/>
              <a:t> </a:t>
            </a:r>
            <a:r>
              <a:rPr lang="en-US" altLang="ko-KR" sz="3200" dirty="0"/>
              <a:t>:</a:t>
            </a:r>
            <a:r>
              <a:rPr lang="ko-KR" altLang="en-US" sz="3200" dirty="0"/>
              <a:t> </a:t>
            </a:r>
            <a:r>
              <a:rPr lang="en-US" altLang="ko-KR" sz="3200" dirty="0"/>
              <a:t>257</a:t>
            </a:r>
            <a:r>
              <a:rPr lang="ko-KR" altLang="en-US" sz="3200" dirty="0"/>
              <a:t>개</a:t>
            </a:r>
            <a:r>
              <a:rPr lang="en-US" altLang="ko-KR" sz="3200" dirty="0"/>
              <a:t> –(5</a:t>
            </a:r>
            <a:r>
              <a:rPr lang="ko-KR" altLang="en-US" sz="3200" dirty="0" err="1"/>
              <a:t>년후</a:t>
            </a:r>
            <a:r>
              <a:rPr lang="en-US" altLang="ko-KR" sz="3200" dirty="0"/>
              <a:t>)–&gt;529</a:t>
            </a:r>
            <a:r>
              <a:rPr lang="ko-KR" altLang="en-US" sz="3200" dirty="0"/>
              <a:t>개</a:t>
            </a:r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여학교의 수 증가 </a:t>
            </a:r>
            <a:r>
              <a:rPr lang="en-US" altLang="ko-KR" sz="3200" dirty="0"/>
              <a:t>(</a:t>
            </a:r>
            <a:r>
              <a:rPr lang="ko-KR" altLang="en-US" sz="3200" dirty="0"/>
              <a:t>여성의 사회적 신분상승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942" y="591004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사회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6F532-7D8A-BFF5-0A3F-CF01000795D2}"/>
              </a:ext>
            </a:extLst>
          </p:cNvPr>
          <p:cNvSpPr txBox="1"/>
          <p:nvPr/>
        </p:nvSpPr>
        <p:spPr>
          <a:xfrm>
            <a:off x="2093942" y="1300317"/>
            <a:ext cx="423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다이쇼</a:t>
            </a:r>
            <a:r>
              <a:rPr lang="ko-KR" altLang="en-US" sz="2800" dirty="0"/>
              <a:t> 데모크라시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DA966-FDCC-1334-392D-9C7EDCEE0343}"/>
              </a:ext>
            </a:extLst>
          </p:cNvPr>
          <p:cNvSpPr txBox="1"/>
          <p:nvPr/>
        </p:nvSpPr>
        <p:spPr>
          <a:xfrm>
            <a:off x="9213674" y="2171700"/>
            <a:ext cx="85505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다이쇼</a:t>
            </a:r>
            <a:r>
              <a:rPr lang="ko-KR" alt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데모크라시</a:t>
            </a:r>
            <a:endParaRPr lang="en-US" altLang="ko-KR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 err="1"/>
              <a:t>다이쇼</a:t>
            </a:r>
            <a:r>
              <a:rPr lang="ko-KR" altLang="en-US" sz="3200" dirty="0"/>
              <a:t> 시대에 일어난 민주주의 </a:t>
            </a:r>
            <a:r>
              <a:rPr lang="en-US" altLang="ko-KR" sz="3200" dirty="0"/>
              <a:t>,</a:t>
            </a:r>
            <a:r>
              <a:rPr lang="ko-KR" altLang="en-US" sz="3200" dirty="0"/>
              <a:t>자유자의적 사조</a:t>
            </a:r>
            <a:r>
              <a:rPr lang="en-US" altLang="ko-KR" sz="3200" dirty="0"/>
              <a:t>, </a:t>
            </a:r>
            <a:r>
              <a:rPr lang="ko-KR" altLang="en-US" sz="3200" dirty="0"/>
              <a:t>운동들을 일컫는 명칭</a:t>
            </a:r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정치적 관심</a:t>
            </a:r>
            <a:r>
              <a:rPr lang="en-US" altLang="ko-KR" sz="3200" dirty="0"/>
              <a:t>, </a:t>
            </a:r>
            <a:r>
              <a:rPr lang="ko-KR" altLang="en-US" sz="3200" dirty="0"/>
              <a:t>전쟁비용 조달을 위한 증세정책</a:t>
            </a:r>
            <a:endParaRPr lang="en-US" altLang="ko-KR" sz="32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0558ED-F557-D535-F974-843804024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171700"/>
            <a:ext cx="7659658" cy="63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942" y="591004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사회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6F532-7D8A-BFF5-0A3F-CF01000795D2}"/>
              </a:ext>
            </a:extLst>
          </p:cNvPr>
          <p:cNvSpPr txBox="1"/>
          <p:nvPr/>
        </p:nvSpPr>
        <p:spPr>
          <a:xfrm>
            <a:off x="2093942" y="1173428"/>
            <a:ext cx="423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다이쇼</a:t>
            </a:r>
            <a:r>
              <a:rPr lang="ko-KR" altLang="en-US" sz="2800" dirty="0"/>
              <a:t> 데모크라시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0A2261D-F401-065A-2E7F-43D22B65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45" y="2039929"/>
            <a:ext cx="4870920" cy="7557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C25D4C-0CC4-FBD7-7897-42C5475D53C1}"/>
              </a:ext>
            </a:extLst>
          </p:cNvPr>
          <p:cNvSpPr txBox="1"/>
          <p:nvPr/>
        </p:nvSpPr>
        <p:spPr>
          <a:xfrm>
            <a:off x="6865348" y="4399997"/>
            <a:ext cx="104957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학생운동 단체 </a:t>
            </a:r>
            <a:r>
              <a:rPr lang="ko-KR" altLang="en-US" sz="2800" dirty="0" err="1"/>
              <a:t>신진카이</a:t>
            </a:r>
            <a:r>
              <a:rPr lang="ko-KR" altLang="en-US" sz="2800" dirty="0"/>
              <a:t> 결성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운동목표</a:t>
            </a:r>
            <a:r>
              <a:rPr lang="en-US" altLang="ko-KR" sz="2800" dirty="0"/>
              <a:t>.</a:t>
            </a:r>
          </a:p>
          <a:p>
            <a:pPr marL="514350" indent="-514350">
              <a:buAutoNum type="arabicPeriod"/>
            </a:pPr>
            <a:r>
              <a:rPr lang="ko-KR" altLang="en-US" sz="2800" dirty="0"/>
              <a:t>보통선거 </a:t>
            </a:r>
            <a:r>
              <a:rPr lang="en-US" altLang="ko-KR" sz="2800" dirty="0"/>
              <a:t>(</a:t>
            </a:r>
            <a:r>
              <a:rPr lang="ko-KR" altLang="en-US" sz="2800" dirty="0"/>
              <a:t>중요시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ko-KR" altLang="en-US" sz="2800" dirty="0" err="1"/>
              <a:t>화족</a:t>
            </a:r>
            <a:r>
              <a:rPr lang="en-US" altLang="ko-KR" sz="2800" dirty="0"/>
              <a:t>.</a:t>
            </a:r>
            <a:r>
              <a:rPr lang="ko-KR" altLang="en-US" sz="2800" dirty="0"/>
              <a:t>사족과 평민 간 차별 철폐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/>
              <a:t>관료외교 타파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 err="1"/>
              <a:t>민본적</a:t>
            </a:r>
            <a:r>
              <a:rPr lang="ko-KR" altLang="en-US" sz="2800" dirty="0"/>
              <a:t> 정치조직의 수립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/>
              <a:t>노동조합 공인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/>
              <a:t>국민생활 보장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/>
              <a:t>세제 </a:t>
            </a:r>
            <a:r>
              <a:rPr lang="ko-KR" altLang="en-US" sz="2800" dirty="0" err="1"/>
              <a:t>계혁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/>
              <a:t>식민지 통치의 쇄신</a:t>
            </a:r>
            <a:endParaRPr lang="en-US" altLang="ko-KR" sz="2800" dirty="0"/>
          </a:p>
          <a:p>
            <a:pPr marL="514350" indent="-514350">
              <a:buAutoNum type="arabicPeriod"/>
            </a:pPr>
            <a:r>
              <a:rPr lang="ko-KR" altLang="en-US" sz="2800" dirty="0"/>
              <a:t>기성정당의 개조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023B0-B7CF-45C6-DE11-93F2AF2EE540}"/>
              </a:ext>
            </a:extLst>
          </p:cNvPr>
          <p:cNvSpPr txBox="1"/>
          <p:nvPr/>
        </p:nvSpPr>
        <p:spPr>
          <a:xfrm>
            <a:off x="6553200" y="2552700"/>
            <a:ext cx="6266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/>
              <a:t>요시노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사쿠조</a:t>
            </a:r>
            <a:r>
              <a:rPr lang="ko-KR" altLang="en-US" sz="3200" dirty="0"/>
              <a:t> </a:t>
            </a:r>
            <a:r>
              <a:rPr lang="en-US" altLang="ko-KR" sz="3200" dirty="0"/>
              <a:t>: </a:t>
            </a:r>
          </a:p>
          <a:p>
            <a:pPr algn="ctr"/>
            <a:r>
              <a:rPr lang="ko-KR" altLang="en-US" sz="3200" dirty="0"/>
              <a:t>데모크라시 운동의 이론적 지도자</a:t>
            </a:r>
            <a:endParaRPr lang="en-US" altLang="ko-KR" sz="3200" dirty="0"/>
          </a:p>
          <a:p>
            <a:pPr algn="ctr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70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A005ED-81D9-945F-787F-BC71DB8D3DDC}"/>
              </a:ext>
            </a:extLst>
          </p:cNvPr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942" y="591004"/>
            <a:ext cx="1120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다이쇼</a:t>
            </a:r>
            <a:r>
              <a:rPr lang="ko-KR" altLang="en-US" sz="3000" dirty="0"/>
              <a:t> 시대의 사회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8CED5B1-93BE-D9A7-872B-45E4C810A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42" y="1925112"/>
            <a:ext cx="7202458" cy="3601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4947A-D897-157F-C735-4BE35247B4F4}"/>
              </a:ext>
            </a:extLst>
          </p:cNvPr>
          <p:cNvSpPr txBox="1"/>
          <p:nvPr/>
        </p:nvSpPr>
        <p:spPr>
          <a:xfrm>
            <a:off x="2063462" y="1247475"/>
            <a:ext cx="66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다이쇼</a:t>
            </a:r>
            <a:r>
              <a:rPr lang="ko-KR" altLang="en-US" sz="2800" dirty="0"/>
              <a:t> 로망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CA90-7A2D-406A-1E2D-658A490FBC46}"/>
              </a:ext>
            </a:extLst>
          </p:cNvPr>
          <p:cNvSpPr txBox="1"/>
          <p:nvPr/>
        </p:nvSpPr>
        <p:spPr>
          <a:xfrm>
            <a:off x="9601200" y="1925112"/>
            <a:ext cx="619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/>
          </a:p>
          <a:p>
            <a:r>
              <a:rPr lang="ko-KR" altLang="en-US" sz="2800" dirty="0"/>
              <a:t>일본의 </a:t>
            </a:r>
            <a:r>
              <a:rPr lang="ko-KR" altLang="en-US" sz="2800" dirty="0" err="1"/>
              <a:t>최전성기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데모크라시때 시민들이 정치적 참정권을 요구할 정도로 소득수준이 높았음</a:t>
            </a:r>
            <a:r>
              <a:rPr lang="en-US" altLang="ko-KR" sz="2800" dirty="0"/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7A2096B-42B7-B386-F3FE-BC881342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401" y="5981700"/>
            <a:ext cx="4448175" cy="3524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1455B9-55D3-DFEF-5BDB-A4B5BAA51886}"/>
              </a:ext>
            </a:extLst>
          </p:cNvPr>
          <p:cNvSpPr txBox="1"/>
          <p:nvPr/>
        </p:nvSpPr>
        <p:spPr>
          <a:xfrm>
            <a:off x="6934200" y="6134100"/>
            <a:ext cx="9127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이시절</a:t>
            </a:r>
            <a:r>
              <a:rPr lang="ko-KR" altLang="en-US" sz="2800" dirty="0"/>
              <a:t> 우리나라는 </a:t>
            </a:r>
            <a:r>
              <a:rPr lang="en-US" altLang="ko-KR" sz="2800" dirty="0"/>
              <a:t>3.1</a:t>
            </a:r>
            <a:r>
              <a:rPr lang="ko-KR" altLang="en-US" sz="2800" dirty="0"/>
              <a:t>운동과 일본의 문화통치를 </a:t>
            </a:r>
            <a:r>
              <a:rPr lang="ko-KR" altLang="en-US" sz="2800" dirty="0" err="1"/>
              <a:t>받을시기</a:t>
            </a:r>
            <a:r>
              <a:rPr lang="ko-KR" altLang="en-US" sz="2800" dirty="0"/>
              <a:t> 즉 우리나라에서 가장 </a:t>
            </a:r>
            <a:r>
              <a:rPr lang="ko-KR" altLang="en-US" sz="2800" dirty="0" err="1"/>
              <a:t>힘들던시기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r>
              <a:rPr lang="ko-KR" altLang="en-US" sz="2800" dirty="0"/>
              <a:t>일본인들의 정치</a:t>
            </a:r>
            <a:r>
              <a:rPr lang="en-US" altLang="ko-KR" sz="2800" dirty="0"/>
              <a:t> . </a:t>
            </a:r>
            <a:r>
              <a:rPr lang="ko-KR" altLang="en-US" sz="2800" dirty="0"/>
              <a:t>경제적 수탈로 </a:t>
            </a:r>
            <a:r>
              <a:rPr lang="ko-KR" altLang="en-US" sz="2800" dirty="0" err="1"/>
              <a:t>반성해야할</a:t>
            </a:r>
            <a:r>
              <a:rPr lang="ko-KR" altLang="en-US" sz="2800" dirty="0"/>
              <a:t> 시절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하지만 </a:t>
            </a:r>
            <a:r>
              <a:rPr lang="ko-KR" altLang="en-US" sz="2800" dirty="0" err="1"/>
              <a:t>다이쇼</a:t>
            </a:r>
            <a:r>
              <a:rPr lang="ko-KR" altLang="en-US" sz="2800" dirty="0"/>
              <a:t> 로망</a:t>
            </a:r>
            <a:r>
              <a:rPr lang="en-US" altLang="ko-KR" sz="2800" dirty="0"/>
              <a:t>(</a:t>
            </a:r>
            <a:r>
              <a:rPr lang="ko-KR" altLang="en-US" sz="2800" dirty="0"/>
              <a:t>낭만</a:t>
            </a:r>
            <a:r>
              <a:rPr lang="en-US" altLang="ko-KR" sz="2800" dirty="0"/>
              <a:t>)</a:t>
            </a:r>
            <a:r>
              <a:rPr lang="ko-KR" altLang="en-US" sz="2800" dirty="0"/>
              <a:t>이라는 이름까지 만들며</a:t>
            </a:r>
            <a:endParaRPr lang="en-US" altLang="ko-KR" sz="2800" dirty="0"/>
          </a:p>
          <a:p>
            <a:r>
              <a:rPr lang="ko-KR" altLang="en-US" sz="2800" dirty="0"/>
              <a:t>여러 대중매체에서 사용</a:t>
            </a:r>
            <a:r>
              <a:rPr lang="en-US" altLang="ko-K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2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Freeform 5"/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300" r="-300"/>
            </a:stretch>
          </a:blipFill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6"/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6" name="AutoShape 3"/>
          <p:cNvSpPr/>
          <p:nvPr/>
        </p:nvSpPr>
        <p:spPr>
          <a:xfrm>
            <a:off x="742304" y="9985717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693668"/>
            <a:ext cx="9677400" cy="61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ja-JP" altLang="en-US" sz="3500">
              <a:latin typeface="굴림"/>
              <a:ea typeface="굴림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150" y="419100"/>
            <a:ext cx="11449050" cy="69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latin typeface="굴림"/>
                <a:ea typeface="굴림"/>
              </a:rPr>
              <a:t>다이쇼 시대의 문학 (1926년 - 1989년)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344401" y="1638300"/>
            <a:ext cx="5715000" cy="434915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1000" y="1714500"/>
            <a:ext cx="5181600" cy="4231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6461758"/>
            <a:ext cx="15782925" cy="340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/>
              <a:t>전통 대 근대: 근대화 과정과 전통 문화 간의 갈등을 반영.</a:t>
            </a:r>
          </a:p>
          <a:p>
            <a:pPr>
              <a:defRPr/>
            </a:pPr>
            <a:endParaRPr lang="ko-KR" altLang="en-US" sz="4000"/>
          </a:p>
          <a:p>
            <a:pPr>
              <a:defRPr/>
            </a:pPr>
            <a:r>
              <a:rPr lang="ko-KR" altLang="en-US" sz="4000"/>
              <a:t>사회적 주제: 사회적 문제, 정치, 가족, 성별 등 다양한 주제를 다룸.</a:t>
            </a:r>
          </a:p>
          <a:p>
            <a:pPr>
              <a:defRPr/>
            </a:pPr>
            <a:endParaRPr lang="ko-KR" altLang="en-US" sz="4000"/>
          </a:p>
          <a:p>
            <a:pPr>
              <a:defRPr/>
            </a:pPr>
            <a:r>
              <a:rPr lang="ko-KR" altLang="en-US" sz="4000"/>
              <a:t>다양한 장르: 소설, 시, 에세이, 연극 등 다양한 문학 장르 활약.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18" name="화살표: 왼쪽/오른쪽 17"/>
          <p:cNvSpPr/>
          <p:nvPr/>
        </p:nvSpPr>
        <p:spPr>
          <a:xfrm>
            <a:off x="5791200" y="1714500"/>
            <a:ext cx="6324600" cy="3810000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2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>
                <a:latin typeface="맑은 고딕"/>
              </a:rPr>
              <a:t>주요 작품 </a:t>
            </a:r>
            <a:r>
              <a:rPr lang="en-US" altLang="ko-KR" sz="3000">
                <a:latin typeface="맑은 고딕"/>
              </a:rPr>
              <a:t>:</a:t>
            </a:r>
            <a:r>
              <a:rPr lang="ko-KR" altLang="en-US" sz="3000">
                <a:latin typeface="맑은 고딕"/>
              </a:rPr>
              <a:t> 이세 모노가타리</a:t>
            </a:r>
            <a:r>
              <a:rPr lang="en-US" altLang="ko-KR" sz="3000">
                <a:latin typeface="맑은 고딕"/>
              </a:rPr>
              <a:t>,</a:t>
            </a:r>
            <a:r>
              <a:rPr lang="ja-JP" altLang="en-US" sz="3000">
                <a:latin typeface="맑은 고딕"/>
                <a:ea typeface="맑은 고딕"/>
              </a:rPr>
              <a:t> (伊勢物語)노르웨이의 숲 (ノルウェイの森)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Freeform 5"/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300" r="-300"/>
            </a:stretch>
          </a:blipFill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6"/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6" name="AutoShape 3"/>
          <p:cNvSpPr/>
          <p:nvPr/>
        </p:nvSpPr>
        <p:spPr>
          <a:xfrm>
            <a:off x="742304" y="9944100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419100"/>
            <a:ext cx="9753600" cy="69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40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다이쇼 시대의 과학 (1926년 - 1989년)</a:t>
            </a:r>
            <a:endParaRPr lang="ko-KR" altLang="en-US" sz="4000"/>
          </a:p>
        </p:txBody>
      </p:sp>
      <p:sp>
        <p:nvSpPr>
          <p:cNvPr id="10" name="TextBox 9"/>
          <p:cNvSpPr txBox="1"/>
          <p:nvPr/>
        </p:nvSpPr>
        <p:spPr>
          <a:xfrm>
            <a:off x="895349" y="6576059"/>
            <a:ext cx="1434465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/>
              <a:t>기술혁신 : 세계 대전 이후 기술 혁신 가속화.</a:t>
            </a:r>
          </a:p>
          <a:p>
            <a:pPr>
              <a:defRPr/>
            </a:pPr>
            <a:endParaRPr lang="ko-KR" altLang="en-US" sz="4000"/>
          </a:p>
          <a:p>
            <a:pPr>
              <a:defRPr/>
            </a:pPr>
            <a:r>
              <a:rPr lang="ko-KR" altLang="en-US" sz="4000"/>
              <a:t>원자력 : 후쿠시마 원자력 발전소 등 원자력 기술 발전.</a:t>
            </a:r>
          </a:p>
          <a:p>
            <a:pPr>
              <a:defRPr/>
            </a:pPr>
            <a:endParaRPr lang="ko-KR" altLang="en-US" sz="4000"/>
          </a:p>
          <a:p>
            <a:pPr>
              <a:defRPr/>
            </a:pPr>
            <a:r>
              <a:rPr lang="ko-KR" altLang="en-US" sz="4000"/>
              <a:t>우주 과학 : 인공 위성 발사와 우주 탐사.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" y="1714500"/>
            <a:ext cx="6640969" cy="46482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439400" y="1943100"/>
            <a:ext cx="6629400" cy="441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Freeform 5"/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300" r="-300"/>
            </a:stretch>
          </a:blipFill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6"/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6" name="AutoShape 3"/>
          <p:cNvSpPr/>
          <p:nvPr/>
        </p:nvSpPr>
        <p:spPr>
          <a:xfrm>
            <a:off x="742304" y="9791700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62150" y="419100"/>
            <a:ext cx="11449050" cy="69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latin typeface="굴림"/>
                <a:ea typeface="굴림"/>
              </a:rPr>
              <a:t>다이쇼 시대의 매스컴 부흥 (1926년 - 1989년)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85799" y="5589268"/>
            <a:ext cx="16383000" cy="37452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endParaRPr sz="4000" b="0" i="0" strike="noStrike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</a:endParaRPr>
          </a:p>
          <a:p>
            <a:pPr algn="l">
              <a:defRPr/>
            </a:pPr>
            <a:r>
              <a:rPr sz="4000" b="0" i="0" strike="noStrike">
                <a:solidFill>
                  <a:srgbClr val="000000">
                    <a:alpha val="100000"/>
                  </a:srgbClr>
                </a:solidFill>
                <a:latin typeface="맑은 고딕"/>
              </a:rPr>
              <a:t>정보 전달: 라디오, 신문, 텔레비전을 통해 정보와 뉴스 전달.</a:t>
            </a:r>
          </a:p>
          <a:p>
            <a:pPr algn="l">
              <a:defRPr/>
            </a:pPr>
            <a:endParaRPr sz="4000" b="0" i="0" strike="noStrike">
              <a:solidFill>
                <a:srgbClr val="000000">
                  <a:alpha val="100000"/>
                </a:srgbClr>
              </a:solidFill>
              <a:latin typeface="맑은 고딕"/>
            </a:endParaRPr>
          </a:p>
          <a:p>
            <a:pPr algn="l">
              <a:defRPr/>
            </a:pPr>
            <a:r>
              <a:rPr sz="4000" b="0" i="0" strike="noStrike">
                <a:solidFill>
                  <a:srgbClr val="000000">
                    <a:alpha val="100000"/>
                  </a:srgbClr>
                </a:solidFill>
                <a:latin typeface="맑은 고딕"/>
              </a:rPr>
              <a:t>정보 접근성 개선과 문화 교류 증진.</a:t>
            </a:r>
          </a:p>
          <a:p>
            <a:pPr algn="l">
              <a:defRPr/>
            </a:pPr>
            <a:endParaRPr sz="4000" b="0" i="0" strike="noStrike">
              <a:solidFill>
                <a:srgbClr val="000000">
                  <a:alpha val="100000"/>
                </a:srgbClr>
              </a:solidFill>
              <a:latin typeface="맑은 고딕"/>
            </a:endParaRPr>
          </a:p>
          <a:p>
            <a:pPr algn="l">
              <a:defRPr/>
            </a:pPr>
            <a:r>
              <a:rPr sz="4000" b="0" i="0" strike="noStrike">
                <a:solidFill>
                  <a:srgbClr val="000000">
                    <a:alpha val="100000"/>
                  </a:srgbClr>
                </a:solidFill>
                <a:latin typeface="맑은 고딕"/>
              </a:rPr>
              <a:t>정치적 운동과 문화 산업 부상.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4400" y="1562100"/>
            <a:ext cx="5867400" cy="42297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210800" y="1562100"/>
            <a:ext cx="58674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Freeform 5"/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300" r="-300"/>
            </a:stretch>
          </a:blipFill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6"/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6" name="AutoShape 3"/>
          <p:cNvSpPr/>
          <p:nvPr/>
        </p:nvSpPr>
        <p:spPr>
          <a:xfrm>
            <a:off x="742303" y="9604717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342900"/>
            <a:ext cx="11449050" cy="69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latin typeface="굴림"/>
                <a:ea typeface="굴림"/>
              </a:rPr>
              <a:t>다이쇼 시대의 스포츠 (1926년 - 1989년)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2000" y="4616450"/>
            <a:ext cx="3505200" cy="3651250"/>
          </a:xfrm>
          <a:prstGeom prst="flowChartConnector">
            <a:avLst/>
          </a:prstGeom>
        </p:spPr>
      </p:pic>
      <p:sp>
        <p:nvSpPr>
          <p:cNvPr id="12" name="말풍선: 모서리가 둥근 사각형 11"/>
          <p:cNvSpPr/>
          <p:nvPr/>
        </p:nvSpPr>
        <p:spPr>
          <a:xfrm>
            <a:off x="609599" y="2247900"/>
            <a:ext cx="3810000" cy="1981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/>
              <a:t> 야구 </a:t>
            </a:r>
            <a:r>
              <a:rPr lang="en-US" altLang="ko-KR" sz="3000"/>
              <a:t>:</a:t>
            </a:r>
            <a:r>
              <a:rPr lang="ko-KR" altLang="en-US" sz="3000"/>
              <a:t> 다이쇼 시대의 가장 인기 있는 스포츠 중 하나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086600" y="4686300"/>
            <a:ext cx="3668994" cy="3657599"/>
          </a:xfrm>
          <a:prstGeom prst="flowChartConnector">
            <a:avLst/>
          </a:prstGeom>
        </p:spPr>
      </p:pic>
      <p:sp>
        <p:nvSpPr>
          <p:cNvPr id="16" name="말풍선: 모서리가 둥근 사각형 15"/>
          <p:cNvSpPr/>
          <p:nvPr/>
        </p:nvSpPr>
        <p:spPr>
          <a:xfrm>
            <a:off x="6781800" y="2247900"/>
            <a:ext cx="3810000" cy="1981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3000"/>
              <a:t>스모 </a:t>
            </a:r>
            <a:r>
              <a:rPr lang="en-US" altLang="ko-KR" sz="3000"/>
              <a:t>:</a:t>
            </a:r>
            <a:r>
              <a:rPr lang="ko-KR" altLang="en-US" sz="3000"/>
              <a:t> 일본의 전통 격투기로, 다이쇼 시대에 많은 관심을 받은 스포츠 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487400" y="4610100"/>
            <a:ext cx="3823125" cy="3657599"/>
          </a:xfrm>
          <a:prstGeom prst="flowChartConnector">
            <a:avLst/>
          </a:prstGeom>
        </p:spPr>
      </p:pic>
      <p:sp>
        <p:nvSpPr>
          <p:cNvPr id="19" name="말풍선: 모서리가 둥근 사각형 18"/>
          <p:cNvSpPr/>
          <p:nvPr/>
        </p:nvSpPr>
        <p:spPr>
          <a:xfrm>
            <a:off x="12877800" y="2324100"/>
            <a:ext cx="3810000" cy="1981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3000"/>
              <a:t>권투 </a:t>
            </a:r>
            <a:r>
              <a:rPr lang="en-US" altLang="ko-KR" sz="3000"/>
              <a:t>:</a:t>
            </a:r>
            <a:r>
              <a:rPr lang="ko-KR" altLang="en-US" sz="3000"/>
              <a:t> 다이쇼 시대의 일본에 처음 소개되어 많은 사람들에게 관심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42303" y="9604717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w="sm" len="sm"/>
            <a:tailEnd w="sm" len="sm"/>
          </a:ln>
        </p:spPr>
        <p:txBody>
          <a:bodyPr wrap="square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Freeform 5"/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300" r="-300"/>
            </a:stretch>
          </a:blipFill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3" name="TextBox 6"/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l">
              <a:lnSpc>
                <a:spcPts val="3918"/>
              </a:lnSpc>
              <a:spcBef>
                <a:spcPct val="0"/>
              </a:spcBef>
              <a:defRPr/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342900"/>
            <a:ext cx="13868399" cy="69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>
                <a:latin typeface="굴림"/>
                <a:ea typeface="굴림"/>
              </a:rPr>
              <a:t>다이쇼 시대의 스포츠 (1926년 - 1989년)</a:t>
            </a:r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10800" y="3854874"/>
            <a:ext cx="5355154" cy="525102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600199" y="3828113"/>
            <a:ext cx="4953000" cy="5201586"/>
          </a:xfrm>
          <a:prstGeom prst="rect">
            <a:avLst/>
          </a:prstGeom>
        </p:spPr>
      </p:pic>
      <p:sp>
        <p:nvSpPr>
          <p:cNvPr id="20" name="말풍선: 사각형 19"/>
          <p:cNvSpPr/>
          <p:nvPr/>
        </p:nvSpPr>
        <p:spPr>
          <a:xfrm>
            <a:off x="685800" y="1562100"/>
            <a:ext cx="7467600" cy="1752600"/>
          </a:xfrm>
          <a:prstGeom prst="wedgeRect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/>
              <a:t>스톡홀름 올림픽 </a:t>
            </a:r>
            <a:r>
              <a:rPr lang="en-US" altLang="ko-KR" sz="3000"/>
              <a:t>:</a:t>
            </a:r>
            <a:r>
              <a:rPr lang="ko-KR" altLang="en-US" sz="3000"/>
              <a:t> 1912년 스웨덴에서 개최</a:t>
            </a:r>
            <a:r>
              <a:rPr lang="en-US" altLang="ko-KR" sz="3000"/>
              <a:t>,</a:t>
            </a:r>
            <a:r>
              <a:rPr lang="ko-KR" altLang="en-US" sz="3000"/>
              <a:t> 일본 대표팀이 참가하여 일본은 최초로 올림픽에 참가한 나라 중 하나</a:t>
            </a:r>
          </a:p>
        </p:txBody>
      </p:sp>
      <p:sp>
        <p:nvSpPr>
          <p:cNvPr id="21" name="말풍선: 사각형 20"/>
          <p:cNvSpPr/>
          <p:nvPr/>
        </p:nvSpPr>
        <p:spPr>
          <a:xfrm>
            <a:off x="8915400" y="1562100"/>
            <a:ext cx="7467600" cy="1752600"/>
          </a:xfrm>
          <a:prstGeom prst="wedgeRect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/>
              <a:t>안트베르펜 올림픽 </a:t>
            </a:r>
            <a:r>
              <a:rPr lang="en-US" altLang="ko-KR" sz="3000"/>
              <a:t>:</a:t>
            </a:r>
            <a:r>
              <a:rPr lang="ko-KR" altLang="en-US" sz="3000"/>
              <a:t> 1920년에 벨기에 안트베르펜에서 개최</a:t>
            </a:r>
            <a:r>
              <a:rPr lang="en-US" altLang="ko-KR" sz="3000"/>
              <a:t>,</a:t>
            </a:r>
            <a:r>
              <a:rPr lang="ko-KR" altLang="en-US" sz="3000"/>
              <a:t> 여름 올림픽 대회</a:t>
            </a:r>
          </a:p>
          <a:p>
            <a:pPr algn="ctr">
              <a:defRPr/>
            </a:pPr>
            <a:r>
              <a:rPr lang="ko-KR" altLang="en-US" sz="3000"/>
              <a:t>수영과 레슬링에서 성과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6F59EB9-31C4-568A-10F9-90101E81E4A4}"/>
              </a:ext>
            </a:extLst>
          </p:cNvPr>
          <p:cNvSpPr txBox="1"/>
          <p:nvPr/>
        </p:nvSpPr>
        <p:spPr>
          <a:xfrm>
            <a:off x="530930" y="-19508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1BC7408-1B7A-8C5E-250B-F57031C7E9A4}"/>
              </a:ext>
            </a:extLst>
          </p:cNvPr>
          <p:cNvSpPr txBox="1"/>
          <p:nvPr/>
        </p:nvSpPr>
        <p:spPr>
          <a:xfrm>
            <a:off x="-685800" y="99759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차 호헌 운동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BA9CDEE-7C7A-EF52-6943-FE4935957FA6}"/>
              </a:ext>
            </a:extLst>
          </p:cNvPr>
          <p:cNvSpPr txBox="1"/>
          <p:nvPr/>
        </p:nvSpPr>
        <p:spPr>
          <a:xfrm>
            <a:off x="-157669" y="7102845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일본 육군 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17" name="그림 16" descr="그룹, 고삐, 종마, 굴레이(가) 표시된 사진&#10;&#10;자동 생성된 설명">
            <a:extLst>
              <a:ext uri="{FF2B5EF4-FFF2-40B4-BE49-F238E27FC236}">
                <a16:creationId xmlns:a16="http://schemas.microsoft.com/office/drawing/2014/main" id="{5A3991D3-7E5C-F74F-771D-53BF9C293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432" r="-2547"/>
          <a:stretch/>
        </p:blipFill>
        <p:spPr>
          <a:xfrm>
            <a:off x="337654" y="2940394"/>
            <a:ext cx="6064482" cy="4271971"/>
          </a:xfrm>
          <a:prstGeom prst="rect">
            <a:avLst/>
          </a:prstGeom>
        </p:spPr>
      </p:pic>
      <p:pic>
        <p:nvPicPr>
          <p:cNvPr id="21" name="그림 20" descr="야외, 건물, 사람, 의류이(가) 표시된 사진&#10;&#10;자동 생성된 설명">
            <a:extLst>
              <a:ext uri="{FF2B5EF4-FFF2-40B4-BE49-F238E27FC236}">
                <a16:creationId xmlns:a16="http://schemas.microsoft.com/office/drawing/2014/main" id="{59C77ECB-F1A8-59CD-B65A-21D2681DC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10" y="3238500"/>
            <a:ext cx="6813917" cy="4559109"/>
          </a:xfrm>
          <a:prstGeom prst="rect">
            <a:avLst/>
          </a:prstGeom>
        </p:spPr>
      </p:pic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513075FA-71EC-D27B-27A3-F30FACEAC885}"/>
              </a:ext>
            </a:extLst>
          </p:cNvPr>
          <p:cNvSpPr/>
          <p:nvPr/>
        </p:nvSpPr>
        <p:spPr>
          <a:xfrm>
            <a:off x="14808370" y="1402061"/>
            <a:ext cx="3447675" cy="1548354"/>
          </a:xfrm>
          <a:prstGeom prst="wedgeRectCallout">
            <a:avLst>
              <a:gd name="adj1" fmla="val 7959"/>
              <a:gd name="adj2" fmla="val 9827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사이온지 내각 </a:t>
            </a:r>
            <a:r>
              <a:rPr lang="en-US" altLang="ko-KR" sz="3000" b="1" dirty="0">
                <a:solidFill>
                  <a:schemeClr val="tx1"/>
                </a:solidFill>
              </a:rPr>
              <a:t>: </a:t>
            </a:r>
            <a:r>
              <a:rPr lang="ko-KR" altLang="en-US" sz="3000" b="1" dirty="0">
                <a:solidFill>
                  <a:schemeClr val="tx1"/>
                </a:solidFill>
              </a:rPr>
              <a:t>러일 전쟁하고 나서 재정이 힘들어</a:t>
            </a:r>
            <a:r>
              <a:rPr lang="en-US" altLang="ko-KR" sz="3000" b="1" dirty="0">
                <a:solidFill>
                  <a:schemeClr val="tx1"/>
                </a:solidFill>
              </a:rPr>
              <a:t>..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7A054EEE-14B9-12FC-FA66-82E3E9B863F4}"/>
              </a:ext>
            </a:extLst>
          </p:cNvPr>
          <p:cNvSpPr txBox="1"/>
          <p:nvPr/>
        </p:nvSpPr>
        <p:spPr>
          <a:xfrm>
            <a:off x="11170842" y="725613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일본 정부 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E7DE8D46-BBC9-835C-11F8-3C5A45E6790F}"/>
              </a:ext>
            </a:extLst>
          </p:cNvPr>
          <p:cNvSpPr/>
          <p:nvPr/>
        </p:nvSpPr>
        <p:spPr>
          <a:xfrm>
            <a:off x="4537942" y="1544333"/>
            <a:ext cx="3447675" cy="1548354"/>
          </a:xfrm>
          <a:prstGeom prst="wedgeRectCallout">
            <a:avLst>
              <a:gd name="adj1" fmla="val -72891"/>
              <a:gd name="adj2" fmla="val 588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중국 침략하려면 사단 증설이 필요해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31" name="말풍선: 사각형 30">
            <a:extLst>
              <a:ext uri="{FF2B5EF4-FFF2-40B4-BE49-F238E27FC236}">
                <a16:creationId xmlns:a16="http://schemas.microsoft.com/office/drawing/2014/main" id="{1FB6955F-B686-CDFD-02EB-B4A397192D85}"/>
              </a:ext>
            </a:extLst>
          </p:cNvPr>
          <p:cNvSpPr/>
          <p:nvPr/>
        </p:nvSpPr>
        <p:spPr>
          <a:xfrm>
            <a:off x="10385679" y="1393269"/>
            <a:ext cx="3447675" cy="1548354"/>
          </a:xfrm>
          <a:prstGeom prst="wedgeRectCallout">
            <a:avLst>
              <a:gd name="adj1" fmla="val 3680"/>
              <a:gd name="adj2" fmla="val 10208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번벌</a:t>
            </a:r>
            <a:r>
              <a:rPr lang="en-US" altLang="ko-KR" sz="3000" b="1" dirty="0">
                <a:solidFill>
                  <a:schemeClr val="tx1"/>
                </a:solidFill>
              </a:rPr>
              <a:t>: </a:t>
            </a:r>
            <a:r>
              <a:rPr lang="ko-KR" altLang="en-US" sz="3000" b="1" dirty="0">
                <a:solidFill>
                  <a:schemeClr val="tx1"/>
                </a:solidFill>
              </a:rPr>
              <a:t>증설 해야지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32BFD6CF-F5BC-9B71-14FD-074732CAF35C}"/>
              </a:ext>
            </a:extLst>
          </p:cNvPr>
          <p:cNvSpPr txBox="1"/>
          <p:nvPr/>
        </p:nvSpPr>
        <p:spPr>
          <a:xfrm>
            <a:off x="10952706" y="1247475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VS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83D1B51-3D10-ABBF-D3CE-F85B0CFAE7AD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  <p:extLst>
      <p:ext uri="{BB962C8B-B14F-4D97-AF65-F5344CB8AC3E}">
        <p14:creationId xmlns:p14="http://schemas.microsoft.com/office/powerpoint/2010/main" val="39790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6" grpId="0"/>
      <p:bldP spid="27" grpId="0" animBg="1"/>
      <p:bldP spid="3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6138" y="1105757"/>
            <a:ext cx="11417008" cy="0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AutoShape 3"/>
          <p:cNvSpPr/>
          <p:nvPr/>
        </p:nvSpPr>
        <p:spPr>
          <a:xfrm>
            <a:off x="742303" y="8586508"/>
            <a:ext cx="16803394" cy="34583"/>
          </a:xfrm>
          <a:prstGeom prst="line">
            <a:avLst/>
          </a:prstGeom>
          <a:ln w="19050" cap="flat">
            <a:solidFill>
              <a:srgbClr val="BD8F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742283" y="689534"/>
            <a:ext cx="798662" cy="803425"/>
            <a:chOff x="0" y="0"/>
            <a:chExt cx="1064883" cy="10712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4883" cy="1071233"/>
            </a:xfrm>
            <a:custGeom>
              <a:avLst/>
              <a:gdLst/>
              <a:ahLst/>
              <a:cxnLst/>
              <a:rect l="l" t="t" r="r" b="b"/>
              <a:pathLst>
                <a:path w="1064883" h="1071233">
                  <a:moveTo>
                    <a:pt x="0" y="0"/>
                  </a:moveTo>
                  <a:lnTo>
                    <a:pt x="1064883" y="0"/>
                  </a:lnTo>
                  <a:lnTo>
                    <a:pt x="1064883" y="1071233"/>
                  </a:lnTo>
                  <a:lnTo>
                    <a:pt x="0" y="107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98" r="-298"/>
              </a:stretch>
            </a:blip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3759" y="114848"/>
              <a:ext cx="273254" cy="62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55" dirty="0">
                  <a:solidFill>
                    <a:srgbClr val="F4F1E8"/>
                  </a:solidFill>
                  <a:latin typeface="Arita Buri Ultra-Bold Italics"/>
                </a:rPr>
                <a:t>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77837" y="320961"/>
              <a:ext cx="429174" cy="629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-55">
                  <a:solidFill>
                    <a:srgbClr val="F4F1E8"/>
                  </a:solidFill>
                  <a:latin typeface="Arita Buri Ultra-Bold Italics"/>
                </a:rPr>
                <a:t>O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52408" y="896525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일본</a:t>
            </a: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 </a:t>
            </a: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국가의</a:t>
            </a: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 </a:t>
            </a: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과거와</a:t>
            </a: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 </a:t>
            </a:r>
            <a:r>
              <a:rPr lang="en-US" sz="3000" b="1" i="1" spc="312" dirty="0" err="1">
                <a:solidFill>
                  <a:srgbClr val="000000"/>
                </a:solidFill>
                <a:ea typeface="Nanum Square Bold"/>
              </a:rPr>
              <a:t>현재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86137" y="3281809"/>
            <a:ext cx="14315724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12000" b="1" i="1" spc="-240" dirty="0">
                <a:solidFill>
                  <a:srgbClr val="000000"/>
                </a:solidFill>
                <a:ea typeface="Arita Buri Bold Italics"/>
              </a:rPr>
              <a:t>감사합니다</a:t>
            </a:r>
            <a:r>
              <a:rPr lang="en-US" altLang="ko-KR" sz="12000" b="1" i="1" spc="-240" dirty="0">
                <a:solidFill>
                  <a:srgbClr val="000000"/>
                </a:solidFill>
                <a:ea typeface="Arita Buri Bold Italics"/>
              </a:rPr>
              <a:t>.</a:t>
            </a:r>
            <a:endParaRPr lang="en-US" sz="12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53063" y="2044772"/>
            <a:ext cx="11181871" cy="71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9"/>
              </a:lnSpc>
            </a:pPr>
            <a:r>
              <a:rPr lang="en-US" sz="5817" spc="2617">
                <a:solidFill>
                  <a:srgbClr val="9B4819"/>
                </a:solidFill>
                <a:latin typeface="Arita Buri Bold"/>
              </a:rPr>
              <a:t>5조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312E30F-B524-59CE-E60A-507CD7328959}"/>
              </a:ext>
            </a:extLst>
          </p:cNvPr>
          <p:cNvSpPr txBox="1"/>
          <p:nvPr/>
        </p:nvSpPr>
        <p:spPr>
          <a:xfrm>
            <a:off x="13960265" y="6743700"/>
            <a:ext cx="4683192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22001921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권수민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22137235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윤진우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altLang="ko-KR" sz="3000" b="1" i="1" spc="312" dirty="0">
                <a:solidFill>
                  <a:srgbClr val="000000"/>
                </a:solidFill>
                <a:ea typeface="Nanum Square Bold"/>
              </a:rPr>
              <a:t>22001934 </a:t>
            </a:r>
            <a:r>
              <a:rPr lang="ko-KR" altLang="en-US" sz="3000" b="1" i="1" spc="312" dirty="0" err="1">
                <a:solidFill>
                  <a:srgbClr val="000000"/>
                </a:solidFill>
                <a:ea typeface="Nanum Square Bold"/>
              </a:rPr>
              <a:t>임시현</a:t>
            </a: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endParaRPr lang="en-US" altLang="ko-KR" sz="3000" b="1" i="1" spc="312" dirty="0">
              <a:solidFill>
                <a:srgbClr val="000000"/>
              </a:solidFill>
              <a:ea typeface="Nanum Square Bold"/>
            </a:endParaRPr>
          </a:p>
          <a:p>
            <a:pPr algn="just">
              <a:lnSpc>
                <a:spcPts val="3290"/>
              </a:lnSpc>
              <a:spcBef>
                <a:spcPct val="0"/>
              </a:spcBef>
            </a:pP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  <p:extLst>
      <p:ext uri="{BB962C8B-B14F-4D97-AF65-F5344CB8AC3E}">
        <p14:creationId xmlns:p14="http://schemas.microsoft.com/office/powerpoint/2010/main" val="65962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6F59EB9-31C4-568A-10F9-90101E81E4A4}"/>
              </a:ext>
            </a:extLst>
          </p:cNvPr>
          <p:cNvSpPr txBox="1"/>
          <p:nvPr/>
        </p:nvSpPr>
        <p:spPr>
          <a:xfrm>
            <a:off x="530930" y="-19508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1BC7408-1B7A-8C5E-250B-F57031C7E9A4}"/>
              </a:ext>
            </a:extLst>
          </p:cNvPr>
          <p:cNvSpPr txBox="1"/>
          <p:nvPr/>
        </p:nvSpPr>
        <p:spPr>
          <a:xfrm>
            <a:off x="-685800" y="99759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차 호헌 운동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BA9CDEE-7C7A-EF52-6943-FE4935957FA6}"/>
              </a:ext>
            </a:extLst>
          </p:cNvPr>
          <p:cNvSpPr txBox="1"/>
          <p:nvPr/>
        </p:nvSpPr>
        <p:spPr>
          <a:xfrm>
            <a:off x="-157669" y="7102845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일본 육군 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17" name="그림 16" descr="그룹, 고삐, 종마, 굴레이(가) 표시된 사진&#10;&#10;자동 생성된 설명">
            <a:extLst>
              <a:ext uri="{FF2B5EF4-FFF2-40B4-BE49-F238E27FC236}">
                <a16:creationId xmlns:a16="http://schemas.microsoft.com/office/drawing/2014/main" id="{5A3991D3-7E5C-F74F-771D-53BF9C293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432" r="-2547"/>
          <a:stretch/>
        </p:blipFill>
        <p:spPr>
          <a:xfrm>
            <a:off x="337654" y="2940394"/>
            <a:ext cx="6064482" cy="4271971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7A054EEE-14B9-12FC-FA66-82E3E9B863F4}"/>
              </a:ext>
            </a:extLst>
          </p:cNvPr>
          <p:cNvSpPr txBox="1"/>
          <p:nvPr/>
        </p:nvSpPr>
        <p:spPr>
          <a:xfrm>
            <a:off x="6494394" y="693611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일본 정부 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D4442112-5CC2-CC41-DFFB-EFCF8B7C9695}"/>
              </a:ext>
            </a:extLst>
          </p:cNvPr>
          <p:cNvSpPr txBox="1"/>
          <p:nvPr/>
        </p:nvSpPr>
        <p:spPr>
          <a:xfrm>
            <a:off x="4950518" y="1219516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+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83D1B51-3D10-ABBF-D3CE-F85B0CFAE7AD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pic>
        <p:nvPicPr>
          <p:cNvPr id="6" name="그림 5" descr="야외, 건물, 사람, 의류이(가) 표시된 사진&#10;&#10;자동 생성된 설명">
            <a:extLst>
              <a:ext uri="{FF2B5EF4-FFF2-40B4-BE49-F238E27FC236}">
                <a16:creationId xmlns:a16="http://schemas.microsoft.com/office/drawing/2014/main" id="{070E13E7-4CB1-CAE2-3B89-89ADC30C8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97" y="3068720"/>
            <a:ext cx="6813917" cy="4559109"/>
          </a:xfrm>
          <a:prstGeom prst="rect">
            <a:avLst/>
          </a:prstGeom>
        </p:spPr>
      </p:pic>
      <p:sp>
        <p:nvSpPr>
          <p:cNvPr id="31" name="말풍선: 사각형 30">
            <a:extLst>
              <a:ext uri="{FF2B5EF4-FFF2-40B4-BE49-F238E27FC236}">
                <a16:creationId xmlns:a16="http://schemas.microsoft.com/office/drawing/2014/main" id="{1FB6955F-B686-CDFD-02EB-B4A397192D85}"/>
              </a:ext>
            </a:extLst>
          </p:cNvPr>
          <p:cNvSpPr/>
          <p:nvPr/>
        </p:nvSpPr>
        <p:spPr>
          <a:xfrm>
            <a:off x="8650975" y="1595231"/>
            <a:ext cx="3447675" cy="1548354"/>
          </a:xfrm>
          <a:prstGeom prst="wedgeRectCallout">
            <a:avLst>
              <a:gd name="adj1" fmla="val 3680"/>
              <a:gd name="adj2" fmla="val 10208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번벌</a:t>
            </a:r>
            <a:r>
              <a:rPr lang="en-US" altLang="ko-KR" sz="3000" b="1" dirty="0">
                <a:solidFill>
                  <a:schemeClr val="tx1"/>
                </a:solidFill>
              </a:rPr>
              <a:t>: </a:t>
            </a:r>
            <a:r>
              <a:rPr lang="ko-KR" altLang="en-US" sz="3000" b="1" dirty="0">
                <a:solidFill>
                  <a:schemeClr val="tx1"/>
                </a:solidFill>
              </a:rPr>
              <a:t>증설 해야지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FB1C1-E9A5-9665-A1E9-78DA3563F918}"/>
              </a:ext>
            </a:extLst>
          </p:cNvPr>
          <p:cNvSpPr txBox="1"/>
          <p:nvPr/>
        </p:nvSpPr>
        <p:spPr>
          <a:xfrm>
            <a:off x="11963400" y="7561149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dirty="0" err="1"/>
              <a:t>가쓰라</a:t>
            </a:r>
            <a:r>
              <a:rPr lang="ko-KR" altLang="en-US" sz="3500" b="1" dirty="0"/>
              <a:t> 타로</a:t>
            </a:r>
            <a:r>
              <a:rPr lang="en-US" altLang="ko-KR" sz="3500" b="1" dirty="0"/>
              <a:t>(</a:t>
            </a:r>
            <a:r>
              <a:rPr lang="ko-KR" altLang="en-US" sz="3500" b="1" dirty="0"/>
              <a:t>桂太郞</a:t>
            </a:r>
            <a:r>
              <a:rPr lang="en-US" altLang="ko-KR" sz="3500" b="1" dirty="0"/>
              <a:t>)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2F511A0C-5AD3-F34B-1FDA-E1CF4DF90725}"/>
              </a:ext>
            </a:extLst>
          </p:cNvPr>
          <p:cNvSpPr/>
          <p:nvPr/>
        </p:nvSpPr>
        <p:spPr>
          <a:xfrm>
            <a:off x="8707486" y="4441391"/>
            <a:ext cx="4052650" cy="20792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후계내각 설립</a:t>
            </a:r>
          </a:p>
        </p:txBody>
      </p:sp>
      <p:pic>
        <p:nvPicPr>
          <p:cNvPr id="35" name="그림 34" descr="인간의 얼굴, 사람, 의류, 인물사진이(가) 표시된 사진&#10;&#10;자동 생성된 설명">
            <a:extLst>
              <a:ext uri="{FF2B5EF4-FFF2-40B4-BE49-F238E27FC236}">
                <a16:creationId xmlns:a16="http://schemas.microsoft.com/office/drawing/2014/main" id="{8AA919F1-A56D-F2C8-7645-F6335CF8D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38" y="1948369"/>
            <a:ext cx="4862960" cy="6262903"/>
          </a:xfrm>
          <a:prstGeom prst="rect">
            <a:avLst/>
          </a:prstGeom>
        </p:spPr>
      </p:pic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E7DE8D46-BBC9-835C-11F8-3C5A45E6790F}"/>
              </a:ext>
            </a:extLst>
          </p:cNvPr>
          <p:cNvSpPr/>
          <p:nvPr/>
        </p:nvSpPr>
        <p:spPr>
          <a:xfrm>
            <a:off x="4537942" y="1544333"/>
            <a:ext cx="3447675" cy="1548354"/>
          </a:xfrm>
          <a:prstGeom prst="wedgeRectCallout">
            <a:avLst>
              <a:gd name="adj1" fmla="val -72891"/>
              <a:gd name="adj2" fmla="val 588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중국 침략하려면 사단 증설이 필요해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pic>
        <p:nvPicPr>
          <p:cNvPr id="7" name="그림 6" descr="인간의 얼굴, 사람, 의류, 인물사진이(가) 표시된 사진&#10;&#10;자동 생성된 설명">
            <a:extLst>
              <a:ext uri="{FF2B5EF4-FFF2-40B4-BE49-F238E27FC236}">
                <a16:creationId xmlns:a16="http://schemas.microsoft.com/office/drawing/2014/main" id="{10B504C3-82F9-102A-FC42-5A831145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6" y="2567388"/>
            <a:ext cx="3987344" cy="5135216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77D54FB-6296-0D06-72D8-33BD85B73722}"/>
              </a:ext>
            </a:extLst>
          </p:cNvPr>
          <p:cNvSpPr txBox="1"/>
          <p:nvPr/>
        </p:nvSpPr>
        <p:spPr>
          <a:xfrm>
            <a:off x="-311323" y="76402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차 호헌 운동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E171152-8228-7920-5C16-4647F0177C8E}"/>
              </a:ext>
            </a:extLst>
          </p:cNvPr>
          <p:cNvSpPr txBox="1"/>
          <p:nvPr/>
        </p:nvSpPr>
        <p:spPr>
          <a:xfrm>
            <a:off x="533400" y="-55646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AE3FF-E501-0BB2-C8C4-97BC7D3BF3FD}"/>
              </a:ext>
            </a:extLst>
          </p:cNvPr>
          <p:cNvSpPr txBox="1"/>
          <p:nvPr/>
        </p:nvSpPr>
        <p:spPr>
          <a:xfrm>
            <a:off x="-695631" y="7245542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dirty="0" err="1"/>
              <a:t>가쓰라</a:t>
            </a:r>
            <a:r>
              <a:rPr lang="ko-KR" altLang="en-US" sz="3500" b="1" dirty="0"/>
              <a:t> 타로</a:t>
            </a:r>
            <a:r>
              <a:rPr lang="en-US" altLang="ko-KR" sz="3500" b="1" dirty="0"/>
              <a:t>(</a:t>
            </a:r>
            <a:r>
              <a:rPr lang="ko-KR" altLang="en-US" sz="3500" b="1" dirty="0"/>
              <a:t>桂太郞</a:t>
            </a:r>
            <a:r>
              <a:rPr lang="en-US" altLang="ko-KR" sz="3500" b="1" dirty="0"/>
              <a:t>)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9D90CF16-DE35-93F2-9243-B8F965729EBA}"/>
              </a:ext>
            </a:extLst>
          </p:cNvPr>
          <p:cNvSpPr/>
          <p:nvPr/>
        </p:nvSpPr>
        <p:spPr>
          <a:xfrm>
            <a:off x="4909759" y="3848100"/>
            <a:ext cx="3137151" cy="20792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후계내각 설립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68AC3-37FF-1893-03DA-001854CA86B3}"/>
              </a:ext>
            </a:extLst>
          </p:cNvPr>
          <p:cNvSpPr txBox="1"/>
          <p:nvPr/>
        </p:nvSpPr>
        <p:spPr>
          <a:xfrm>
            <a:off x="9511979" y="8254195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i="1" spc="-240" dirty="0" err="1">
                <a:solidFill>
                  <a:srgbClr val="000000"/>
                </a:solidFill>
                <a:ea typeface="Arita Buri Bold Italics"/>
              </a:rPr>
              <a:t>번벌</a:t>
            </a: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 비판세력 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865040-8A3E-C2B6-9D4B-AE12C153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10" y="2330036"/>
            <a:ext cx="3974861" cy="54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D05CE98-A90F-3049-388D-FD1205A8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708" y="1829910"/>
            <a:ext cx="3810932" cy="58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0C171D-6DF2-7921-DA19-2C66DCCF97FE}"/>
              </a:ext>
            </a:extLst>
          </p:cNvPr>
          <p:cNvSpPr txBox="1"/>
          <p:nvPr/>
        </p:nvSpPr>
        <p:spPr>
          <a:xfrm>
            <a:off x="12178043" y="7204642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이누카이</a:t>
            </a:r>
            <a:r>
              <a:rPr lang="ko-KR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쓰요시</a:t>
            </a:r>
            <a:r>
              <a:rPr lang="en-US" altLang="ko-KR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3600" b="0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犬養毅</a:t>
            </a:r>
            <a:r>
              <a:rPr lang="en-US" altLang="ko-KR" sz="3600" b="0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)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5D0AB-8167-5232-82E0-41D290E33314}"/>
              </a:ext>
            </a:extLst>
          </p:cNvPr>
          <p:cNvSpPr txBox="1"/>
          <p:nvPr/>
        </p:nvSpPr>
        <p:spPr>
          <a:xfrm>
            <a:off x="6614036" y="7143296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오자키</a:t>
            </a:r>
            <a:r>
              <a:rPr lang="ko-KR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유키오</a:t>
            </a:r>
            <a:r>
              <a:rPr lang="en-US" altLang="ko-KR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3600" b="0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尾崎 行雄</a:t>
            </a:r>
            <a:r>
              <a:rPr lang="en-US" altLang="ko-KR" sz="3600" b="0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)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B2AF83E-C8F7-C0F8-E347-4D3C50733480}"/>
              </a:ext>
            </a:extLst>
          </p:cNvPr>
          <p:cNvSpPr/>
          <p:nvPr/>
        </p:nvSpPr>
        <p:spPr>
          <a:xfrm>
            <a:off x="9942041" y="791525"/>
            <a:ext cx="5331178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의회 중심의 정치를 하라</a:t>
            </a:r>
            <a:r>
              <a:rPr lang="en-US" altLang="ko-KR" sz="3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!</a:t>
            </a:r>
            <a:endParaRPr lang="ko-KR" altLang="en-US" sz="3000" b="1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A9826DD-BA21-8CBC-DE39-901907E19239}"/>
              </a:ext>
            </a:extLst>
          </p:cNvPr>
          <p:cNvSpPr txBox="1"/>
          <p:nvPr/>
        </p:nvSpPr>
        <p:spPr>
          <a:xfrm>
            <a:off x="14630400" y="9678380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  <p:extLst>
      <p:ext uri="{BB962C8B-B14F-4D97-AF65-F5344CB8AC3E}">
        <p14:creationId xmlns:p14="http://schemas.microsoft.com/office/powerpoint/2010/main" val="18138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7911D73-A7F4-B00D-A74B-897626BA1384}"/>
              </a:ext>
            </a:extLst>
          </p:cNvPr>
          <p:cNvSpPr txBox="1"/>
          <p:nvPr/>
        </p:nvSpPr>
        <p:spPr>
          <a:xfrm>
            <a:off x="24581" y="77567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보통 선거제 실시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30E01-DA90-BEED-4049-0BE33FDA2084}"/>
              </a:ext>
            </a:extLst>
          </p:cNvPr>
          <p:cNvSpPr txBox="1"/>
          <p:nvPr/>
        </p:nvSpPr>
        <p:spPr>
          <a:xfrm>
            <a:off x="749657" y="7505700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일본 정부 </a:t>
            </a:r>
            <a:r>
              <a:rPr lang="en-US" altLang="ko-KR" sz="3500" b="1" i="1" spc="-240" dirty="0">
                <a:solidFill>
                  <a:srgbClr val="000000"/>
                </a:solidFill>
                <a:ea typeface="Arita Buri Bold Italics"/>
              </a:rPr>
              <a:t>+ </a:t>
            </a: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민간 기업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955D936-7A6E-6AFC-BD39-2F155D596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89" y="2967056"/>
            <a:ext cx="7364788" cy="5156155"/>
          </a:xfrm>
          <a:prstGeom prst="rect">
            <a:avLst/>
          </a:prstGeom>
        </p:spPr>
      </p:pic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DADC70E1-C414-2209-6679-CE074E5E8969}"/>
              </a:ext>
            </a:extLst>
          </p:cNvPr>
          <p:cNvSpPr/>
          <p:nvPr/>
        </p:nvSpPr>
        <p:spPr>
          <a:xfrm>
            <a:off x="5655219" y="1823280"/>
            <a:ext cx="3447675" cy="1548354"/>
          </a:xfrm>
          <a:prstGeom prst="wedgeRectCallout">
            <a:avLst>
              <a:gd name="adj1" fmla="val -84869"/>
              <a:gd name="adj2" fmla="val 5406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경제 성장을 위해 서양 문물을 받아들이자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1838BCEF-354F-0982-1A60-026FA93F4594}"/>
              </a:ext>
            </a:extLst>
          </p:cNvPr>
          <p:cNvSpPr/>
          <p:nvPr/>
        </p:nvSpPr>
        <p:spPr>
          <a:xfrm>
            <a:off x="9780751" y="803020"/>
            <a:ext cx="3382975" cy="30777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CD6F29B-E21A-43A0-8091-2BE505ADBB56}"/>
              </a:ext>
            </a:extLst>
          </p:cNvPr>
          <p:cNvSpPr/>
          <p:nvPr/>
        </p:nvSpPr>
        <p:spPr>
          <a:xfrm>
            <a:off x="13698853" y="3604617"/>
            <a:ext cx="3382975" cy="30777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36FAA7DD-7197-AFFF-537E-D289E6364207}"/>
              </a:ext>
            </a:extLst>
          </p:cNvPr>
          <p:cNvSpPr/>
          <p:nvPr/>
        </p:nvSpPr>
        <p:spPr>
          <a:xfrm>
            <a:off x="9263377" y="5398817"/>
            <a:ext cx="3382975" cy="307776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9E5DD2-60E7-DBB2-7452-86929BD370A9}"/>
              </a:ext>
            </a:extLst>
          </p:cNvPr>
          <p:cNvSpPr txBox="1"/>
          <p:nvPr/>
        </p:nvSpPr>
        <p:spPr>
          <a:xfrm>
            <a:off x="8083084" y="3215854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중산층 확대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006B81-FC25-7417-842A-6BD2CE32205E}"/>
              </a:ext>
            </a:extLst>
          </p:cNvPr>
          <p:cNvSpPr txBox="1"/>
          <p:nvPr/>
        </p:nvSpPr>
        <p:spPr>
          <a:xfrm>
            <a:off x="12039600" y="6264935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교육의 기회 확대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02CA8-61A4-A56E-B51A-CE043964A11B}"/>
              </a:ext>
            </a:extLst>
          </p:cNvPr>
          <p:cNvSpPr txBox="1"/>
          <p:nvPr/>
        </p:nvSpPr>
        <p:spPr>
          <a:xfrm>
            <a:off x="7470393" y="7879567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 언론 매체 활동 활발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BB57ED9-05D3-F9A6-8693-8B44A22BCA69}"/>
              </a:ext>
            </a:extLst>
          </p:cNvPr>
          <p:cNvSpPr txBox="1"/>
          <p:nvPr/>
        </p:nvSpPr>
        <p:spPr>
          <a:xfrm>
            <a:off x="609600" y="-9388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EDBB990-3E3B-C764-E426-36FD6AC7BDF1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  <p:extLst>
      <p:ext uri="{BB962C8B-B14F-4D97-AF65-F5344CB8AC3E}">
        <p14:creationId xmlns:p14="http://schemas.microsoft.com/office/powerpoint/2010/main" val="22581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0F97AB9-2A65-838D-0B24-285581EE4B42}"/>
              </a:ext>
            </a:extLst>
          </p:cNvPr>
          <p:cNvSpPr txBox="1"/>
          <p:nvPr/>
        </p:nvSpPr>
        <p:spPr>
          <a:xfrm>
            <a:off x="24581" y="77567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보통 선거제 실시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D5079DB7-0E35-F389-1BD1-455FEAB47C3E}"/>
              </a:ext>
            </a:extLst>
          </p:cNvPr>
          <p:cNvSpPr txBox="1"/>
          <p:nvPr/>
        </p:nvSpPr>
        <p:spPr>
          <a:xfrm>
            <a:off x="609600" y="-9388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8E78227-1D46-E285-16D9-32B1ED9BFCA9}"/>
              </a:ext>
            </a:extLst>
          </p:cNvPr>
          <p:cNvSpPr/>
          <p:nvPr/>
        </p:nvSpPr>
        <p:spPr>
          <a:xfrm>
            <a:off x="457200" y="3745384"/>
            <a:ext cx="4965552" cy="458401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9E3D5C89-EA0F-1BF7-4556-3F2CF35060A4}"/>
              </a:ext>
            </a:extLst>
          </p:cNvPr>
          <p:cNvSpPr/>
          <p:nvPr/>
        </p:nvSpPr>
        <p:spPr>
          <a:xfrm>
            <a:off x="758862" y="2387962"/>
            <a:ext cx="3447675" cy="1548354"/>
          </a:xfrm>
          <a:prstGeom prst="wedgeRectCallout">
            <a:avLst>
              <a:gd name="adj1" fmla="val 29347"/>
              <a:gd name="adj2" fmla="val 654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극소수인 일본 중의원 유권자를 늘려라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쌀 - 나무위키">
            <a:extLst>
              <a:ext uri="{FF2B5EF4-FFF2-40B4-BE49-F238E27FC236}">
                <a16:creationId xmlns:a16="http://schemas.microsoft.com/office/drawing/2014/main" id="{85C05802-4953-279F-C2B5-6425329C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1" y="4227493"/>
            <a:ext cx="5410200" cy="36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AD2A3953-94FB-BDE0-CB22-3EF4E29EA2BE}"/>
              </a:ext>
            </a:extLst>
          </p:cNvPr>
          <p:cNvSpPr/>
          <p:nvPr/>
        </p:nvSpPr>
        <p:spPr>
          <a:xfrm>
            <a:off x="5181600" y="8431376"/>
            <a:ext cx="3447675" cy="1548354"/>
          </a:xfrm>
          <a:prstGeom prst="wedgeRectCallout">
            <a:avLst>
              <a:gd name="adj1" fmla="val 40470"/>
              <a:gd name="adj2" fmla="val -10405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쌀 수요 증가를 틈타 쌀가격을 올리다니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9B42E-C9E8-C5D7-EDB6-CC2DF3CF8145}"/>
              </a:ext>
            </a:extLst>
          </p:cNvPr>
          <p:cNvSpPr txBox="1"/>
          <p:nvPr/>
        </p:nvSpPr>
        <p:spPr>
          <a:xfrm>
            <a:off x="5829300" y="2685740"/>
            <a:ext cx="6629400" cy="144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3500" b="1" i="1" spc="-240" dirty="0">
                <a:solidFill>
                  <a:srgbClr val="000000"/>
                </a:solidFill>
                <a:ea typeface="Arita Buri Bold Italics"/>
              </a:rPr>
              <a:t>쌀 소동</a:t>
            </a:r>
            <a:endParaRPr lang="en-US" sz="35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BE422-322C-7F21-936F-E7F3EEB2CA6F}"/>
              </a:ext>
            </a:extLst>
          </p:cNvPr>
          <p:cNvSpPr txBox="1"/>
          <p:nvPr/>
        </p:nvSpPr>
        <p:spPr>
          <a:xfrm>
            <a:off x="2705100" y="5067300"/>
            <a:ext cx="6629400" cy="1564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7000" b="1" i="1" spc="-240" dirty="0">
                <a:solidFill>
                  <a:srgbClr val="000000"/>
                </a:solidFill>
                <a:ea typeface="Arita Buri Bold Italics"/>
              </a:rPr>
              <a:t>+</a:t>
            </a:r>
            <a:endParaRPr lang="en-US" sz="7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E45131-4541-96AB-56FB-E6FDBB16CC22}"/>
              </a:ext>
            </a:extLst>
          </p:cNvPr>
          <p:cNvSpPr txBox="1"/>
          <p:nvPr/>
        </p:nvSpPr>
        <p:spPr>
          <a:xfrm>
            <a:off x="9333295" y="5188527"/>
            <a:ext cx="6629400" cy="1564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7000" b="1" i="1" spc="-240" dirty="0">
                <a:solidFill>
                  <a:srgbClr val="000000"/>
                </a:solidFill>
                <a:ea typeface="Arita Buri Bold Italics"/>
              </a:rPr>
              <a:t>=</a:t>
            </a:r>
            <a:endParaRPr lang="en-US" sz="7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817137BD-D9DA-B261-2366-BDF27A1B1A9D}"/>
              </a:ext>
            </a:extLst>
          </p:cNvPr>
          <p:cNvSpPr txBox="1"/>
          <p:nvPr/>
        </p:nvSpPr>
        <p:spPr>
          <a:xfrm>
            <a:off x="11962596" y="776275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정치적 자각 고조  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10244" name="Picture 4" descr="아이디어 또는 유레카 램프의 벡터 일러스트 레이 션 | 프리미엄 벡터">
            <a:extLst>
              <a:ext uri="{FF2B5EF4-FFF2-40B4-BE49-F238E27FC236}">
                <a16:creationId xmlns:a16="http://schemas.microsoft.com/office/drawing/2014/main" id="{ED8A9D6E-5A94-CAF7-C78B-29E3F564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392" y="4211516"/>
            <a:ext cx="3887807" cy="38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F2C99F2-DE1C-6AD8-88CC-A1678253F66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  <p:extLst>
      <p:ext uri="{BB962C8B-B14F-4D97-AF65-F5344CB8AC3E}">
        <p14:creationId xmlns:p14="http://schemas.microsoft.com/office/powerpoint/2010/main" val="26208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24581" y="77567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보통 선거제 실시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609600" y="-9388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9218" name="Picture 2" descr="어제의 오늘]1923년 일본 간토 대지진 발생 - 경향신문">
            <a:extLst>
              <a:ext uri="{FF2B5EF4-FFF2-40B4-BE49-F238E27FC236}">
                <a16:creationId xmlns:a16="http://schemas.microsoft.com/office/drawing/2014/main" id="{86E95C19-50CD-8795-70D0-2463E434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4" y="2696923"/>
            <a:ext cx="6104337" cy="48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2551C49F-43DD-8DED-4F25-ABB6092BF15F}"/>
              </a:ext>
            </a:extLst>
          </p:cNvPr>
          <p:cNvSpPr txBox="1"/>
          <p:nvPr/>
        </p:nvSpPr>
        <p:spPr>
          <a:xfrm>
            <a:off x="243285" y="706923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간토 대지진 </a:t>
            </a: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(1923)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80AD628E-94BF-36BA-F17F-375661078273}"/>
              </a:ext>
            </a:extLst>
          </p:cNvPr>
          <p:cNvSpPr/>
          <p:nvPr/>
        </p:nvSpPr>
        <p:spPr>
          <a:xfrm>
            <a:off x="6981105" y="4404492"/>
            <a:ext cx="2162895" cy="20792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수습</a:t>
            </a:r>
          </a:p>
        </p:txBody>
      </p:sp>
      <p:pic>
        <p:nvPicPr>
          <p:cNvPr id="9220" name="Picture 4" descr="중의원 - 나무위키">
            <a:extLst>
              <a:ext uri="{FF2B5EF4-FFF2-40B4-BE49-F238E27FC236}">
                <a16:creationId xmlns:a16="http://schemas.microsoft.com/office/drawing/2014/main" id="{6DE65330-E5EC-03B3-A7D9-696F8972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05" y="2891419"/>
            <a:ext cx="681597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ECDFE53-7204-977E-C74D-D8E0FE6D8F89}"/>
              </a:ext>
            </a:extLst>
          </p:cNvPr>
          <p:cNvSpPr/>
          <p:nvPr/>
        </p:nvSpPr>
        <p:spPr>
          <a:xfrm>
            <a:off x="9627587" y="1714500"/>
            <a:ext cx="6552205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기요우라 게이고</a:t>
            </a:r>
            <a:r>
              <a:rPr lang="en-US" altLang="ko-KR" sz="3000" b="1" dirty="0">
                <a:solidFill>
                  <a:schemeClr val="tx1"/>
                </a:solidFill>
              </a:rPr>
              <a:t>(</a:t>
            </a:r>
            <a:r>
              <a:rPr lang="ko-KR" altLang="en-US" sz="3000" b="1" dirty="0">
                <a:solidFill>
                  <a:schemeClr val="tx1"/>
                </a:solidFill>
              </a:rPr>
              <a:t>淸浦奎吾</a:t>
            </a:r>
            <a:r>
              <a:rPr lang="en-US" altLang="ko-KR" sz="3000" b="1" dirty="0">
                <a:solidFill>
                  <a:schemeClr val="tx1"/>
                </a:solidFill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</a:rPr>
              <a:t>내</a:t>
            </a:r>
            <a:r>
              <a:rPr lang="ko-KR" altLang="en-US" sz="3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각 </a:t>
            </a:r>
            <a:r>
              <a:rPr lang="ko-KR" altLang="en-US" sz="3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분열</a:t>
            </a:r>
            <a:r>
              <a:rPr lang="en-US" altLang="ko-KR" sz="3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!</a:t>
            </a:r>
            <a:endParaRPr lang="ko-KR" altLang="en-US" sz="300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8C9C33-CBB7-3C11-A924-61BA699E49EA}"/>
              </a:ext>
            </a:extLst>
          </p:cNvPr>
          <p:cNvSpPr/>
          <p:nvPr/>
        </p:nvSpPr>
        <p:spPr>
          <a:xfrm>
            <a:off x="9495706" y="7798084"/>
            <a:ext cx="6815972" cy="1066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다카아키</a:t>
            </a:r>
            <a:r>
              <a:rPr lang="en-US" altLang="ko-KR" sz="3000" b="1" dirty="0">
                <a:solidFill>
                  <a:schemeClr val="tx1"/>
                </a:solidFill>
              </a:rPr>
              <a:t>(</a:t>
            </a:r>
            <a:r>
              <a:rPr lang="ko-KR" altLang="en-US" sz="3000" b="1" dirty="0">
                <a:solidFill>
                  <a:schemeClr val="tx1"/>
                </a:solidFill>
              </a:rPr>
              <a:t>加藤高明</a:t>
            </a:r>
            <a:r>
              <a:rPr lang="en-US" altLang="ko-KR" sz="3000" b="1" dirty="0">
                <a:solidFill>
                  <a:schemeClr val="tx1"/>
                </a:solidFill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</a:rPr>
              <a:t>내각 수립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CA344F4E-BFB9-368E-7D78-B8AA9349A58E}"/>
              </a:ext>
            </a:extLst>
          </p:cNvPr>
          <p:cNvSpPr/>
          <p:nvPr/>
        </p:nvSpPr>
        <p:spPr>
          <a:xfrm>
            <a:off x="11077361" y="3506062"/>
            <a:ext cx="3652654" cy="395816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제</a:t>
            </a:r>
            <a:r>
              <a:rPr lang="en-US" altLang="ko-KR" sz="3000" b="1" dirty="0">
                <a:solidFill>
                  <a:schemeClr val="tx1"/>
                </a:solidFill>
              </a:rPr>
              <a:t>2</a:t>
            </a:r>
            <a:r>
              <a:rPr lang="ko-KR" altLang="en-US" sz="3000" b="1" dirty="0">
                <a:solidFill>
                  <a:schemeClr val="tx1"/>
                </a:solidFill>
              </a:rPr>
              <a:t>차 </a:t>
            </a:r>
            <a:endParaRPr lang="en-US" altLang="ko-KR" sz="3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호헌 운동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</p:spTree>
    <p:extLst>
      <p:ext uri="{BB962C8B-B14F-4D97-AF65-F5344CB8AC3E}">
        <p14:creationId xmlns:p14="http://schemas.microsoft.com/office/powerpoint/2010/main" val="6053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2FD3E33-A9C3-A338-2B78-160C7BC61C91}"/>
              </a:ext>
            </a:extLst>
          </p:cNvPr>
          <p:cNvSpPr/>
          <p:nvPr/>
        </p:nvSpPr>
        <p:spPr>
          <a:xfrm>
            <a:off x="742283" y="689534"/>
            <a:ext cx="798662" cy="803425"/>
          </a:xfrm>
          <a:custGeom>
            <a:avLst/>
            <a:gdLst/>
            <a:ahLst/>
            <a:cxnLst/>
            <a:rect l="l" t="t" r="r" b="b"/>
            <a:pathLst>
              <a:path w="1064883" h="1071233">
                <a:moveTo>
                  <a:pt x="0" y="0"/>
                </a:moveTo>
                <a:lnTo>
                  <a:pt x="1064883" y="0"/>
                </a:lnTo>
                <a:lnTo>
                  <a:pt x="1064883" y="1071233"/>
                </a:lnTo>
                <a:lnTo>
                  <a:pt x="0" y="107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8" r="-298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3156F3-A026-D564-4AE3-541C07C5AC75}"/>
              </a:ext>
            </a:extLst>
          </p:cNvPr>
          <p:cNvSpPr txBox="1"/>
          <p:nvPr/>
        </p:nvSpPr>
        <p:spPr>
          <a:xfrm>
            <a:off x="887602" y="775670"/>
            <a:ext cx="20494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 dirty="0">
                <a:solidFill>
                  <a:srgbClr val="F4F1E8"/>
                </a:solidFill>
                <a:latin typeface="Arita Buri Ultra-Bold Italics"/>
              </a:rPr>
              <a:t>R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588849-6172-D60A-5A68-377C2253452B}"/>
              </a:ext>
            </a:extLst>
          </p:cNvPr>
          <p:cNvSpPr txBox="1"/>
          <p:nvPr/>
        </p:nvSpPr>
        <p:spPr>
          <a:xfrm>
            <a:off x="1100661" y="930255"/>
            <a:ext cx="321880" cy="47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F4F1E8"/>
                </a:solidFill>
                <a:latin typeface="Arita Buri Ultra-Bold Italics"/>
              </a:rPr>
              <a:t>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C2EF5-F46B-B0C6-AF33-F893898B0701}"/>
              </a:ext>
            </a:extLst>
          </p:cNvPr>
          <p:cNvSpPr txBox="1"/>
          <p:nvPr/>
        </p:nvSpPr>
        <p:spPr>
          <a:xfrm>
            <a:off x="24581" y="775670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보통 선거제 실시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3AA167C-1BAE-AD50-2A28-5017A845C0F2}"/>
              </a:ext>
            </a:extLst>
          </p:cNvPr>
          <p:cNvSpPr txBox="1"/>
          <p:nvPr/>
        </p:nvSpPr>
        <p:spPr>
          <a:xfrm>
            <a:off x="609600" y="-93883"/>
            <a:ext cx="6629400" cy="14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altLang="ko-KR" sz="4000" b="1" i="1" spc="-240" dirty="0">
                <a:solidFill>
                  <a:srgbClr val="000000"/>
                </a:solidFill>
                <a:ea typeface="Arita Buri Bold Italics"/>
              </a:rPr>
              <a:t>1.</a:t>
            </a:r>
            <a:r>
              <a:rPr lang="ko-KR" altLang="en-US" sz="4000" b="1" i="1" spc="-240" dirty="0" err="1">
                <a:solidFill>
                  <a:srgbClr val="000000"/>
                </a:solidFill>
                <a:ea typeface="Arita Buri Bold Italics"/>
              </a:rPr>
              <a:t>다이쇼</a:t>
            </a:r>
            <a:r>
              <a:rPr lang="ko-KR" altLang="en-US" sz="4000" b="1" i="1" spc="-240" dirty="0">
                <a:solidFill>
                  <a:srgbClr val="000000"/>
                </a:solidFill>
                <a:ea typeface="Arita Buri Bold Italics"/>
              </a:rPr>
              <a:t> 시대의 정치</a:t>
            </a:r>
            <a:endParaRPr lang="en-US" sz="4000" b="1" i="1" spc="-240" dirty="0">
              <a:solidFill>
                <a:srgbClr val="000000"/>
              </a:solidFill>
              <a:ea typeface="Arita Buri Bold Italics"/>
            </a:endParaRPr>
          </a:p>
        </p:txBody>
      </p:sp>
      <p:pic>
        <p:nvPicPr>
          <p:cNvPr id="9220" name="Picture 4" descr="중의원 - 나무위키">
            <a:extLst>
              <a:ext uri="{FF2B5EF4-FFF2-40B4-BE49-F238E27FC236}">
                <a16:creationId xmlns:a16="http://schemas.microsoft.com/office/drawing/2014/main" id="{6DE65330-E5EC-03B3-A7D9-696F8972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3" y="2932445"/>
            <a:ext cx="681597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8C9C33-CBB7-3C11-A924-61BA699E49EA}"/>
              </a:ext>
            </a:extLst>
          </p:cNvPr>
          <p:cNvSpPr/>
          <p:nvPr/>
        </p:nvSpPr>
        <p:spPr>
          <a:xfrm>
            <a:off x="440914" y="7504444"/>
            <a:ext cx="6815972" cy="1066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다카아키</a:t>
            </a:r>
            <a:r>
              <a:rPr lang="en-US" altLang="ko-KR" sz="3000" b="1" dirty="0">
                <a:solidFill>
                  <a:schemeClr val="tx1"/>
                </a:solidFill>
              </a:rPr>
              <a:t>(</a:t>
            </a:r>
            <a:r>
              <a:rPr lang="ko-KR" altLang="en-US" sz="3000" b="1" dirty="0">
                <a:solidFill>
                  <a:schemeClr val="tx1"/>
                </a:solidFill>
              </a:rPr>
              <a:t>加藤高明</a:t>
            </a:r>
            <a:r>
              <a:rPr lang="en-US" altLang="ko-KR" sz="3000" b="1" dirty="0">
                <a:solidFill>
                  <a:schemeClr val="tx1"/>
                </a:solidFill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</a:rPr>
              <a:t>내각 수립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1CB1315-431A-75CB-761A-08E1DF1B9BDC}"/>
              </a:ext>
            </a:extLst>
          </p:cNvPr>
          <p:cNvSpPr/>
          <p:nvPr/>
        </p:nvSpPr>
        <p:spPr>
          <a:xfrm>
            <a:off x="10128214" y="1714500"/>
            <a:ext cx="6552205" cy="1457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필연적 보통선거제</a:t>
            </a:r>
          </a:p>
        </p:txBody>
      </p:sp>
      <p:pic>
        <p:nvPicPr>
          <p:cNvPr id="9222" name="Picture 6" descr="118,000개 이상의 선거 일러스트 스톡 사진, 그림 및 Royalty-Free 이미지 - iStock">
            <a:extLst>
              <a:ext uri="{FF2B5EF4-FFF2-40B4-BE49-F238E27FC236}">
                <a16:creationId xmlns:a16="http://schemas.microsoft.com/office/drawing/2014/main" id="{E4D5EAA1-2C99-93BC-4D77-65A794AF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435" y="3172207"/>
            <a:ext cx="6579095" cy="56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AAFD847F-E528-FB87-B803-09B690ADBA32}"/>
              </a:ext>
            </a:extLst>
          </p:cNvPr>
          <p:cNvSpPr/>
          <p:nvPr/>
        </p:nvSpPr>
        <p:spPr>
          <a:xfrm>
            <a:off x="6927746" y="7827628"/>
            <a:ext cx="4569769" cy="1548354"/>
          </a:xfrm>
          <a:prstGeom prst="wedgeRectCallout">
            <a:avLst>
              <a:gd name="adj1" fmla="val 41996"/>
              <a:gd name="adj2" fmla="val -1044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solidFill>
                  <a:schemeClr val="tx1"/>
                </a:solidFill>
              </a:rPr>
              <a:t>25</a:t>
            </a:r>
            <a:r>
              <a:rPr lang="ko-KR" altLang="en-US" sz="3000" b="1" dirty="0">
                <a:solidFill>
                  <a:schemeClr val="tx1"/>
                </a:solidFill>
              </a:rPr>
              <a:t>세 이상의 남자에게만 </a:t>
            </a:r>
            <a:endParaRPr lang="en-US" altLang="ko-KR" sz="3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선거권 부여</a:t>
            </a:r>
            <a:r>
              <a:rPr lang="en-US" altLang="ko-KR" sz="3000" b="1" dirty="0">
                <a:solidFill>
                  <a:schemeClr val="tx1"/>
                </a:solidFill>
              </a:rPr>
              <a:t>!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00794F1-3201-C97D-64E4-C90D07BD680B}"/>
              </a:ext>
            </a:extLst>
          </p:cNvPr>
          <p:cNvSpPr txBox="1"/>
          <p:nvPr/>
        </p:nvSpPr>
        <p:spPr>
          <a:xfrm>
            <a:off x="14267406" y="9533789"/>
            <a:ext cx="468319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0"/>
              </a:lnSpc>
              <a:spcBef>
                <a:spcPct val="0"/>
              </a:spcBef>
            </a:pPr>
            <a:r>
              <a:rPr lang="en-US" sz="3000" b="1" i="1" spc="312" dirty="0">
                <a:solidFill>
                  <a:srgbClr val="000000"/>
                </a:solidFill>
                <a:ea typeface="Nanum Square Bold"/>
              </a:rPr>
              <a:t>22001905 </a:t>
            </a:r>
            <a:r>
              <a:rPr lang="ko-KR" altLang="en-US" sz="3000" b="1" i="1" spc="312" dirty="0">
                <a:solidFill>
                  <a:srgbClr val="000000"/>
                </a:solidFill>
                <a:ea typeface="Nanum Square Bold"/>
              </a:rPr>
              <a:t>정주용</a:t>
            </a:r>
            <a:endParaRPr lang="en-US" sz="3000" b="1" i="1" spc="312" dirty="0">
              <a:solidFill>
                <a:srgbClr val="000000"/>
              </a:solidFill>
              <a:ea typeface="Nanum Square Bold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69573BC-F891-E125-598E-0265EB60F11E}"/>
              </a:ext>
            </a:extLst>
          </p:cNvPr>
          <p:cNvSpPr/>
          <p:nvPr/>
        </p:nvSpPr>
        <p:spPr>
          <a:xfrm>
            <a:off x="7616908" y="4615472"/>
            <a:ext cx="2162895" cy="173934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1151</Words>
  <Application>Microsoft Office PowerPoint</Application>
  <PresentationFormat>사용자 지정</PresentationFormat>
  <Paragraphs>321</Paragraphs>
  <Slides>30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Arita Buri Ultra-Bold Italics</vt:lpstr>
      <vt:lpstr>Arial</vt:lpstr>
      <vt:lpstr>HY견명조</vt:lpstr>
      <vt:lpstr>Calibri</vt:lpstr>
      <vt:lpstr>굴림</vt:lpstr>
      <vt:lpstr>Arita Buri Bold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베이지색 검은색 구리빛 색상 따듯하고 클래식한 스타일 브랜드 디자이너 포트폴리오 프레젠테이션</dc:title>
  <dc:creator>user</dc:creator>
  <cp:lastModifiedBy>user</cp:lastModifiedBy>
  <cp:revision>4</cp:revision>
  <dcterms:created xsi:type="dcterms:W3CDTF">2006-08-16T00:00:00Z</dcterms:created>
  <dcterms:modified xsi:type="dcterms:W3CDTF">2023-09-28T04:19:44Z</dcterms:modified>
  <dc:identifier>DAFu9r3_pCI</dc:identifier>
</cp:coreProperties>
</file>