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0" r:id="rId3"/>
    <p:sldId id="257" r:id="rId4"/>
    <p:sldId id="258" r:id="rId5"/>
    <p:sldId id="269" r:id="rId6"/>
    <p:sldId id="277" r:id="rId7"/>
    <p:sldId id="270" r:id="rId8"/>
    <p:sldId id="271" r:id="rId9"/>
    <p:sldId id="279" r:id="rId10"/>
    <p:sldId id="280" r:id="rId11"/>
    <p:sldId id="281" r:id="rId12"/>
    <p:sldId id="272" r:id="rId13"/>
    <p:sldId id="282" r:id="rId14"/>
    <p:sldId id="283" r:id="rId15"/>
    <p:sldId id="284" r:id="rId16"/>
    <p:sldId id="285" r:id="rId17"/>
    <p:sldId id="286" r:id="rId18"/>
    <p:sldId id="288" r:id="rId19"/>
    <p:sldId id="287" r:id="rId20"/>
    <p:sldId id="289" r:id="rId21"/>
    <p:sldId id="29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23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7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42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5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16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5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37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8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90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0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0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i="0" kern="1200" spc="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400" b="0" i="0" kern="1200" spc="2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000" b="0" i="0" kern="1200" spc="2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800" b="0" i="0" kern="1200" spc="2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600" b="0" i="0" kern="1200" spc="2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400" b="0" i="0" kern="1200" spc="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Zk-rESN3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a-jp.com/jp/192" TargetMode="External"/><Relationship Id="rId2" Type="http://schemas.openxmlformats.org/officeDocument/2006/relationships/hyperlink" Target="https://ja.wikipedia.org/wiki/%E6%97%A5%E6%9C%AC%E6%96%99%E7%90%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atingcircle.com/korean-foodculture/" TargetMode="External"/><Relationship Id="rId5" Type="http://schemas.openxmlformats.org/officeDocument/2006/relationships/hyperlink" Target="https://www.meiji.co.jp/meiji-shokuiku/japaneseculture/washoku/" TargetMode="External"/><Relationship Id="rId4" Type="http://schemas.openxmlformats.org/officeDocument/2006/relationships/hyperlink" Target="https://livejapan.com/ja/article-a0000241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젓가락으로 집어 든 초밥">
            <a:extLst>
              <a:ext uri="{FF2B5EF4-FFF2-40B4-BE49-F238E27FC236}">
                <a16:creationId xmlns:a16="http://schemas.microsoft.com/office/drawing/2014/main" id="{88AB62E3-1260-47E1-9A31-22923ACF3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7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628393"/>
            <a:ext cx="6155707" cy="3601213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681795C-B851-4F3C-AC5E-A84AABB50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2035840"/>
            <a:ext cx="5022050" cy="1718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4600"/>
              <a:t>일본과 한국의</a:t>
            </a:r>
            <a:r>
              <a:rPr lang="en-US" altLang="ko-KR" sz="4600"/>
              <a:t> </a:t>
            </a:r>
            <a:r>
              <a:rPr lang="ko-KR" altLang="en-US" sz="4600"/>
              <a:t>식문화 차이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3E4B7A4-EA43-4DFA-B7BB-D20F93C05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3754429"/>
            <a:ext cx="5022049" cy="1063471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</a:pPr>
            <a:r>
              <a:rPr lang="ko-KR" altLang="en-US" sz="1300" err="1"/>
              <a:t>일본어일본학과</a:t>
            </a:r>
            <a:endParaRPr lang="en-US" altLang="ko-KR" sz="1300"/>
          </a:p>
          <a:p>
            <a:pPr>
              <a:lnSpc>
                <a:spcPct val="104000"/>
              </a:lnSpc>
            </a:pPr>
            <a:r>
              <a:rPr lang="en-US" altLang="ko-KR" sz="1300"/>
              <a:t>22101656 </a:t>
            </a:r>
          </a:p>
          <a:p>
            <a:pPr>
              <a:lnSpc>
                <a:spcPct val="104000"/>
              </a:lnSpc>
            </a:pPr>
            <a:r>
              <a:rPr lang="ko-KR" altLang="en-US" sz="1300"/>
              <a:t>오준혁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27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E8F38E5-233B-43B2-87E6-C66219C2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식문화</a:t>
            </a:r>
            <a:r>
              <a:rPr lang="ko-KR" altLang="en-US" dirty="0"/>
              <a:t> 예절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D1D738-E0E5-4D5A-A8E6-C6B03482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018677" cy="3601212"/>
          </a:xfrm>
        </p:spPr>
        <p:txBody>
          <a:bodyPr>
            <a:normAutofit/>
          </a:bodyPr>
          <a:lstStyle/>
          <a:p>
            <a:r>
              <a:rPr lang="ko-KR" altLang="en-US" dirty="0"/>
              <a:t>수건은 손만 닦자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다른건</a:t>
            </a:r>
            <a:r>
              <a:rPr lang="ko-KR" altLang="en-US" dirty="0"/>
              <a:t> 닦지 말자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매너가 아님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올바른 수건사용법 ! : 네이버 블로그">
            <a:extLst>
              <a:ext uri="{FF2B5EF4-FFF2-40B4-BE49-F238E27FC236}">
                <a16:creationId xmlns:a16="http://schemas.microsoft.com/office/drawing/2014/main" id="{FA4D3857-136B-46EC-8465-87948D288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r="3053" b="-1"/>
          <a:stretch/>
        </p:blipFill>
        <p:spPr bwMode="auto">
          <a:xfrm>
            <a:off x="6230213" y="768334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E8F38E5-233B-43B2-87E6-C66219C2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식문화</a:t>
            </a:r>
            <a:r>
              <a:rPr lang="ko-KR" altLang="en-US" dirty="0"/>
              <a:t> 예절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D1D738-E0E5-4D5A-A8E6-C6B03482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018677" cy="3601212"/>
          </a:xfrm>
        </p:spPr>
        <p:txBody>
          <a:bodyPr>
            <a:normAutofit/>
          </a:bodyPr>
          <a:lstStyle/>
          <a:p>
            <a:r>
              <a:rPr lang="ko-KR" altLang="en-US" dirty="0"/>
              <a:t>식탁에는 손만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팔꿈치를 올리지 말자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195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8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9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0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7. 식탁에 팔꿈치를 올리지 않는다">
            <a:extLst>
              <a:ext uri="{FF2B5EF4-FFF2-40B4-BE49-F238E27FC236}">
                <a16:creationId xmlns:a16="http://schemas.microsoft.com/office/drawing/2014/main" id="{F08D9A4E-C261-4CC6-B310-EE4B893C3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r="15904" b="-1"/>
          <a:stretch/>
        </p:blipFill>
        <p:spPr bwMode="auto">
          <a:xfrm>
            <a:off x="6230213" y="768334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 21">
              <a:extLst>
                <a:ext uri="{FF2B5EF4-FFF2-40B4-BE49-F238E27FC236}">
                  <a16:creationId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A1806AA0-DDFB-4AC4-8434-F14DB34E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3926946" cy="1268984"/>
          </a:xfrm>
        </p:spPr>
        <p:txBody>
          <a:bodyPr>
            <a:normAutofit/>
          </a:bodyPr>
          <a:lstStyle/>
          <a:p>
            <a:r>
              <a:rPr lang="ko-KR" altLang="en-US" dirty="0"/>
              <a:t>한국과 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EA1128-110E-4F09-8766-2BF63C68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3926946" cy="3601212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</a:pPr>
            <a:r>
              <a:rPr lang="ko-KR" altLang="en-US" dirty="0"/>
              <a:t>한국은 식기가 수직임</a:t>
            </a:r>
            <a:endParaRPr lang="en-US" altLang="ko-KR" dirty="0"/>
          </a:p>
          <a:p>
            <a:pPr>
              <a:lnSpc>
                <a:spcPct val="104000"/>
              </a:lnSpc>
            </a:pPr>
            <a:endParaRPr lang="en-US" altLang="ko-KR" dirty="0"/>
          </a:p>
          <a:p>
            <a:pPr>
              <a:lnSpc>
                <a:spcPct val="104000"/>
              </a:lnSpc>
            </a:pPr>
            <a:r>
              <a:rPr lang="ko-KR" altLang="en-US" dirty="0"/>
              <a:t>일본은 가로로 둠</a:t>
            </a:r>
            <a:endParaRPr lang="en-US" altLang="ko-KR" dirty="0"/>
          </a:p>
          <a:p>
            <a:pPr>
              <a:lnSpc>
                <a:spcPct val="104000"/>
              </a:lnSpc>
            </a:pPr>
            <a:endParaRPr lang="en-US" altLang="ko-KR" dirty="0"/>
          </a:p>
          <a:p>
            <a:pPr>
              <a:lnSpc>
                <a:spcPct val="104000"/>
              </a:lnSpc>
            </a:pPr>
            <a:endParaRPr lang="en-US" altLang="ko-KR" dirty="0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일본문화원 - [일본문화원 리포터! 일본문화원] 한국과는 많이 다른 일본의 식사 예절 일본에서 식사할... | Facebook">
            <a:extLst>
              <a:ext uri="{FF2B5EF4-FFF2-40B4-BE49-F238E27FC236}">
                <a16:creationId xmlns:a16="http://schemas.microsoft.com/office/drawing/2014/main" id="{1A70A058-FDD7-4647-90C4-A14099F2E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97"/>
          <a:stretch/>
        </p:blipFill>
        <p:spPr bwMode="auto">
          <a:xfrm>
            <a:off x="5264837" y="1"/>
            <a:ext cx="69271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806AA0-DDFB-4AC4-8434-F14DB34E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r>
              <a:rPr lang="ko-KR" altLang="en-US" dirty="0"/>
              <a:t>한국과 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EA1128-110E-4F09-8766-2BF63C68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>
            <a:normAutofit/>
          </a:bodyPr>
          <a:lstStyle/>
          <a:p>
            <a:r>
              <a:rPr lang="ko-KR" altLang="en-US" dirty="0"/>
              <a:t>한국은 수저를 사용함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일본은 주로 젓가락 사용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한국과 일본의 식문화는 어떻게 다를까? - 식사예절과 일본만의 식문화 - : 네이버 블로그">
            <a:extLst>
              <a:ext uri="{FF2B5EF4-FFF2-40B4-BE49-F238E27FC236}">
                <a16:creationId xmlns:a16="http://schemas.microsoft.com/office/drawing/2014/main" id="{77363E57-8B36-44C7-8502-017E5CFDD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9" b="1"/>
          <a:stretch/>
        </p:blipFill>
        <p:spPr bwMode="auto">
          <a:xfrm>
            <a:off x="5263860" y="681645"/>
            <a:ext cx="6273249" cy="54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62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806AA0-DDFB-4AC4-8434-F14DB34E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r>
              <a:rPr lang="ko-KR" altLang="en-US"/>
              <a:t>한국과 차이점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EA1128-110E-4F09-8766-2BF63C68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>
            <a:normAutofit/>
          </a:bodyPr>
          <a:lstStyle/>
          <a:p>
            <a:r>
              <a:rPr lang="ko-KR" altLang="en-US" dirty="0"/>
              <a:t>한국은 밥그릇 </a:t>
            </a:r>
            <a:r>
              <a:rPr lang="ko-KR" altLang="en-US" dirty="0" err="1"/>
              <a:t>놓고먹음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일본은 밥그릇 </a:t>
            </a:r>
            <a:r>
              <a:rPr lang="ko-KR" altLang="en-US" dirty="0" err="1"/>
              <a:t>들고먹음</a:t>
            </a:r>
            <a:endParaRPr lang="ko-KR" altLang="en-US" dirty="0"/>
          </a:p>
        </p:txBody>
      </p:sp>
      <p:cxnSp>
        <p:nvCxnSpPr>
          <p:cNvPr id="6149" name="Straight Connector 7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문화] 놓고 먹는 한국. 들고 먹는 일본 - 일본인의 식사 예절 : 네이버 블로그">
            <a:extLst>
              <a:ext uri="{FF2B5EF4-FFF2-40B4-BE49-F238E27FC236}">
                <a16:creationId xmlns:a16="http://schemas.microsoft.com/office/drawing/2014/main" id="{329E402B-04AD-4A98-96B4-8E4B1C938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1"/>
          <a:stretch/>
        </p:blipFill>
        <p:spPr bwMode="auto">
          <a:xfrm>
            <a:off x="5263860" y="681645"/>
            <a:ext cx="6273249" cy="54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0" name="Group 74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6151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2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3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451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806AA0-DDFB-4AC4-8434-F14DB34E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6400999" cy="1268984"/>
          </a:xfrm>
        </p:spPr>
        <p:txBody>
          <a:bodyPr>
            <a:normAutofit/>
          </a:bodyPr>
          <a:lstStyle/>
          <a:p>
            <a:r>
              <a:rPr lang="ko-KR" altLang="en-US" dirty="0"/>
              <a:t>한국과 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EA1128-110E-4F09-8766-2BF63C68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6400999" cy="3601212"/>
          </a:xfrm>
        </p:spPr>
        <p:txBody>
          <a:bodyPr>
            <a:normAutofit/>
          </a:bodyPr>
          <a:lstStyle/>
          <a:p>
            <a:r>
              <a:rPr lang="ko-KR" altLang="en-US" dirty="0"/>
              <a:t>한국은 발효식품 발달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일본은 소금에 절인 음식발달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ACBB827-9A2D-D449-9686-F47D2A20E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9B921EC8-AD62-E940-80A2-682AC7104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6DBDC735-9A9C-6340-B1E4-3576B27ED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3F399C2-198A-1347-8B48-1B1D508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AB3593B-CA05-1845-839E-90B9B70EC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장 건강에 좋은 세계 각국의 발효 식품 10가지 | 1boon">
            <a:extLst>
              <a:ext uri="{FF2B5EF4-FFF2-40B4-BE49-F238E27FC236}">
                <a16:creationId xmlns:a16="http://schemas.microsoft.com/office/drawing/2014/main" id="{A3EAFC63-6945-490A-8F10-C2BCDD642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" r="-3" b="-3"/>
          <a:stretch/>
        </p:blipFill>
        <p:spPr bwMode="auto">
          <a:xfrm>
            <a:off x="7494077" y="681647"/>
            <a:ext cx="4044804" cy="26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일본 장아찌로 밥 한술 : 네이버 블로그">
            <a:extLst>
              <a:ext uri="{FF2B5EF4-FFF2-40B4-BE49-F238E27FC236}">
                <a16:creationId xmlns:a16="http://schemas.microsoft.com/office/drawing/2014/main" id="{ADCBFD87-C43C-4A18-8479-853322F42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" b="4552"/>
          <a:stretch/>
        </p:blipFill>
        <p:spPr bwMode="auto">
          <a:xfrm>
            <a:off x="7492306" y="3545072"/>
            <a:ext cx="4044804" cy="26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A1806AA0-DDFB-4AC4-8434-F14DB34E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3926946" cy="1268984"/>
          </a:xfrm>
        </p:spPr>
        <p:txBody>
          <a:bodyPr>
            <a:normAutofit/>
          </a:bodyPr>
          <a:lstStyle/>
          <a:p>
            <a:r>
              <a:rPr lang="ko-KR" altLang="en-US" dirty="0"/>
              <a:t>한국과 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EA1128-110E-4F09-8766-2BF63C68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3926946" cy="3601212"/>
          </a:xfrm>
        </p:spPr>
        <p:txBody>
          <a:bodyPr>
            <a:normAutofit/>
          </a:bodyPr>
          <a:lstStyle/>
          <a:p>
            <a:r>
              <a:rPr lang="ko-KR" altLang="en-US" dirty="0"/>
              <a:t>한국은 반찬을 </a:t>
            </a:r>
            <a:r>
              <a:rPr lang="ko-KR" altLang="en-US" dirty="0" err="1"/>
              <a:t>같이먹음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일본은 반찬을 </a:t>
            </a:r>
            <a:r>
              <a:rPr lang="ko-KR" altLang="en-US" dirty="0" err="1"/>
              <a:t>한개씩</a:t>
            </a:r>
            <a:r>
              <a:rPr lang="ko-KR" altLang="en-US" dirty="0"/>
              <a:t> </a:t>
            </a:r>
            <a:r>
              <a:rPr lang="ko-KR" altLang="en-US" dirty="0" err="1"/>
              <a:t>다로줌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지구의 밥상](8) 일본 주부 “후쿠시마산 여전히 꺼림칙…아이들에겐 안 먹여” - 경향신문 - 경향신문">
            <a:extLst>
              <a:ext uri="{FF2B5EF4-FFF2-40B4-BE49-F238E27FC236}">
                <a16:creationId xmlns:a16="http://schemas.microsoft.com/office/drawing/2014/main" id="{AF17CF9A-DC19-423A-BAE6-072C39F33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9"/>
          <a:stretch/>
        </p:blipFill>
        <p:spPr bwMode="auto">
          <a:xfrm>
            <a:off x="5263059" y="1"/>
            <a:ext cx="69271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A1806AA0-DDFB-4AC4-8434-F14DB34E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3926946" cy="1268984"/>
          </a:xfrm>
        </p:spPr>
        <p:txBody>
          <a:bodyPr>
            <a:normAutofit/>
          </a:bodyPr>
          <a:lstStyle/>
          <a:p>
            <a:r>
              <a:rPr lang="ko-KR" altLang="en-US" dirty="0"/>
              <a:t>한국과 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EA1128-110E-4F09-8766-2BF63C68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3926946" cy="3601212"/>
          </a:xfrm>
        </p:spPr>
        <p:txBody>
          <a:bodyPr>
            <a:normAutofit/>
          </a:bodyPr>
          <a:lstStyle/>
          <a:p>
            <a:r>
              <a:rPr lang="ko-KR" altLang="en-US" dirty="0"/>
              <a:t>한국은 젓가락으로 음식을 줘 </a:t>
            </a:r>
            <a:r>
              <a:rPr lang="ko-KR" altLang="en-US" dirty="0" err="1"/>
              <a:t>둬됨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일본은 금기사항임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하면 큰일남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>
            <a:extLst>
              <a:ext uri="{FF2B5EF4-FFF2-40B4-BE49-F238E27FC236}">
                <a16:creationId xmlns:a16="http://schemas.microsoft.com/office/drawing/2014/main" id="{86539DAA-8874-4ED4-B3CE-42703CAFD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r="1" b="1"/>
          <a:stretch/>
        </p:blipFill>
        <p:spPr bwMode="auto">
          <a:xfrm>
            <a:off x="5264837" y="1"/>
            <a:ext cx="69271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806AA0-DDFB-4AC4-8434-F14DB34E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r>
              <a:rPr lang="ko-KR" altLang="en-US" dirty="0"/>
              <a:t>한국과 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EA1128-110E-4F09-8766-2BF63C68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>
            <a:normAutofit/>
          </a:bodyPr>
          <a:lstStyle/>
          <a:p>
            <a:r>
              <a:rPr lang="ko-KR" altLang="en-US" dirty="0"/>
              <a:t>한국은 밥을 </a:t>
            </a:r>
            <a:r>
              <a:rPr lang="ko-KR" altLang="en-US" dirty="0" err="1"/>
              <a:t>섞어먹어도</a:t>
            </a:r>
            <a:r>
              <a:rPr lang="ko-KR" altLang="en-US" dirty="0"/>
              <a:t> 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일본은 안 섞어 먹음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지저분</a:t>
            </a:r>
            <a:r>
              <a:rPr lang="ko-KR" altLang="en-US" dirty="0"/>
              <a:t> 하다는 인식</a:t>
            </a:r>
            <a:endParaRPr lang="en-US" altLang="ko-KR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6D7126D0-84C2-4475-977E-F790E122E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6" r="19739" b="1"/>
          <a:stretch/>
        </p:blipFill>
        <p:spPr bwMode="auto">
          <a:xfrm>
            <a:off x="5263860" y="681645"/>
            <a:ext cx="6273249" cy="54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76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06AA0-DDFB-4AC4-8434-F14DB34E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영상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EA1128-110E-4F09-8766-2BF63C68D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https://www.youtube.com/watch?v=aZk-rESN3p4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59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3EF5077-379B-4B2C-BF8B-D09DFFB8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10130224" cy="1268984"/>
          </a:xfrm>
        </p:spPr>
        <p:txBody>
          <a:bodyPr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DEEAD1-9DF5-448F-A28B-A002F9F6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10130224" cy="360121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4000" dirty="0"/>
              <a:t>1.</a:t>
            </a:r>
            <a:r>
              <a:rPr lang="ko-KR" altLang="en-US" sz="4000" dirty="0"/>
              <a:t>특징</a:t>
            </a:r>
            <a:endParaRPr lang="en-US" altLang="ko-KR" sz="4000" dirty="0"/>
          </a:p>
          <a:p>
            <a:endParaRPr lang="en-US" altLang="ko-KR" sz="4000" dirty="0"/>
          </a:p>
          <a:p>
            <a:r>
              <a:rPr lang="en-US" altLang="ko-KR" sz="4000" dirty="0"/>
              <a:t>2 </a:t>
            </a:r>
            <a:r>
              <a:rPr lang="ko-KR" altLang="en-US" sz="4000" dirty="0"/>
              <a:t>일본 </a:t>
            </a:r>
            <a:r>
              <a:rPr lang="ko-KR" altLang="en-US" sz="4000" dirty="0" err="1"/>
              <a:t>식문화</a:t>
            </a:r>
            <a:r>
              <a:rPr lang="ko-KR" altLang="en-US" sz="4000" dirty="0"/>
              <a:t> 예절</a:t>
            </a:r>
            <a:endParaRPr lang="en-US" altLang="ko-KR" sz="4000" dirty="0"/>
          </a:p>
          <a:p>
            <a:endParaRPr lang="en-US" altLang="ko-KR" sz="4000" dirty="0"/>
          </a:p>
          <a:p>
            <a:r>
              <a:rPr lang="en-US" altLang="ko-KR" sz="4000" dirty="0"/>
              <a:t>3.</a:t>
            </a:r>
            <a:r>
              <a:rPr lang="ko-KR" altLang="en-US" sz="4000" dirty="0"/>
              <a:t>한국과 차이점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30B600-877F-7746-B57D-25C3B476F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2C3F9BC4-CA61-1545-AFCA-2998DE0A8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6DF9667B-A221-FF48-BE03-0BCECE027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043781C-7B99-5E41-ACB6-43554D9E3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24D64776-7D03-D04E-9D4F-4913424D1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84D49EAC-E325-E74E-9875-A5B09696F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A82CBB5F-9CE4-9F41-828D-030FF74ABE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E2AC807-9FDE-674F-84BF-EC319D683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8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AC4A4D-6A69-44C5-A688-EE365ACB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B80307-AEB7-4CB5-A482-AA66E139B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구글 이미지</a:t>
            </a:r>
            <a:endParaRPr lang="en-US" altLang="ko-KR" sz="1800" kern="0" spc="0" dirty="0">
              <a:solidFill>
                <a:srgbClr val="202122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2"/>
              </a:rPr>
              <a:t>https://ja.wikipedia.org/wiki/%E6%97%A5%E6%9C%AC%E6%96%99%E7%90%86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3"/>
              </a:rPr>
              <a:t>https://matcha-jp.com/jp/192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4"/>
              </a:rPr>
              <a:t>https://livejapan.com/ja/article-a0000241/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5"/>
              </a:rPr>
              <a:t>https://www.meiji.co.jp/meiji-shokuiku/japaneseculture/washoku/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6"/>
              </a:rPr>
              <a:t>https://skatingcircle.com/korean-foodculture/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1167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15C7D74-7682-4CB6-B8E0-A99EA796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357" y="770890"/>
            <a:ext cx="5995137" cy="12689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/>
              <a:t>감사합니다</a:t>
            </a:r>
            <a:r>
              <a:rPr lang="en-US" altLang="ko-KR"/>
              <a:t>.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F8D820E0-1C77-449D-BB56-C4E7A62B7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357" y="2160016"/>
            <a:ext cx="5995137" cy="3601212"/>
          </a:xfrm>
        </p:spPr>
        <p:txBody>
          <a:bodyPr>
            <a:normAutofit/>
          </a:bodyPr>
          <a:lstStyle/>
          <a:p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248" name="Picture 8" descr="핑구 박수 | 2짤 - 이럴땐 이런짤,짤방 검색시스템">
            <a:extLst>
              <a:ext uri="{FF2B5EF4-FFF2-40B4-BE49-F238E27FC236}">
                <a16:creationId xmlns:a16="http://schemas.microsoft.com/office/drawing/2014/main" id="{EC066770-BD9E-4E60-9917-784DC0BAA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59" y="798840"/>
            <a:ext cx="4334439" cy="34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9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0A80361-4381-4B70-9F7E-40D473E8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 err="1"/>
              <a:t>식문화</a:t>
            </a:r>
            <a:r>
              <a:rPr lang="ko-KR" altLang="en-US" dirty="0"/>
              <a:t>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1671F2-42CC-4B2A-B893-4B853D9C5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018677" cy="3601212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</a:pPr>
            <a:r>
              <a:rPr lang="ko-KR" altLang="en-US" dirty="0"/>
              <a:t>밥과 국물은 기본임</a:t>
            </a:r>
            <a:endParaRPr lang="en-US" altLang="ko-KR" dirty="0"/>
          </a:p>
          <a:p>
            <a:pPr>
              <a:lnSpc>
                <a:spcPct val="104000"/>
              </a:lnSpc>
            </a:pPr>
            <a:endParaRPr lang="en-US" altLang="ko-KR" dirty="0"/>
          </a:p>
          <a:p>
            <a:pPr>
              <a:lnSpc>
                <a:spcPct val="104000"/>
              </a:lnSpc>
            </a:pPr>
            <a:r>
              <a:rPr lang="ko-KR" altLang="en-US" dirty="0"/>
              <a:t>밥중심으로 반찬이 나옴</a:t>
            </a:r>
            <a:endParaRPr lang="en-US" altLang="ko-KR" dirty="0"/>
          </a:p>
          <a:p>
            <a:pPr>
              <a:lnSpc>
                <a:spcPct val="104000"/>
              </a:lnSpc>
            </a:pPr>
            <a:endParaRPr lang="en-US" altLang="ko-KR" dirty="0"/>
          </a:p>
          <a:p>
            <a:pPr>
              <a:lnSpc>
                <a:spcPct val="104000"/>
              </a:lnSpc>
            </a:pPr>
            <a:r>
              <a:rPr lang="ko-KR" altLang="en-US" dirty="0"/>
              <a:t>건더기가 많이 </a:t>
            </a:r>
            <a:r>
              <a:rPr lang="ko-KR" altLang="en-US" dirty="0" err="1"/>
              <a:t>들어감</a:t>
            </a:r>
            <a:endParaRPr lang="en-US" altLang="ko-KR" dirty="0"/>
          </a:p>
          <a:p>
            <a:pPr>
              <a:lnSpc>
                <a:spcPct val="104000"/>
              </a:lnSpc>
            </a:pPr>
            <a:endParaRPr lang="en-US" altLang="ko-KR" dirty="0"/>
          </a:p>
          <a:p>
            <a:pPr>
              <a:lnSpc>
                <a:spcPct val="104000"/>
              </a:lnSpc>
            </a:pPr>
            <a:r>
              <a:rPr lang="ko-KR" altLang="en-US" dirty="0"/>
              <a:t>영양 밸런스가 좋음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일본인의 기본적인 식사 &amp;#39;일국삼채&amp;#39;와 &amp;#39;정식&amp;#39; | Eatery Japan">
            <a:extLst>
              <a:ext uri="{FF2B5EF4-FFF2-40B4-BE49-F238E27FC236}">
                <a16:creationId xmlns:a16="http://schemas.microsoft.com/office/drawing/2014/main" id="{DA2D627C-5D5D-4180-8D88-30C998C04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r="6152" b="2"/>
          <a:stretch/>
        </p:blipFill>
        <p:spPr bwMode="auto">
          <a:xfrm>
            <a:off x="6230213" y="768334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A73FD6-5EFB-451A-82FE-D9865D81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 </a:t>
            </a:r>
            <a:r>
              <a:rPr lang="ko-KR" altLang="en-US" dirty="0" err="1"/>
              <a:t>식문화</a:t>
            </a:r>
            <a:r>
              <a:rPr lang="ko-KR" altLang="en-US" dirty="0"/>
              <a:t> 예절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1AC6CC-346C-4BA1-8FDC-FBEACC903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018677" cy="3601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밥을 들고 먹음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왼손에 밥그릇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그릇을 놓고 먹으면 안됨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140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에세이] 일본의 식사예절">
            <a:extLst>
              <a:ext uri="{FF2B5EF4-FFF2-40B4-BE49-F238E27FC236}">
                <a16:creationId xmlns:a16="http://schemas.microsoft.com/office/drawing/2014/main" id="{BA63BDD4-1079-4A1F-9C18-C5237B635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0" r="11448" b="-2"/>
          <a:stretch/>
        </p:blipFill>
        <p:spPr bwMode="auto">
          <a:xfrm>
            <a:off x="6308074" y="770890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E8F38E5-233B-43B2-87E6-C66219C2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식문화</a:t>
            </a:r>
            <a:r>
              <a:rPr lang="ko-KR" altLang="en-US" dirty="0"/>
              <a:t> 예절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D1D738-E0E5-4D5A-A8E6-C6B03482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018677" cy="3601212"/>
          </a:xfrm>
        </p:spPr>
        <p:txBody>
          <a:bodyPr>
            <a:normAutofit/>
          </a:bodyPr>
          <a:lstStyle/>
          <a:p>
            <a:r>
              <a:rPr lang="ko-KR" altLang="en-US" dirty="0"/>
              <a:t>젓가락 매너가 중요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젓가락으로 무조건 </a:t>
            </a:r>
            <a:r>
              <a:rPr lang="ko-KR" altLang="en-US" dirty="0" err="1"/>
              <a:t>찝어야함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찍어먹으면</a:t>
            </a:r>
            <a:r>
              <a:rPr lang="ko-KR" altLang="en-US" dirty="0"/>
              <a:t> </a:t>
            </a:r>
            <a:r>
              <a:rPr lang="ko-KR" altLang="en-US" dirty="0" err="1"/>
              <a:t>나쁜짓임</a:t>
            </a:r>
            <a:endParaRPr lang="en-US" altLang="ko-KR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젓가락으로 집어 든 초밥">
            <a:extLst>
              <a:ext uri="{FF2B5EF4-FFF2-40B4-BE49-F238E27FC236}">
                <a16:creationId xmlns:a16="http://schemas.microsoft.com/office/drawing/2014/main" id="{7079ECC9-5BF9-4262-8BA8-7941F7C1F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5" r="21876" b="2"/>
          <a:stretch/>
        </p:blipFill>
        <p:spPr>
          <a:xfrm>
            <a:off x="6230213" y="768334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79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E8F38E5-233B-43B2-87E6-C66219C2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식문화</a:t>
            </a:r>
            <a:r>
              <a:rPr lang="ko-KR" altLang="en-US" dirty="0"/>
              <a:t> 예절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D1D738-E0E5-4D5A-A8E6-C6B03482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018677" cy="3601212"/>
          </a:xfrm>
        </p:spPr>
        <p:txBody>
          <a:bodyPr>
            <a:normAutofit/>
          </a:bodyPr>
          <a:lstStyle/>
          <a:p>
            <a:r>
              <a:rPr lang="ko-KR" altLang="en-US" dirty="0"/>
              <a:t>식기는 조용하게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소리내며</a:t>
            </a:r>
            <a:r>
              <a:rPr lang="ko-KR" altLang="en-US" dirty="0"/>
              <a:t> 두는 것은 매너위반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그릇 치거나 소리</a:t>
            </a:r>
            <a:r>
              <a:rPr lang="en-US" altLang="ko-KR" dirty="0"/>
              <a:t>x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목소리 크기에 주의">
            <a:extLst>
              <a:ext uri="{FF2B5EF4-FFF2-40B4-BE49-F238E27FC236}">
                <a16:creationId xmlns:a16="http://schemas.microsoft.com/office/drawing/2014/main" id="{BEDD3DD9-F3D6-409E-B57B-A292ABDDA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r="18908" b="-1"/>
          <a:stretch/>
        </p:blipFill>
        <p:spPr bwMode="auto">
          <a:xfrm>
            <a:off x="6230213" y="768334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6203AAC-E0F0-4FBA-AFEC-A1002557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809039"/>
            <a:ext cx="5018677" cy="126898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식문화</a:t>
            </a:r>
            <a:r>
              <a:rPr lang="ko-KR" altLang="en-US" dirty="0"/>
              <a:t> 예절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273944-3F18-46B4-8F0C-CE3FC56E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018677" cy="3601212"/>
          </a:xfrm>
        </p:spPr>
        <p:txBody>
          <a:bodyPr>
            <a:normAutofit/>
          </a:bodyPr>
          <a:lstStyle/>
          <a:p>
            <a:r>
              <a:rPr lang="ko-KR" altLang="en-US" dirty="0"/>
              <a:t>쩝쩝</a:t>
            </a:r>
            <a:r>
              <a:rPr lang="en-US" altLang="ko-KR" dirty="0"/>
              <a:t>x</a:t>
            </a:r>
          </a:p>
          <a:p>
            <a:endParaRPr lang="en-US" altLang="ko-KR" dirty="0"/>
          </a:p>
          <a:p>
            <a:r>
              <a:rPr lang="ko-KR" altLang="en-US" dirty="0" err="1"/>
              <a:t>먹을때는</a:t>
            </a:r>
            <a:r>
              <a:rPr lang="ko-KR" altLang="en-US" dirty="0"/>
              <a:t> 다물고 먹자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쩝쩝충 그켬 음식 쩝쩝쩝">
            <a:extLst>
              <a:ext uri="{FF2B5EF4-FFF2-40B4-BE49-F238E27FC236}">
                <a16:creationId xmlns:a16="http://schemas.microsoft.com/office/drawing/2014/main" id="{BABCD863-E231-4C7E-95D1-8DCE9C24A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6230213" y="768334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C5D9AD6-4A90-4D83-B42F-EB488FCC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식문화</a:t>
            </a:r>
            <a:r>
              <a:rPr lang="ko-KR" altLang="en-US" dirty="0"/>
              <a:t> 예절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A62847-A11F-4835-8FD6-4F4D30596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018677" cy="3601212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</a:pPr>
            <a:r>
              <a:rPr lang="ko-KR" altLang="en-US" dirty="0"/>
              <a:t>면 종류는 가능</a:t>
            </a:r>
            <a:endParaRPr lang="en-US" altLang="ko-KR" dirty="0"/>
          </a:p>
          <a:p>
            <a:pPr>
              <a:lnSpc>
                <a:spcPct val="104000"/>
              </a:lnSpc>
            </a:pPr>
            <a:endParaRPr lang="en-US" altLang="ko-KR" dirty="0"/>
          </a:p>
          <a:p>
            <a:pPr>
              <a:lnSpc>
                <a:spcPct val="104000"/>
              </a:lnSpc>
            </a:pPr>
            <a:r>
              <a:rPr lang="ko-KR" altLang="en-US" dirty="0" err="1"/>
              <a:t>찰지게</a:t>
            </a:r>
            <a:r>
              <a:rPr lang="ko-KR" altLang="en-US" dirty="0"/>
              <a:t> </a:t>
            </a:r>
            <a:r>
              <a:rPr lang="ko-KR" altLang="en-US" dirty="0" err="1"/>
              <a:t>소리내자</a:t>
            </a:r>
            <a:endParaRPr lang="en-US" altLang="ko-KR" dirty="0"/>
          </a:p>
          <a:p>
            <a:pPr>
              <a:lnSpc>
                <a:spcPct val="104000"/>
              </a:lnSpc>
            </a:pPr>
            <a:endParaRPr lang="en-US" altLang="ko-KR" dirty="0"/>
          </a:p>
          <a:p>
            <a:pPr>
              <a:lnSpc>
                <a:spcPct val="104000"/>
              </a:lnSpc>
            </a:pPr>
            <a:r>
              <a:rPr lang="ko-KR" altLang="en-US" dirty="0"/>
              <a:t>모르면 </a:t>
            </a:r>
            <a:r>
              <a:rPr lang="ko-KR" altLang="en-US" dirty="0" err="1"/>
              <a:t>하지말자</a:t>
            </a:r>
            <a:endParaRPr lang="en-US" altLang="ko-KR" dirty="0"/>
          </a:p>
          <a:p>
            <a:pPr>
              <a:lnSpc>
                <a:spcPct val="104000"/>
              </a:lnSpc>
            </a:pPr>
            <a:endParaRPr lang="en-US" altLang="ko-KR" dirty="0"/>
          </a:p>
          <a:p>
            <a:pPr>
              <a:lnSpc>
                <a:spcPct val="104000"/>
              </a:lnSpc>
            </a:pPr>
            <a:r>
              <a:rPr lang="ko-KR" altLang="en-US" dirty="0" err="1"/>
              <a:t>후루루룩</a:t>
            </a:r>
            <a:endParaRPr lang="ko-KR" altLang="en-US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8" name="Picture 8">
            <a:extLst>
              <a:ext uri="{FF2B5EF4-FFF2-40B4-BE49-F238E27FC236}">
                <a16:creationId xmlns:a16="http://schemas.microsoft.com/office/drawing/2014/main" id="{E72B80A3-E3E3-4963-9B67-214DFE784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28202" b="1"/>
          <a:stretch/>
        </p:blipFill>
        <p:spPr bwMode="auto">
          <a:xfrm>
            <a:off x="6230213" y="768334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3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E8F38E5-233B-43B2-87E6-C66219C2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식문화</a:t>
            </a:r>
            <a:r>
              <a:rPr lang="ko-KR" altLang="en-US" dirty="0"/>
              <a:t> 예절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D1D738-E0E5-4D5A-A8E6-C6B03482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018677" cy="3601212"/>
          </a:xfrm>
        </p:spPr>
        <p:txBody>
          <a:bodyPr>
            <a:normAutofit fontScale="92500"/>
          </a:bodyPr>
          <a:lstStyle/>
          <a:p>
            <a:r>
              <a:rPr lang="ko-KR" altLang="en-US" dirty="0"/>
              <a:t>먹기</a:t>
            </a:r>
            <a:r>
              <a:rPr lang="en-US" altLang="ko-KR" dirty="0"/>
              <a:t> </a:t>
            </a:r>
            <a:r>
              <a:rPr lang="ko-KR" altLang="en-US" dirty="0"/>
              <a:t>전후에 인사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매너가 아닌 필수임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모든 음식에 감사의 의미를 담아서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잘먹겠습니다</a:t>
            </a:r>
            <a:r>
              <a:rPr lang="en-US" altLang="ko-KR" dirty="0"/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6" descr="토리코 | 애니메이션 갤러리">
            <a:extLst>
              <a:ext uri="{FF2B5EF4-FFF2-40B4-BE49-F238E27FC236}">
                <a16:creationId xmlns:a16="http://schemas.microsoft.com/office/drawing/2014/main" id="{47DF4B77-6F65-4FE4-A6CD-5F05D8C2B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9" r="6440" b="-1"/>
          <a:stretch/>
        </p:blipFill>
        <p:spPr bwMode="auto">
          <a:xfrm>
            <a:off x="6230213" y="768334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unchcardVTI">
  <a:themeElements>
    <a:clrScheme name="AnalogousFromLightSeedLeftStep">
      <a:dk1>
        <a:srgbClr val="000000"/>
      </a:dk1>
      <a:lt1>
        <a:srgbClr val="FFFFFF"/>
      </a:lt1>
      <a:dk2>
        <a:srgbClr val="3D2441"/>
      </a:dk2>
      <a:lt2>
        <a:srgbClr val="E8E2E6"/>
      </a:lt2>
      <a:accent1>
        <a:srgbClr val="81AB91"/>
      </a:accent1>
      <a:accent2>
        <a:srgbClr val="78AD76"/>
      </a:accent2>
      <a:accent3>
        <a:srgbClr val="92A87F"/>
      </a:accent3>
      <a:accent4>
        <a:srgbClr val="9FA571"/>
      </a:accent4>
      <a:accent5>
        <a:srgbClr val="ADA081"/>
      </a:accent5>
      <a:accent6>
        <a:srgbClr val="BA907F"/>
      </a:accent6>
      <a:hlink>
        <a:srgbClr val="AE6995"/>
      </a:hlink>
      <a:folHlink>
        <a:srgbClr val="7F7F7F"/>
      </a:folHlink>
    </a:clrScheme>
    <a:fontScheme name="Punchcard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271</Words>
  <Application>Microsoft Office PowerPoint</Application>
  <PresentationFormat>와이드스크린</PresentationFormat>
  <Paragraphs>112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Malgun Gothic Semilight</vt:lpstr>
      <vt:lpstr>Malgun Gothic</vt:lpstr>
      <vt:lpstr>함초롬바탕</vt:lpstr>
      <vt:lpstr>Arial</vt:lpstr>
      <vt:lpstr>PunchcardVTI</vt:lpstr>
      <vt:lpstr>일본과 한국의 식문화 차이</vt:lpstr>
      <vt:lpstr>목차</vt:lpstr>
      <vt:lpstr>1. 식문화 특징</vt:lpstr>
      <vt:lpstr>2 식문화 예절</vt:lpstr>
      <vt:lpstr>식문화 예절</vt:lpstr>
      <vt:lpstr>식문화 예절</vt:lpstr>
      <vt:lpstr>식문화 예절</vt:lpstr>
      <vt:lpstr>식문화 예절</vt:lpstr>
      <vt:lpstr>식문화 예절</vt:lpstr>
      <vt:lpstr>식문화 예절</vt:lpstr>
      <vt:lpstr>식문화 예절</vt:lpstr>
      <vt:lpstr>한국과 차이점</vt:lpstr>
      <vt:lpstr>한국과 차이점</vt:lpstr>
      <vt:lpstr>한국과 차이점</vt:lpstr>
      <vt:lpstr>한국과 차이점</vt:lpstr>
      <vt:lpstr>한국과 차이점</vt:lpstr>
      <vt:lpstr>한국과 차이점</vt:lpstr>
      <vt:lpstr>한국과 차이점</vt:lpstr>
      <vt:lpstr>영상</vt:lpstr>
      <vt:lpstr>출처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일본과 한국의 식문화 차이</dc:title>
  <dc:creator>오준혁</dc:creator>
  <cp:lastModifiedBy>오준혁</cp:lastModifiedBy>
  <cp:revision>4</cp:revision>
  <dcterms:created xsi:type="dcterms:W3CDTF">2021-09-14T10:45:12Z</dcterms:created>
  <dcterms:modified xsi:type="dcterms:W3CDTF">2021-09-15T14:12:10Z</dcterms:modified>
</cp:coreProperties>
</file>