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8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296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5D6"/>
    <a:srgbClr val="F7EFF6"/>
    <a:srgbClr val="D2BBD5"/>
    <a:srgbClr val="E4ECEB"/>
    <a:srgbClr val="EEC2C4"/>
    <a:srgbClr val="FFFFFF"/>
    <a:srgbClr val="CAB6C2"/>
    <a:srgbClr val="D4D4D4"/>
    <a:srgbClr val="FBFBFB"/>
    <a:srgbClr val="D7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78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F53427-3D4E-4828-B3F4-F00C38FE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6BF8CF-3345-495B-B039-1F089694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1691EF-6B43-45FA-A27D-90C7A9AD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3D6204-B118-4825-BEC3-0F07C4D9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92E987-31EF-4D60-9854-0E60E1AA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1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D0EC62-46DE-4EFA-BB3D-F7D94DC9D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94D09F-B76B-44A4-BC4E-C447D166C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DBCA96-DF23-48B8-ADBB-954B374D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0004F-60AC-4055-9530-B1359078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D6CB3-A2A0-4A03-868A-4CA4E59A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A4823-27CE-4776-8232-01EF8FFB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E5EB9F-DADC-4302-9222-085BEBF6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4A9F28-8355-4A71-83A7-79B84528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7669-FA22-473A-BB68-3E7BBF08943A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639CA1-9992-4C14-8FAB-C28C07BE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97B5DE-489B-4CE1-97A8-A2C7960F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7670-D13E-4824-8D69-61BEF12CDE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6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5F8D63-B092-46FB-A796-F357A7BE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0842A0-76B3-4527-8076-F9EA880A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CB0359-3501-4A26-AC36-0A5F97F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4188D-C88D-41E9-985D-3C5787A1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03AFB0-5CD5-40C0-8178-A27E5D57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9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659F0-AD3A-4252-96C0-A4B77B26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DD956B-54D8-4828-8D34-22D0F2B0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51796F-0064-4318-AB80-BA600D257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5654D2-4C37-49CA-995C-A10754B8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76B968-0976-4FD6-B2B1-E744060B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072B3-B59B-44FD-BAB9-33E91276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9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A2BCE-F231-48CA-B36F-6C8CFC0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E6961B-F4DF-4CC9-8A91-88193E7FD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1E326C-0F04-43A7-9CC3-6768534C8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828519-F6E1-4193-9292-B6846EF0B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0034CA-AF4F-4D7C-AC52-24DFF4F43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6E4D8E-5B76-4E2E-97E4-52BA0675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9B1BA6D-F20C-4791-9963-5CC41F4E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2D24641-7912-4C0C-91D5-9520DFE5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7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8D3DE9-D38E-4ED7-9F02-D2C0EADB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F4CE11-C016-49DB-A645-340D38D1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DA553B-4966-4E6B-87AE-BF33DEF4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E549F5-DBB7-41C2-B002-C2BB9741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7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75F3942-2AF7-4935-A190-94960654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A1B9E54-2F7C-4ECD-8881-2693A1BC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A8D7CA-27F8-4DDE-BF3F-77FDCB19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9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975C87-556B-4980-B61D-61C624D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0ACE1-F518-426F-BFCA-9A8BE90D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B5DDB0-DE13-45E0-8965-60728FEB3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0E0795-704C-4E0C-A28F-7E133D36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6B9008-304E-4E78-997B-9310B786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940168-90A3-48F2-AEAC-47259F89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7B65CF-A957-4C1A-ADFA-A28541D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311A87-7C32-4126-B6C1-CB4A25057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6E8140-E293-43FF-B3F4-15E95FAE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BCCFEA-D758-491E-96E0-E11498E9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2020-09-29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1F01BD-3453-4304-9844-7D270892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13794D-17E8-48D6-A84B-F3FC7164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11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HnoQHO1s58?feature=oembed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https://www.youtube.com/embed/7WKPE4XsG60?feature=oembed" TargetMode="External"/><Relationship Id="rId1" Type="http://schemas.openxmlformats.org/officeDocument/2006/relationships/video" Target="https://www.youtube.com/embed/y5Hlzzc_RQE?feature=oembed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8%B0%EB%AA%A8%EB%85%B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6E1BF16-C501-4038-8AB1-625B42F10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4174"/>
            <a:ext cx="5128591" cy="4273826"/>
          </a:xfrm>
          <a:prstGeom prst="rect">
            <a:avLst/>
          </a:prstGeom>
        </p:spPr>
      </p:pic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5D6BBA62-AF83-4B82-947B-A19533CD1A19}"/>
              </a:ext>
            </a:extLst>
          </p:cNvPr>
          <p:cNvSpPr/>
          <p:nvPr/>
        </p:nvSpPr>
        <p:spPr>
          <a:xfrm rot="5400000" flipV="1">
            <a:off x="10942320" y="0"/>
            <a:ext cx="1249680" cy="1249680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C7BC11D-9AB9-4EB8-9665-15C741DEDD7E}"/>
              </a:ext>
            </a:extLst>
          </p:cNvPr>
          <p:cNvSpPr/>
          <p:nvPr/>
        </p:nvSpPr>
        <p:spPr>
          <a:xfrm>
            <a:off x="1787365" y="1249680"/>
            <a:ext cx="8204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의식주 문화의 특징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C57125-37D4-4E75-A3C2-781B578F8220}"/>
              </a:ext>
            </a:extLst>
          </p:cNvPr>
          <p:cNvSpPr txBox="1"/>
          <p:nvPr/>
        </p:nvSpPr>
        <p:spPr>
          <a:xfrm>
            <a:off x="6970647" y="5008155"/>
            <a:ext cx="4462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일본어 일본 학과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21702085 </a:t>
            </a:r>
            <a:r>
              <a:rPr lang="ko-KR" altLang="en-US" sz="24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김유림</a:t>
            </a: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126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8D6E3B-13E9-42D1-A6A3-6B7C2573627F}"/>
              </a:ext>
            </a:extLst>
          </p:cNvPr>
          <p:cNvSpPr txBox="1"/>
          <p:nvPr/>
        </p:nvSpPr>
        <p:spPr>
          <a:xfrm>
            <a:off x="6250898" y="674558"/>
            <a:ext cx="476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쓰케사게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付け下げ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93F3B-0C4F-4342-859B-C297FB458077}"/>
              </a:ext>
            </a:extLst>
          </p:cNvPr>
          <p:cNvSpPr txBox="1"/>
          <p:nvPr/>
        </p:nvSpPr>
        <p:spPr>
          <a:xfrm>
            <a:off x="5281495" y="2456630"/>
            <a:ext cx="58662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쓰케사게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付け下げ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근대에 </a:t>
            </a:r>
            <a:endParaRPr lang="en-US" altLang="ko-KR" sz="3200" b="0" i="0" dirty="0">
              <a:solidFill>
                <a:srgbClr val="202122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와서 만들어진 의상으로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무늬에 따라서는 </a:t>
            </a:r>
            <a:r>
              <a:rPr lang="ko-KR" altLang="en-US" sz="3200" b="0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호몬기보다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격식을 갖춘 의상이지만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주로 의식이 아닌 연회와 같은 사교 행사에서 많이 입는다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 descr="의류, 셔츠, 드레스, 사람이(가) 표시된 사진&#10;&#10;자동 생성된 설명">
            <a:extLst>
              <a:ext uri="{FF2B5EF4-FFF2-40B4-BE49-F238E27FC236}">
                <a16:creationId xmlns:a16="http://schemas.microsoft.com/office/drawing/2014/main" id="{E8D5554D-ECFA-434E-8002-0BB51A593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00" y="2025183"/>
            <a:ext cx="3166147" cy="3653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56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셔츠, 커튼이(가) 표시된 사진&#10;&#10;자동 생성된 설명">
            <a:extLst>
              <a:ext uri="{FF2B5EF4-FFF2-40B4-BE49-F238E27FC236}">
                <a16:creationId xmlns:a16="http://schemas.microsoft.com/office/drawing/2014/main" id="{4E970445-B26D-4468-ACB1-8A78366C4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310" y="3204882"/>
            <a:ext cx="2746413" cy="3397624"/>
          </a:xfrm>
          <a:prstGeom prst="rect">
            <a:avLst/>
          </a:prstGeom>
        </p:spPr>
      </p:pic>
      <p:pic>
        <p:nvPicPr>
          <p:cNvPr id="5" name="그림 4" descr="의류, 셔츠, 드레스, 정장이(가) 표시된 사진&#10;&#10;자동 생성된 설명">
            <a:extLst>
              <a:ext uri="{FF2B5EF4-FFF2-40B4-BE49-F238E27FC236}">
                <a16:creationId xmlns:a16="http://schemas.microsoft.com/office/drawing/2014/main" id="{CB555FE1-F9F0-47F5-BE4B-6E7C20B47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2" y="514993"/>
            <a:ext cx="2701150" cy="3241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CFDD9B-3916-45F9-8ECF-D76E22E1A5CD}"/>
              </a:ext>
            </a:extLst>
          </p:cNvPr>
          <p:cNvSpPr txBox="1"/>
          <p:nvPr/>
        </p:nvSpPr>
        <p:spPr>
          <a:xfrm>
            <a:off x="3453910" y="634217"/>
            <a:ext cx="476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고몬</a:t>
            </a:r>
            <a:r>
              <a:rPr lang="ko-KR" altLang="en-US" sz="4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小紋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36EFC-EE7F-4C22-B691-3A710522F6DA}"/>
              </a:ext>
            </a:extLst>
          </p:cNvPr>
          <p:cNvSpPr txBox="1"/>
          <p:nvPr/>
        </p:nvSpPr>
        <p:spPr>
          <a:xfrm>
            <a:off x="3453910" y="1509604"/>
            <a:ext cx="52648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고몬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小紋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은 자잘한 무늬라는 뜻을 가진 기모노로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옷 전체에 자잘하게 반복되는 무늬가 특징이다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주로 격식을 차리지 않고 외출할 때 많이 입는 의상이다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CB3B9-0A05-4EF9-98C9-E36B8215F7E8}"/>
              </a:ext>
            </a:extLst>
          </p:cNvPr>
          <p:cNvSpPr txBox="1"/>
          <p:nvPr/>
        </p:nvSpPr>
        <p:spPr>
          <a:xfrm>
            <a:off x="9462601" y="1859368"/>
            <a:ext cx="4762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이로무지</a:t>
            </a:r>
            <a:endParaRPr lang="en-US" altLang="ko-KR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色無地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en-US" altLang="ko-KR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7BC7D4-B436-4FBF-8408-3999104135C7}"/>
              </a:ext>
            </a:extLst>
          </p:cNvPr>
          <p:cNvSpPr txBox="1"/>
          <p:nvPr/>
        </p:nvSpPr>
        <p:spPr>
          <a:xfrm>
            <a:off x="2357725" y="5348396"/>
            <a:ext cx="69546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이로무지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色無地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 단색의 기모노로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주로 다도를 할 때 많이 입는다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6992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장난감, 착용, 인형, 모자이(가) 표시된 사진&#10;&#10;자동 생성된 설명">
            <a:extLst>
              <a:ext uri="{FF2B5EF4-FFF2-40B4-BE49-F238E27FC236}">
                <a16:creationId xmlns:a16="http://schemas.microsoft.com/office/drawing/2014/main" id="{8A34A44F-8278-480A-A3B5-B1565B98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4565"/>
            <a:ext cx="3048000" cy="465343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C0B226-E53C-41B9-B5AF-8FB36D0C288A}"/>
              </a:ext>
            </a:extLst>
          </p:cNvPr>
          <p:cNvSpPr/>
          <p:nvPr/>
        </p:nvSpPr>
        <p:spPr>
          <a:xfrm>
            <a:off x="3062622" y="1437195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2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e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20F23E9-D375-4E62-9D53-2FF17878736A}"/>
              </a:ext>
            </a:extLst>
          </p:cNvPr>
          <p:cNvSpPr/>
          <p:nvPr/>
        </p:nvSpPr>
        <p:spPr>
          <a:xfrm>
            <a:off x="5399162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8A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D89CC1-BAA0-4872-A23D-BFC979CFE8CF}"/>
              </a:ext>
            </a:extLst>
          </p:cNvPr>
          <p:cNvSpPr/>
          <p:nvPr/>
        </p:nvSpPr>
        <p:spPr>
          <a:xfrm>
            <a:off x="7710166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7D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BEC912-67C9-4263-BB84-F379DACAB27C}"/>
              </a:ext>
            </a:extLst>
          </p:cNvPr>
          <p:cNvSpPr/>
          <p:nvPr/>
        </p:nvSpPr>
        <p:spPr>
          <a:xfrm>
            <a:off x="3701021" y="1060165"/>
            <a:ext cx="689471" cy="689471"/>
          </a:xfrm>
          <a:prstGeom prst="rect">
            <a:avLst/>
          </a:prstGeom>
          <a:solidFill>
            <a:srgbClr val="CAB6C2"/>
          </a:solidFill>
          <a:ln>
            <a:solidFill>
              <a:srgbClr val="CA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D30C6-A3F0-4F81-8862-104A3DD12BF6}"/>
              </a:ext>
            </a:extLst>
          </p:cNvPr>
          <p:cNvSpPr txBox="1"/>
          <p:nvPr/>
        </p:nvSpPr>
        <p:spPr>
          <a:xfrm>
            <a:off x="3860450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2BC79E-886A-4088-A5BF-A0892FB40C2E}"/>
              </a:ext>
            </a:extLst>
          </p:cNvPr>
          <p:cNvSpPr/>
          <p:nvPr/>
        </p:nvSpPr>
        <p:spPr>
          <a:xfrm>
            <a:off x="6012025" y="1060165"/>
            <a:ext cx="689471" cy="689471"/>
          </a:xfrm>
          <a:prstGeom prst="rect">
            <a:avLst/>
          </a:prstGeom>
          <a:solidFill>
            <a:srgbClr val="F4E5D6"/>
          </a:solidFill>
          <a:ln>
            <a:solidFill>
              <a:srgbClr val="F4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23821-B6BB-4E0B-AFB4-AD9FD3ACB617}"/>
              </a:ext>
            </a:extLst>
          </p:cNvPr>
          <p:cNvSpPr txBox="1"/>
          <p:nvPr/>
        </p:nvSpPr>
        <p:spPr>
          <a:xfrm>
            <a:off x="6171454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2ADD0A-0EFF-4D58-90ED-5AD4C9D34DE9}"/>
              </a:ext>
            </a:extLst>
          </p:cNvPr>
          <p:cNvSpPr/>
          <p:nvPr/>
        </p:nvSpPr>
        <p:spPr>
          <a:xfrm>
            <a:off x="8323029" y="1060165"/>
            <a:ext cx="689471" cy="689471"/>
          </a:xfrm>
          <a:prstGeom prst="rect">
            <a:avLst/>
          </a:prstGeom>
          <a:solidFill>
            <a:srgbClr val="EEC2C4"/>
          </a:solidFill>
          <a:ln>
            <a:solidFill>
              <a:srgbClr val="EEC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992E3-846F-4F6A-9CCC-E2191DCBBB0D}"/>
              </a:ext>
            </a:extLst>
          </p:cNvPr>
          <p:cNvSpPr txBox="1"/>
          <p:nvPr/>
        </p:nvSpPr>
        <p:spPr>
          <a:xfrm>
            <a:off x="8482458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029F3A-F6C3-478E-9D15-91C90A84AE1B}"/>
              </a:ext>
            </a:extLst>
          </p:cNvPr>
          <p:cNvSpPr/>
          <p:nvPr/>
        </p:nvSpPr>
        <p:spPr>
          <a:xfrm>
            <a:off x="738850" y="1430811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4" name="그림 3" descr="입은, 착용, 서있는, 남자이(가) 표시된 사진&#10;&#10;자동 생성된 설명">
            <a:extLst>
              <a:ext uri="{FF2B5EF4-FFF2-40B4-BE49-F238E27FC236}">
                <a16:creationId xmlns:a16="http://schemas.microsoft.com/office/drawing/2014/main" id="{372A008D-72DE-43C5-A87D-C8AECFFD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1892476"/>
            <a:ext cx="1844212" cy="14442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960038-8A86-43EF-BE1A-3BC4A7259E1B}"/>
              </a:ext>
            </a:extLst>
          </p:cNvPr>
          <p:cNvSpPr/>
          <p:nvPr/>
        </p:nvSpPr>
        <p:spPr>
          <a:xfrm>
            <a:off x="1390017" y="1060165"/>
            <a:ext cx="689471" cy="689471"/>
          </a:xfrm>
          <a:prstGeom prst="rect">
            <a:avLst/>
          </a:prstGeom>
          <a:solidFill>
            <a:srgbClr val="D4D4D4"/>
          </a:solidFill>
          <a:ln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A6055-ED09-4CAC-B466-75818B3331A2}"/>
              </a:ext>
            </a:extLst>
          </p:cNvPr>
          <p:cNvSpPr txBox="1"/>
          <p:nvPr/>
        </p:nvSpPr>
        <p:spPr>
          <a:xfrm>
            <a:off x="1549445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 descr="실내, 테이블, 앉아있는, 쌍이(가) 표시된 사진&#10;&#10;자동 생성된 설명">
            <a:extLst>
              <a:ext uri="{FF2B5EF4-FFF2-40B4-BE49-F238E27FC236}">
                <a16:creationId xmlns:a16="http://schemas.microsoft.com/office/drawing/2014/main" id="{2C274DFC-1BCD-4263-B872-79F93C71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1" y="1862302"/>
            <a:ext cx="1689650" cy="1474429"/>
          </a:xfrm>
          <a:prstGeom prst="rect">
            <a:avLst/>
          </a:prstGeom>
        </p:spPr>
      </p:pic>
      <p:pic>
        <p:nvPicPr>
          <p:cNvPr id="22" name="그림 21" descr="시계이(가) 표시된 사진&#10;&#10;자동 생성된 설명">
            <a:extLst>
              <a:ext uri="{FF2B5EF4-FFF2-40B4-BE49-F238E27FC236}">
                <a16:creationId xmlns:a16="http://schemas.microsoft.com/office/drawing/2014/main" id="{AE78A9A2-D8D7-4603-9DE0-20771CCE0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3" y="1828284"/>
            <a:ext cx="1680520" cy="1522068"/>
          </a:xfrm>
          <a:prstGeom prst="rect">
            <a:avLst/>
          </a:prstGeom>
        </p:spPr>
      </p:pic>
      <p:pic>
        <p:nvPicPr>
          <p:cNvPr id="24" name="그림 23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972ECB72-C186-4368-914F-F53F6CDB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90" y="1862302"/>
            <a:ext cx="1756348" cy="14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9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8EDFD73C-F9CA-423F-B2BF-E23E1DE5A9CC}"/>
              </a:ext>
            </a:extLst>
          </p:cNvPr>
          <p:cNvSpPr/>
          <p:nvPr/>
        </p:nvSpPr>
        <p:spPr>
          <a:xfrm>
            <a:off x="738850" y="1430811"/>
            <a:ext cx="4505503" cy="4701047"/>
          </a:xfrm>
          <a:prstGeom prst="rect">
            <a:avLst/>
          </a:prstGeom>
          <a:solidFill>
            <a:schemeClr val="bg1"/>
          </a:solidFill>
          <a:ln>
            <a:solidFill>
              <a:srgbClr val="D2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e</a:t>
            </a:r>
            <a:endParaRPr lang="ko-KR" altLang="en-US" sz="1600" dirty="0"/>
          </a:p>
        </p:txBody>
      </p:sp>
      <p:pic>
        <p:nvPicPr>
          <p:cNvPr id="5" name="그림 4" descr="실내, 테이블, 앉아있는, 쌍이(가) 표시된 사진&#10;&#10;자동 생성된 설명">
            <a:extLst>
              <a:ext uri="{FF2B5EF4-FFF2-40B4-BE49-F238E27FC236}">
                <a16:creationId xmlns:a16="http://schemas.microsoft.com/office/drawing/2014/main" id="{97E2A887-83EC-4401-B88F-758E4BAB2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52" y="2148905"/>
            <a:ext cx="3036097" cy="3278284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769BC6B9-B861-496B-ABF9-D7919568FDB5}"/>
              </a:ext>
            </a:extLst>
          </p:cNvPr>
          <p:cNvGrpSpPr/>
          <p:nvPr/>
        </p:nvGrpSpPr>
        <p:grpSpPr>
          <a:xfrm>
            <a:off x="8071236" y="3799418"/>
            <a:ext cx="4134832" cy="3072650"/>
            <a:chOff x="8071236" y="3799418"/>
            <a:chExt cx="4134832" cy="30726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249DAC37-FA7B-4359-B165-693E0F7DC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1236" y="5683245"/>
              <a:ext cx="2359356" cy="118882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1EE0E618-0D36-432C-85C2-DB120F2E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3418" y="3799418"/>
              <a:ext cx="3072650" cy="3072650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744E61C3-CD9E-46ED-B0D3-FF61186F21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099" y="5030900"/>
            <a:ext cx="2371550" cy="2353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00BF8B-9B25-4586-B45F-BBC618DE3800}"/>
              </a:ext>
            </a:extLst>
          </p:cNvPr>
          <p:cNvSpPr txBox="1"/>
          <p:nvPr/>
        </p:nvSpPr>
        <p:spPr>
          <a:xfrm>
            <a:off x="5818484" y="2237212"/>
            <a:ext cx="590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기모노를 입을 때는 버선 형태인 다비를 신은 후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게타</a:t>
            </a:r>
            <a:r>
              <a:rPr lang="ko-KR" alt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와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ko-KR" alt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조리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를 신는다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ko-KR" altLang="en-US" sz="2800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게타</a:t>
            </a:r>
            <a:r>
              <a:rPr lang="en-US" altLang="ko-KR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8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下駄</a:t>
            </a:r>
            <a:r>
              <a:rPr lang="en-US" altLang="ko-KR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2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는 남녀공용의 나막신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으로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ko-KR" altLang="en-US" sz="28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유카타를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입을 때 신는다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1EB78E-7E49-4065-866C-4A142CD0CC86}"/>
              </a:ext>
            </a:extLst>
          </p:cNvPr>
          <p:cNvSpPr txBox="1"/>
          <p:nvPr/>
        </p:nvSpPr>
        <p:spPr>
          <a:xfrm>
            <a:off x="7332268" y="1076868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게타</a:t>
            </a:r>
            <a:r>
              <a:rPr lang="en-US" altLang="ko-KR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下駄</a:t>
            </a:r>
            <a:r>
              <a:rPr lang="en-US" altLang="ja-JP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93605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장난감, 착용, 인형, 모자이(가) 표시된 사진&#10;&#10;자동 생성된 설명">
            <a:extLst>
              <a:ext uri="{FF2B5EF4-FFF2-40B4-BE49-F238E27FC236}">
                <a16:creationId xmlns:a16="http://schemas.microsoft.com/office/drawing/2014/main" id="{8A34A44F-8278-480A-A3B5-B1565B98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4565"/>
            <a:ext cx="3048000" cy="465343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C0B226-E53C-41B9-B5AF-8FB36D0C288A}"/>
              </a:ext>
            </a:extLst>
          </p:cNvPr>
          <p:cNvSpPr/>
          <p:nvPr/>
        </p:nvSpPr>
        <p:spPr>
          <a:xfrm>
            <a:off x="3062622" y="1437195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2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e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20F23E9-D375-4E62-9D53-2FF17878736A}"/>
              </a:ext>
            </a:extLst>
          </p:cNvPr>
          <p:cNvSpPr/>
          <p:nvPr/>
        </p:nvSpPr>
        <p:spPr>
          <a:xfrm>
            <a:off x="5399162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8A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D89CC1-BAA0-4872-A23D-BFC979CFE8CF}"/>
              </a:ext>
            </a:extLst>
          </p:cNvPr>
          <p:cNvSpPr/>
          <p:nvPr/>
        </p:nvSpPr>
        <p:spPr>
          <a:xfrm>
            <a:off x="7710166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7D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BEC912-67C9-4263-BB84-F379DACAB27C}"/>
              </a:ext>
            </a:extLst>
          </p:cNvPr>
          <p:cNvSpPr/>
          <p:nvPr/>
        </p:nvSpPr>
        <p:spPr>
          <a:xfrm>
            <a:off x="3701021" y="1060165"/>
            <a:ext cx="689471" cy="689471"/>
          </a:xfrm>
          <a:prstGeom prst="rect">
            <a:avLst/>
          </a:prstGeom>
          <a:solidFill>
            <a:srgbClr val="CAB6C2"/>
          </a:solidFill>
          <a:ln>
            <a:solidFill>
              <a:srgbClr val="CA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D30C6-A3F0-4F81-8862-104A3DD12BF6}"/>
              </a:ext>
            </a:extLst>
          </p:cNvPr>
          <p:cNvSpPr txBox="1"/>
          <p:nvPr/>
        </p:nvSpPr>
        <p:spPr>
          <a:xfrm>
            <a:off x="3860450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2BC79E-886A-4088-A5BF-A0892FB40C2E}"/>
              </a:ext>
            </a:extLst>
          </p:cNvPr>
          <p:cNvSpPr/>
          <p:nvPr/>
        </p:nvSpPr>
        <p:spPr>
          <a:xfrm>
            <a:off x="6012025" y="1060165"/>
            <a:ext cx="689471" cy="689471"/>
          </a:xfrm>
          <a:prstGeom prst="rect">
            <a:avLst/>
          </a:prstGeom>
          <a:solidFill>
            <a:srgbClr val="F4E5D6"/>
          </a:solidFill>
          <a:ln>
            <a:solidFill>
              <a:srgbClr val="F4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23821-B6BB-4E0B-AFB4-AD9FD3ACB617}"/>
              </a:ext>
            </a:extLst>
          </p:cNvPr>
          <p:cNvSpPr txBox="1"/>
          <p:nvPr/>
        </p:nvSpPr>
        <p:spPr>
          <a:xfrm>
            <a:off x="6171454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2ADD0A-0EFF-4D58-90ED-5AD4C9D34DE9}"/>
              </a:ext>
            </a:extLst>
          </p:cNvPr>
          <p:cNvSpPr/>
          <p:nvPr/>
        </p:nvSpPr>
        <p:spPr>
          <a:xfrm>
            <a:off x="8323029" y="1060165"/>
            <a:ext cx="689471" cy="689471"/>
          </a:xfrm>
          <a:prstGeom prst="rect">
            <a:avLst/>
          </a:prstGeom>
          <a:solidFill>
            <a:srgbClr val="EEC2C4"/>
          </a:solidFill>
          <a:ln>
            <a:solidFill>
              <a:srgbClr val="EEC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992E3-846F-4F6A-9CCC-E2191DCBBB0D}"/>
              </a:ext>
            </a:extLst>
          </p:cNvPr>
          <p:cNvSpPr txBox="1"/>
          <p:nvPr/>
        </p:nvSpPr>
        <p:spPr>
          <a:xfrm>
            <a:off x="8482458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029F3A-F6C3-478E-9D15-91C90A84AE1B}"/>
              </a:ext>
            </a:extLst>
          </p:cNvPr>
          <p:cNvSpPr/>
          <p:nvPr/>
        </p:nvSpPr>
        <p:spPr>
          <a:xfrm>
            <a:off x="738850" y="1430811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4" name="그림 3" descr="입은, 착용, 서있는, 남자이(가) 표시된 사진&#10;&#10;자동 생성된 설명">
            <a:extLst>
              <a:ext uri="{FF2B5EF4-FFF2-40B4-BE49-F238E27FC236}">
                <a16:creationId xmlns:a16="http://schemas.microsoft.com/office/drawing/2014/main" id="{372A008D-72DE-43C5-A87D-C8AECFFD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1892476"/>
            <a:ext cx="1844212" cy="14442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960038-8A86-43EF-BE1A-3BC4A7259E1B}"/>
              </a:ext>
            </a:extLst>
          </p:cNvPr>
          <p:cNvSpPr/>
          <p:nvPr/>
        </p:nvSpPr>
        <p:spPr>
          <a:xfrm>
            <a:off x="1390017" y="1060165"/>
            <a:ext cx="689471" cy="689471"/>
          </a:xfrm>
          <a:prstGeom prst="rect">
            <a:avLst/>
          </a:prstGeom>
          <a:solidFill>
            <a:srgbClr val="D4D4D4"/>
          </a:solidFill>
          <a:ln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A6055-ED09-4CAC-B466-75818B3331A2}"/>
              </a:ext>
            </a:extLst>
          </p:cNvPr>
          <p:cNvSpPr txBox="1"/>
          <p:nvPr/>
        </p:nvSpPr>
        <p:spPr>
          <a:xfrm>
            <a:off x="1549445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 descr="실내, 테이블, 앉아있는, 쌍이(가) 표시된 사진&#10;&#10;자동 생성된 설명">
            <a:extLst>
              <a:ext uri="{FF2B5EF4-FFF2-40B4-BE49-F238E27FC236}">
                <a16:creationId xmlns:a16="http://schemas.microsoft.com/office/drawing/2014/main" id="{2C274DFC-1BCD-4263-B872-79F93C71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1" y="1862302"/>
            <a:ext cx="1689650" cy="1474429"/>
          </a:xfrm>
          <a:prstGeom prst="rect">
            <a:avLst/>
          </a:prstGeom>
        </p:spPr>
      </p:pic>
      <p:pic>
        <p:nvPicPr>
          <p:cNvPr id="22" name="그림 21" descr="시계이(가) 표시된 사진&#10;&#10;자동 생성된 설명">
            <a:extLst>
              <a:ext uri="{FF2B5EF4-FFF2-40B4-BE49-F238E27FC236}">
                <a16:creationId xmlns:a16="http://schemas.microsoft.com/office/drawing/2014/main" id="{AE78A9A2-D8D7-4603-9DE0-20771CCE0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3" y="1828284"/>
            <a:ext cx="1680520" cy="1522068"/>
          </a:xfrm>
          <a:prstGeom prst="rect">
            <a:avLst/>
          </a:prstGeom>
        </p:spPr>
      </p:pic>
      <p:pic>
        <p:nvPicPr>
          <p:cNvPr id="24" name="그림 23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972ECB72-C186-4368-914F-F53F6CDB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90" y="1862302"/>
            <a:ext cx="1756348" cy="14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51639890-18B1-45FA-BE7F-689505E82E46}"/>
              </a:ext>
            </a:extLst>
          </p:cNvPr>
          <p:cNvSpPr/>
          <p:nvPr/>
        </p:nvSpPr>
        <p:spPr>
          <a:xfrm>
            <a:off x="738850" y="1449963"/>
            <a:ext cx="4505503" cy="4681895"/>
          </a:xfrm>
          <a:prstGeom prst="rect">
            <a:avLst/>
          </a:prstGeom>
          <a:solidFill>
            <a:schemeClr val="bg1"/>
          </a:solidFill>
          <a:ln>
            <a:solidFill>
              <a:srgbClr val="8A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5" name="그림 4" descr="시계이(가) 표시된 사진&#10;&#10;자동 생성된 설명">
            <a:extLst>
              <a:ext uri="{FF2B5EF4-FFF2-40B4-BE49-F238E27FC236}">
                <a16:creationId xmlns:a16="http://schemas.microsoft.com/office/drawing/2014/main" id="{2B88457B-ED5E-42DC-A55C-53E86A0CD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98" y="1769163"/>
            <a:ext cx="3854874" cy="4043493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2C7EE9AE-E336-41E5-A786-2F23B8C135CB}"/>
              </a:ext>
            </a:extLst>
          </p:cNvPr>
          <p:cNvGrpSpPr/>
          <p:nvPr/>
        </p:nvGrpSpPr>
        <p:grpSpPr>
          <a:xfrm>
            <a:off x="8071236" y="3799418"/>
            <a:ext cx="4134832" cy="3072650"/>
            <a:chOff x="8071236" y="3799418"/>
            <a:chExt cx="4134832" cy="30726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84EC50B8-72CA-4E1D-841E-9C728D9F0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1236" y="5683245"/>
              <a:ext cx="2359356" cy="118882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3146F771-93CF-4976-83F8-5E1A6408C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3418" y="3799418"/>
              <a:ext cx="3072650" cy="3072650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89936050-D1B7-46CF-A641-0CF2F470A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099" y="5030900"/>
            <a:ext cx="2371550" cy="2353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A7D059E-4DDC-4BD2-A357-CF81E8293181}"/>
              </a:ext>
            </a:extLst>
          </p:cNvPr>
          <p:cNvSpPr txBox="1"/>
          <p:nvPr/>
        </p:nvSpPr>
        <p:spPr>
          <a:xfrm>
            <a:off x="7332268" y="1076868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유카타</a:t>
            </a:r>
            <a:r>
              <a:rPr lang="en-US" altLang="ko-KR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浴衣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CAC270-A19A-4A90-ABFA-FFA9EC670997}"/>
              </a:ext>
            </a:extLst>
          </p:cNvPr>
          <p:cNvSpPr txBox="1"/>
          <p:nvPr/>
        </p:nvSpPr>
        <p:spPr>
          <a:xfrm>
            <a:off x="5832131" y="2760640"/>
            <a:ext cx="59076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유카타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浴衣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여름철에 입는 안감을 덧대지 않은 평상복 기모노의 일종으로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남녀노소의 구분이 없이 축제를 보러 외출할 때에 많이 입는다</a:t>
            </a:r>
            <a:r>
              <a:rPr lang="en-US" altLang="ko-KR" sz="28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861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장난감, 착용, 인형, 모자이(가) 표시된 사진&#10;&#10;자동 생성된 설명">
            <a:extLst>
              <a:ext uri="{FF2B5EF4-FFF2-40B4-BE49-F238E27FC236}">
                <a16:creationId xmlns:a16="http://schemas.microsoft.com/office/drawing/2014/main" id="{8A34A44F-8278-480A-A3B5-B1565B98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4565"/>
            <a:ext cx="3048000" cy="465343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C0B226-E53C-41B9-B5AF-8FB36D0C288A}"/>
              </a:ext>
            </a:extLst>
          </p:cNvPr>
          <p:cNvSpPr/>
          <p:nvPr/>
        </p:nvSpPr>
        <p:spPr>
          <a:xfrm>
            <a:off x="3062622" y="1437195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2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e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20F23E9-D375-4E62-9D53-2FF17878736A}"/>
              </a:ext>
            </a:extLst>
          </p:cNvPr>
          <p:cNvSpPr/>
          <p:nvPr/>
        </p:nvSpPr>
        <p:spPr>
          <a:xfrm>
            <a:off x="5399162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8A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D89CC1-BAA0-4872-A23D-BFC979CFE8CF}"/>
              </a:ext>
            </a:extLst>
          </p:cNvPr>
          <p:cNvSpPr/>
          <p:nvPr/>
        </p:nvSpPr>
        <p:spPr>
          <a:xfrm>
            <a:off x="7710166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7D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BEC912-67C9-4263-BB84-F379DACAB27C}"/>
              </a:ext>
            </a:extLst>
          </p:cNvPr>
          <p:cNvSpPr/>
          <p:nvPr/>
        </p:nvSpPr>
        <p:spPr>
          <a:xfrm>
            <a:off x="3701021" y="1060165"/>
            <a:ext cx="689471" cy="689471"/>
          </a:xfrm>
          <a:prstGeom prst="rect">
            <a:avLst/>
          </a:prstGeom>
          <a:solidFill>
            <a:srgbClr val="CAB6C2"/>
          </a:solidFill>
          <a:ln>
            <a:solidFill>
              <a:srgbClr val="CA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D30C6-A3F0-4F81-8862-104A3DD12BF6}"/>
              </a:ext>
            </a:extLst>
          </p:cNvPr>
          <p:cNvSpPr txBox="1"/>
          <p:nvPr/>
        </p:nvSpPr>
        <p:spPr>
          <a:xfrm>
            <a:off x="3860450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2BC79E-886A-4088-A5BF-A0892FB40C2E}"/>
              </a:ext>
            </a:extLst>
          </p:cNvPr>
          <p:cNvSpPr/>
          <p:nvPr/>
        </p:nvSpPr>
        <p:spPr>
          <a:xfrm>
            <a:off x="6012025" y="1060165"/>
            <a:ext cx="689471" cy="689471"/>
          </a:xfrm>
          <a:prstGeom prst="rect">
            <a:avLst/>
          </a:prstGeom>
          <a:solidFill>
            <a:srgbClr val="F4E5D6"/>
          </a:solidFill>
          <a:ln>
            <a:solidFill>
              <a:srgbClr val="F4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23821-B6BB-4E0B-AFB4-AD9FD3ACB617}"/>
              </a:ext>
            </a:extLst>
          </p:cNvPr>
          <p:cNvSpPr txBox="1"/>
          <p:nvPr/>
        </p:nvSpPr>
        <p:spPr>
          <a:xfrm>
            <a:off x="6171454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2ADD0A-0EFF-4D58-90ED-5AD4C9D34DE9}"/>
              </a:ext>
            </a:extLst>
          </p:cNvPr>
          <p:cNvSpPr/>
          <p:nvPr/>
        </p:nvSpPr>
        <p:spPr>
          <a:xfrm>
            <a:off x="8323029" y="1060165"/>
            <a:ext cx="689471" cy="689471"/>
          </a:xfrm>
          <a:prstGeom prst="rect">
            <a:avLst/>
          </a:prstGeom>
          <a:solidFill>
            <a:srgbClr val="EEC2C4"/>
          </a:solidFill>
          <a:ln>
            <a:solidFill>
              <a:srgbClr val="EEC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992E3-846F-4F6A-9CCC-E2191DCBBB0D}"/>
              </a:ext>
            </a:extLst>
          </p:cNvPr>
          <p:cNvSpPr txBox="1"/>
          <p:nvPr/>
        </p:nvSpPr>
        <p:spPr>
          <a:xfrm>
            <a:off x="8482458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029F3A-F6C3-478E-9D15-91C90A84AE1B}"/>
              </a:ext>
            </a:extLst>
          </p:cNvPr>
          <p:cNvSpPr/>
          <p:nvPr/>
        </p:nvSpPr>
        <p:spPr>
          <a:xfrm>
            <a:off x="738850" y="1430811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4" name="그림 3" descr="입은, 착용, 서있는, 남자이(가) 표시된 사진&#10;&#10;자동 생성된 설명">
            <a:extLst>
              <a:ext uri="{FF2B5EF4-FFF2-40B4-BE49-F238E27FC236}">
                <a16:creationId xmlns:a16="http://schemas.microsoft.com/office/drawing/2014/main" id="{372A008D-72DE-43C5-A87D-C8AECFFD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1892476"/>
            <a:ext cx="1844212" cy="14442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960038-8A86-43EF-BE1A-3BC4A7259E1B}"/>
              </a:ext>
            </a:extLst>
          </p:cNvPr>
          <p:cNvSpPr/>
          <p:nvPr/>
        </p:nvSpPr>
        <p:spPr>
          <a:xfrm>
            <a:off x="1390017" y="1060165"/>
            <a:ext cx="689471" cy="689471"/>
          </a:xfrm>
          <a:prstGeom prst="rect">
            <a:avLst/>
          </a:prstGeom>
          <a:solidFill>
            <a:srgbClr val="D4D4D4"/>
          </a:solidFill>
          <a:ln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A6055-ED09-4CAC-B466-75818B3331A2}"/>
              </a:ext>
            </a:extLst>
          </p:cNvPr>
          <p:cNvSpPr txBox="1"/>
          <p:nvPr/>
        </p:nvSpPr>
        <p:spPr>
          <a:xfrm>
            <a:off x="1549445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 descr="실내, 테이블, 앉아있는, 쌍이(가) 표시된 사진&#10;&#10;자동 생성된 설명">
            <a:extLst>
              <a:ext uri="{FF2B5EF4-FFF2-40B4-BE49-F238E27FC236}">
                <a16:creationId xmlns:a16="http://schemas.microsoft.com/office/drawing/2014/main" id="{2C274DFC-1BCD-4263-B872-79F93C71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1" y="1862302"/>
            <a:ext cx="1689650" cy="1474429"/>
          </a:xfrm>
          <a:prstGeom prst="rect">
            <a:avLst/>
          </a:prstGeom>
        </p:spPr>
      </p:pic>
      <p:pic>
        <p:nvPicPr>
          <p:cNvPr id="22" name="그림 21" descr="시계이(가) 표시된 사진&#10;&#10;자동 생성된 설명">
            <a:extLst>
              <a:ext uri="{FF2B5EF4-FFF2-40B4-BE49-F238E27FC236}">
                <a16:creationId xmlns:a16="http://schemas.microsoft.com/office/drawing/2014/main" id="{AE78A9A2-D8D7-4603-9DE0-20771CCE0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3" y="1828284"/>
            <a:ext cx="1680520" cy="1522068"/>
          </a:xfrm>
          <a:prstGeom prst="rect">
            <a:avLst/>
          </a:prstGeom>
        </p:spPr>
      </p:pic>
      <p:pic>
        <p:nvPicPr>
          <p:cNvPr id="24" name="그림 23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972ECB72-C186-4368-914F-F53F6CDB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90" y="1862302"/>
            <a:ext cx="1756348" cy="14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0E22BBC4-E714-4C67-B323-9BC14C029A0E}"/>
              </a:ext>
            </a:extLst>
          </p:cNvPr>
          <p:cNvSpPr/>
          <p:nvPr/>
        </p:nvSpPr>
        <p:spPr>
          <a:xfrm>
            <a:off x="738850" y="1449963"/>
            <a:ext cx="4505503" cy="4681895"/>
          </a:xfrm>
          <a:prstGeom prst="rect">
            <a:avLst/>
          </a:prstGeom>
          <a:solidFill>
            <a:schemeClr val="bg1"/>
          </a:solidFill>
          <a:ln>
            <a:solidFill>
              <a:srgbClr val="D7D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5" name="그림 4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034FD1BD-0AD8-4B6B-A576-79898C9F6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75" y="2057366"/>
            <a:ext cx="3538052" cy="3467087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2AC34B61-4379-4D8D-88A3-70DB08CC3209}"/>
              </a:ext>
            </a:extLst>
          </p:cNvPr>
          <p:cNvGrpSpPr/>
          <p:nvPr/>
        </p:nvGrpSpPr>
        <p:grpSpPr>
          <a:xfrm>
            <a:off x="8071236" y="3799418"/>
            <a:ext cx="4134832" cy="3072650"/>
            <a:chOff x="8071236" y="3799418"/>
            <a:chExt cx="4134832" cy="307265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A5A24439-0A15-41E0-BBCC-98FB83642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1236" y="5683245"/>
              <a:ext cx="2359356" cy="1188823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63C0E6C-216B-40D5-B370-D4715F051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3418" y="3799418"/>
              <a:ext cx="3072650" cy="3072650"/>
            </a:xfrm>
            <a:prstGeom prst="rect">
              <a:avLst/>
            </a:prstGeom>
          </p:spPr>
        </p:pic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4C133A69-D1D0-4DB3-9D3F-A114A18114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099" y="5030900"/>
            <a:ext cx="2371550" cy="2353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617AA37-FA74-4055-8408-75704985FE18}"/>
              </a:ext>
            </a:extLst>
          </p:cNvPr>
          <p:cNvSpPr txBox="1"/>
          <p:nvPr/>
        </p:nvSpPr>
        <p:spPr>
          <a:xfrm>
            <a:off x="7332268" y="1076868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 err="1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무녀복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F40B70-0A2C-4517-B513-41732E658DD0}"/>
              </a:ext>
            </a:extLst>
          </p:cNvPr>
          <p:cNvSpPr txBox="1"/>
          <p:nvPr/>
        </p:nvSpPr>
        <p:spPr>
          <a:xfrm>
            <a:off x="5832131" y="2760640"/>
            <a:ext cx="5907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effectLst/>
                <a:latin typeface="나눔고딕"/>
              </a:rPr>
              <a:t>무녀 즉</a:t>
            </a:r>
            <a:r>
              <a:rPr lang="en-US" altLang="ko-KR" sz="2800" b="0" i="0" dirty="0">
                <a:effectLst/>
                <a:latin typeface="나눔고딕"/>
              </a:rPr>
              <a:t>, </a:t>
            </a:r>
            <a:r>
              <a:rPr lang="ko-KR" altLang="en-US" sz="2800" b="0" i="0" dirty="0">
                <a:effectLst/>
                <a:latin typeface="나눔고딕"/>
              </a:rPr>
              <a:t>미코</a:t>
            </a:r>
            <a:r>
              <a:rPr lang="en-US" altLang="ko-KR" sz="2800" b="0" i="0" dirty="0">
                <a:effectLst/>
                <a:latin typeface="나눔고딕"/>
              </a:rPr>
              <a:t>(</a:t>
            </a:r>
            <a:r>
              <a:rPr lang="ko-KR" altLang="en-US" sz="2800" b="0" i="0" dirty="0">
                <a:effectLst/>
                <a:latin typeface="나눔고딕"/>
              </a:rPr>
              <a:t>巫女</a:t>
            </a:r>
            <a:r>
              <a:rPr lang="en-US" altLang="ko-KR" sz="2800" b="0" i="0" dirty="0">
                <a:effectLst/>
                <a:latin typeface="나눔고딕"/>
              </a:rPr>
              <a:t>)</a:t>
            </a:r>
            <a:r>
              <a:rPr lang="ko-KR" altLang="en-US" sz="2800" b="0" i="0" dirty="0">
                <a:effectLst/>
                <a:latin typeface="나눔고딕"/>
              </a:rPr>
              <a:t>는 신사에서 신을 모시는 여성이다</a:t>
            </a:r>
            <a:r>
              <a:rPr lang="en-US" altLang="ko-KR" sz="2800" b="0" i="0" dirty="0">
                <a:effectLst/>
                <a:latin typeface="나눔고딕"/>
              </a:rPr>
              <a:t>. </a:t>
            </a:r>
            <a:r>
              <a:rPr lang="ko-KR" altLang="en-US" sz="2800" b="0" i="0" dirty="0">
                <a:effectLst/>
                <a:latin typeface="나눔고딕"/>
              </a:rPr>
              <a:t>노래와 춤으로 신을 위로하거나 신사 내에서 여러 가지 일에 종사한다</a:t>
            </a:r>
            <a:r>
              <a:rPr lang="en-US" altLang="ko-KR" sz="2800" b="0" i="0" dirty="0">
                <a:effectLst/>
                <a:latin typeface="나눔고딕"/>
              </a:rPr>
              <a:t>. </a:t>
            </a:r>
          </a:p>
          <a:p>
            <a:r>
              <a:rPr lang="ko-KR" altLang="en-US" sz="2800" b="0" i="0" dirty="0">
                <a:effectLst/>
                <a:latin typeface="나눔고딕"/>
              </a:rPr>
              <a:t>화려한 붉은 </a:t>
            </a:r>
            <a:r>
              <a:rPr lang="ko-KR" altLang="en-US" sz="2800" b="0" i="0" dirty="0" err="1">
                <a:effectLst/>
                <a:latin typeface="나눔고딕"/>
              </a:rPr>
              <a:t>하카마</a:t>
            </a:r>
            <a:r>
              <a:rPr lang="en-US" altLang="ko-KR" sz="2800" b="0" i="0" dirty="0">
                <a:effectLst/>
                <a:latin typeface="나눔고딕"/>
              </a:rPr>
              <a:t>(</a:t>
            </a:r>
            <a:r>
              <a:rPr lang="ko-KR" altLang="en-US" sz="2800" b="0" i="0" dirty="0">
                <a:effectLst/>
                <a:latin typeface="나눔고딕"/>
              </a:rPr>
              <a:t>袴</a:t>
            </a:r>
            <a:r>
              <a:rPr lang="en-US" altLang="ko-KR" sz="2800" b="0" i="0" dirty="0">
                <a:effectLst/>
                <a:latin typeface="나눔고딕"/>
              </a:rPr>
              <a:t>)</a:t>
            </a:r>
            <a:r>
              <a:rPr lang="ko-KR" altLang="en-US" sz="2800" b="0" i="0" dirty="0">
                <a:effectLst/>
                <a:latin typeface="나눔고딕"/>
              </a:rPr>
              <a:t>를 입는다</a:t>
            </a:r>
            <a:r>
              <a:rPr lang="en-US" altLang="ko-KR" sz="2800" b="0" i="0" dirty="0">
                <a:effectLst/>
                <a:latin typeface="나눔고딕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9571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EC5464D5-27CC-4373-ADA3-BF06526AC0D6}"/>
              </a:ext>
            </a:extLst>
          </p:cNvPr>
          <p:cNvGrpSpPr/>
          <p:nvPr/>
        </p:nvGrpSpPr>
        <p:grpSpPr>
          <a:xfrm>
            <a:off x="1322727" y="2459032"/>
            <a:ext cx="396240" cy="396240"/>
            <a:chOff x="621687" y="2205032"/>
            <a:chExt cx="396240" cy="396240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E134003-2BB5-4C28-8F5C-41BEA7991F26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ECCC5-68C7-421E-9ED4-203F52495057}"/>
                </a:ext>
              </a:extLst>
            </p:cNvPr>
            <p:cNvSpPr txBox="1"/>
            <p:nvPr/>
          </p:nvSpPr>
          <p:spPr>
            <a:xfrm>
              <a:off x="680988" y="2254493"/>
              <a:ext cx="277639" cy="276999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/>
                <a:t>1</a:t>
              </a:r>
              <a:endParaRPr lang="ko-KR" altLang="en-US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150912-C644-48BC-B75E-E2505233E791}"/>
              </a:ext>
            </a:extLst>
          </p:cNvPr>
          <p:cNvSpPr/>
          <p:nvPr/>
        </p:nvSpPr>
        <p:spPr>
          <a:xfrm>
            <a:off x="1900060" y="2304974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의복 문화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1D62B6-F4E1-4D24-993C-7A4BE79B5AFA}"/>
              </a:ext>
            </a:extLst>
          </p:cNvPr>
          <p:cNvGrpSpPr/>
          <p:nvPr/>
        </p:nvGrpSpPr>
        <p:grpSpPr>
          <a:xfrm>
            <a:off x="1322727" y="3374667"/>
            <a:ext cx="396240" cy="396240"/>
            <a:chOff x="621687" y="2205032"/>
            <a:chExt cx="396240" cy="396240"/>
          </a:xfrm>
          <a:solidFill>
            <a:srgbClr val="EEC2C4"/>
          </a:solidFill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8583F31-116F-470F-A632-56DB5433406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grpFill/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AC90F-3A6E-4FDB-A1B1-176FBA6D1D2A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grpFill/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F90C8C1-24D9-45BC-A021-922F5609BD5A}"/>
              </a:ext>
            </a:extLst>
          </p:cNvPr>
          <p:cNvGrpSpPr/>
          <p:nvPr/>
        </p:nvGrpSpPr>
        <p:grpSpPr>
          <a:xfrm>
            <a:off x="1322727" y="4290302"/>
            <a:ext cx="396240" cy="396240"/>
            <a:chOff x="621687" y="2205032"/>
            <a:chExt cx="396240" cy="39624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555A157-D67B-41EB-A837-5571B69EF02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F4E5D6"/>
            </a:solidFill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88335D-44D8-4D74-AA34-A69B0C8FD753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solidFill>
              <a:srgbClr val="F4E5D6"/>
            </a:solidFill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C1A413-1E6B-41F7-A600-59DC1C492B88}"/>
              </a:ext>
            </a:extLst>
          </p:cNvPr>
          <p:cNvSpPr txBox="1"/>
          <p:nvPr/>
        </p:nvSpPr>
        <p:spPr>
          <a:xfrm>
            <a:off x="1382027" y="5255398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50FC322-F815-459D-B048-2F528DD34320}"/>
              </a:ext>
            </a:extLst>
          </p:cNvPr>
          <p:cNvSpPr/>
          <p:nvPr/>
        </p:nvSpPr>
        <p:spPr>
          <a:xfrm>
            <a:off x="277792" y="1005152"/>
            <a:ext cx="474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81AE593-1CF0-4C6E-973B-C8F5AB0870D0}"/>
              </a:ext>
            </a:extLst>
          </p:cNvPr>
          <p:cNvSpPr/>
          <p:nvPr/>
        </p:nvSpPr>
        <p:spPr>
          <a:xfrm>
            <a:off x="1888485" y="3221317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음식 문화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98AA50-48EF-4F37-B819-63DD3A028516}"/>
              </a:ext>
            </a:extLst>
          </p:cNvPr>
          <p:cNvSpPr/>
          <p:nvPr/>
        </p:nvSpPr>
        <p:spPr>
          <a:xfrm>
            <a:off x="1876910" y="4137660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주거 문화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17197F-F0D7-440C-A0BD-99164ABD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2630206"/>
            <a:ext cx="5128591" cy="42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8599645" y="322751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5AF468-02BB-4D43-979C-6B2FFFE9021D}"/>
              </a:ext>
            </a:extLst>
          </p:cNvPr>
          <p:cNvSpPr/>
          <p:nvPr/>
        </p:nvSpPr>
        <p:spPr>
          <a:xfrm>
            <a:off x="7563683" y="4674064"/>
            <a:ext cx="411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음식 문화</a:t>
            </a:r>
          </a:p>
        </p:txBody>
      </p:sp>
      <p:pic>
        <p:nvPicPr>
          <p:cNvPr id="9" name="그림 8" descr="화면, 건물, 실내, 창문이(가) 표시된 사진&#10;&#10;자동 생성된 설명">
            <a:extLst>
              <a:ext uri="{FF2B5EF4-FFF2-40B4-BE49-F238E27FC236}">
                <a16:creationId xmlns:a16="http://schemas.microsoft.com/office/drawing/2014/main" id="{1B524D1A-C819-41FC-9831-03C32D680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1" y="1169380"/>
            <a:ext cx="6106377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79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EC5464D5-27CC-4373-ADA3-BF06526AC0D6}"/>
              </a:ext>
            </a:extLst>
          </p:cNvPr>
          <p:cNvGrpSpPr/>
          <p:nvPr/>
        </p:nvGrpSpPr>
        <p:grpSpPr>
          <a:xfrm>
            <a:off x="1322727" y="2459032"/>
            <a:ext cx="396240" cy="396240"/>
            <a:chOff x="621687" y="2205032"/>
            <a:chExt cx="396240" cy="396240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E134003-2BB5-4C28-8F5C-41BEA7991F26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ECCC5-68C7-421E-9ED4-203F52495057}"/>
                </a:ext>
              </a:extLst>
            </p:cNvPr>
            <p:cNvSpPr txBox="1"/>
            <p:nvPr/>
          </p:nvSpPr>
          <p:spPr>
            <a:xfrm>
              <a:off x="680988" y="2254493"/>
              <a:ext cx="277639" cy="276999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/>
                <a:t>1</a:t>
              </a:r>
              <a:endParaRPr lang="ko-KR" altLang="en-US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150912-C644-48BC-B75E-E2505233E791}"/>
              </a:ext>
            </a:extLst>
          </p:cNvPr>
          <p:cNvSpPr/>
          <p:nvPr/>
        </p:nvSpPr>
        <p:spPr>
          <a:xfrm>
            <a:off x="1900060" y="2304974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의복 문화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1D62B6-F4E1-4D24-993C-7A4BE79B5AFA}"/>
              </a:ext>
            </a:extLst>
          </p:cNvPr>
          <p:cNvGrpSpPr/>
          <p:nvPr/>
        </p:nvGrpSpPr>
        <p:grpSpPr>
          <a:xfrm>
            <a:off x="1322727" y="3374667"/>
            <a:ext cx="396240" cy="396240"/>
            <a:chOff x="621687" y="2205032"/>
            <a:chExt cx="396240" cy="396240"/>
          </a:xfrm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8583F31-116F-470F-A632-56DB5433406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EEC2C4"/>
            </a:solidFill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AC90F-3A6E-4FDB-A1B1-176FBA6D1D2A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solidFill>
              <a:srgbClr val="EEC2C4"/>
            </a:solidFill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F90C8C1-24D9-45BC-A021-922F5609BD5A}"/>
              </a:ext>
            </a:extLst>
          </p:cNvPr>
          <p:cNvGrpSpPr/>
          <p:nvPr/>
        </p:nvGrpSpPr>
        <p:grpSpPr>
          <a:xfrm>
            <a:off x="1322727" y="4290302"/>
            <a:ext cx="396240" cy="396240"/>
            <a:chOff x="621687" y="2205032"/>
            <a:chExt cx="396240" cy="396240"/>
          </a:xfrm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555A157-D67B-41EB-A837-5571B69EF02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F4E5D6"/>
            </a:solidFill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88335D-44D8-4D74-AA34-A69B0C8FD753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solidFill>
              <a:srgbClr val="F4E5D6"/>
            </a:solidFill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C1A413-1E6B-41F7-A600-59DC1C492B88}"/>
              </a:ext>
            </a:extLst>
          </p:cNvPr>
          <p:cNvSpPr txBox="1"/>
          <p:nvPr/>
        </p:nvSpPr>
        <p:spPr>
          <a:xfrm>
            <a:off x="1382027" y="5255398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50FC322-F815-459D-B048-2F528DD34320}"/>
              </a:ext>
            </a:extLst>
          </p:cNvPr>
          <p:cNvSpPr/>
          <p:nvPr/>
        </p:nvSpPr>
        <p:spPr>
          <a:xfrm>
            <a:off x="277792" y="1005152"/>
            <a:ext cx="474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81AE593-1CF0-4C6E-973B-C8F5AB0870D0}"/>
              </a:ext>
            </a:extLst>
          </p:cNvPr>
          <p:cNvSpPr/>
          <p:nvPr/>
        </p:nvSpPr>
        <p:spPr>
          <a:xfrm>
            <a:off x="1888485" y="3221317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음식 문화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98AA50-48EF-4F37-B819-63DD3A028516}"/>
              </a:ext>
            </a:extLst>
          </p:cNvPr>
          <p:cNvSpPr/>
          <p:nvPr/>
        </p:nvSpPr>
        <p:spPr>
          <a:xfrm>
            <a:off x="1876910" y="4137660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주거 문화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17197F-F0D7-440C-A0BD-99164ABD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2630206"/>
            <a:ext cx="5128591" cy="42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3" title="일본문화(식사편)">
            <a:hlinkClick r:id="" action="ppaction://media"/>
            <a:extLst>
              <a:ext uri="{FF2B5EF4-FFF2-40B4-BE49-F238E27FC236}">
                <a16:creationId xmlns:a16="http://schemas.microsoft.com/office/drawing/2014/main" id="{2B037351-9AC7-4607-815C-BF20946293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78501" y="1056020"/>
            <a:ext cx="7051168" cy="4213024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1CAFCE66-FF19-453F-B735-E67ED6D45D20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C90747BB-EA9C-48A4-92E9-D8390D52936D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2225B-CCB7-447E-9911-D373F7D3F359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40AE21-7179-4649-BE29-66200DB142A5}"/>
              </a:ext>
            </a:extLst>
          </p:cNvPr>
          <p:cNvSpPr txBox="1"/>
          <p:nvPr/>
        </p:nvSpPr>
        <p:spPr>
          <a:xfrm>
            <a:off x="1379335" y="5334000"/>
            <a:ext cx="7565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https://www.youtube.com/watch?v=pHnoQHO1s58&amp;feature=youtu.be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2962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CAA0C3AF-F6E3-48C2-9B38-68A6CB050BA8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8EE923CC-EBC5-4E4E-ACBD-D561C988606A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53A3-23A9-4C75-A993-BAEAA743477F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그림 2" descr="음식, 플레이트, 테이블, 다른이(가) 표시된 사진&#10;&#10;자동 생성된 설명">
            <a:extLst>
              <a:ext uri="{FF2B5EF4-FFF2-40B4-BE49-F238E27FC236}">
                <a16:creationId xmlns:a16="http://schemas.microsoft.com/office/drawing/2014/main" id="{8CF752F6-3C3B-4F20-940B-085FEFE45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" y="1928812"/>
            <a:ext cx="4514850" cy="3000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D16AD-ED19-48BB-92FC-6774F086034E}"/>
              </a:ext>
            </a:extLst>
          </p:cNvPr>
          <p:cNvSpPr txBox="1"/>
          <p:nvPr/>
        </p:nvSpPr>
        <p:spPr>
          <a:xfrm>
            <a:off x="6298598" y="931094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가정 요리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355B52-5BDE-4898-8603-F6DB52B1219A}"/>
              </a:ext>
            </a:extLst>
          </p:cNvPr>
          <p:cNvSpPr txBox="1"/>
          <p:nvPr/>
        </p:nvSpPr>
        <p:spPr>
          <a:xfrm>
            <a:off x="5576385" y="1897907"/>
            <a:ext cx="59076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가정요리란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요리의 기본이 되는 일상적인 음식을 말한다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 </a:t>
            </a:r>
          </a:p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평범한 것에서부터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특별히 정성을 들여서 복잡하게 조리하는 음식에 이르기까지 가정 요리에도 여러 가지가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일상생활 가운데 자주 접하게 되는 기본적인 음식은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밥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면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국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이다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</a:t>
            </a:r>
            <a:endParaRPr lang="en-US" altLang="ko-KR" sz="2800" b="0" i="0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  <a:p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426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CAA0C3AF-F6E3-48C2-9B38-68A6CB050BA8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8EE923CC-EBC5-4E4E-ACBD-D561C988606A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53A3-23A9-4C75-A993-BAEAA743477F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pic>
        <p:nvPicPr>
          <p:cNvPr id="5" name="그림 4" descr="테이블, 음식, 우묵한그릇, 실내이(가) 표시된 사진&#10;&#10;자동 생성된 설명">
            <a:extLst>
              <a:ext uri="{FF2B5EF4-FFF2-40B4-BE49-F238E27FC236}">
                <a16:creationId xmlns:a16="http://schemas.microsoft.com/office/drawing/2014/main" id="{4AF5A671-E2C7-41D2-BB5A-798E4745D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973394"/>
            <a:ext cx="4953000" cy="32956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3FD0BE-5AA1-425F-B87D-F627822E2B6F}"/>
              </a:ext>
            </a:extLst>
          </p:cNvPr>
          <p:cNvSpPr txBox="1"/>
          <p:nvPr/>
        </p:nvSpPr>
        <p:spPr>
          <a:xfrm>
            <a:off x="6298598" y="931094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가정 요리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8CF929-7B58-4FE7-9CE5-56D62C8A27E4}"/>
              </a:ext>
            </a:extLst>
          </p:cNvPr>
          <p:cNvSpPr txBox="1"/>
          <p:nvPr/>
        </p:nvSpPr>
        <p:spPr>
          <a:xfrm>
            <a:off x="5948720" y="2975124"/>
            <a:ext cx="6044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밥은 흰쌀밥이 기본이지만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</a:p>
          <a:p>
            <a:pPr algn="l"/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콩밥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팥밥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죽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고모쿠고항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五目御飯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),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초밥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김밥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 등이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885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CAA0C3AF-F6E3-48C2-9B38-68A6CB050BA8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8EE923CC-EBC5-4E4E-ACBD-D561C988606A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53A3-23A9-4C75-A993-BAEAA743477F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0D284-690D-4D3C-95E7-0FEB99A804DB}"/>
              </a:ext>
            </a:extLst>
          </p:cNvPr>
          <p:cNvSpPr txBox="1"/>
          <p:nvPr/>
        </p:nvSpPr>
        <p:spPr>
          <a:xfrm>
            <a:off x="6298598" y="931094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가정 요리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 descr="테이블, 실내, 음식, 앉아있는이(가) 표시된 사진&#10;&#10;자동 생성된 설명">
            <a:extLst>
              <a:ext uri="{FF2B5EF4-FFF2-40B4-BE49-F238E27FC236}">
                <a16:creationId xmlns:a16="http://schemas.microsoft.com/office/drawing/2014/main" id="{9B1C9332-B3CA-4AF7-B90F-75697C3BA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2" y="1973395"/>
            <a:ext cx="4953000" cy="32956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603B8E-474C-4852-9BC2-5BB1DDDC8FE0}"/>
              </a:ext>
            </a:extLst>
          </p:cNvPr>
          <p:cNvSpPr txBox="1"/>
          <p:nvPr/>
        </p:nvSpPr>
        <p:spPr>
          <a:xfrm>
            <a:off x="5948720" y="2794872"/>
            <a:ext cx="6044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국수는 가락이 가는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소멘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素麺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), </a:t>
            </a:r>
          </a:p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가락이 굵은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우동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/>
              </a:rPr>
              <a:t>うどん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)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으로 </a:t>
            </a:r>
            <a:endParaRPr lang="en-US" altLang="ko-KR" sz="2800" b="0" i="0" dirty="0">
              <a:solidFill>
                <a:srgbClr val="333333"/>
              </a:solidFill>
              <a:effectLst/>
              <a:latin typeface="나눔고딕"/>
            </a:endParaRPr>
          </a:p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구분되며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메밀로 만드는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소바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蕎麦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)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가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219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우묵한그릇, 음식, 테이블, 스프이(가) 표시된 사진&#10;&#10;자동 생성된 설명">
            <a:extLst>
              <a:ext uri="{FF2B5EF4-FFF2-40B4-BE49-F238E27FC236}">
                <a16:creationId xmlns:a16="http://schemas.microsoft.com/office/drawing/2014/main" id="{C39E095B-47D5-413D-81C4-D705D1D57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973395"/>
            <a:ext cx="4952999" cy="3295649"/>
          </a:xfrm>
          <a:prstGeom prst="rect">
            <a:avLst/>
          </a:prstGeom>
        </p:spPr>
      </p:pic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CAA0C3AF-F6E3-48C2-9B38-68A6CB050BA8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8EE923CC-EBC5-4E4E-ACBD-D561C988606A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53A3-23A9-4C75-A993-BAEAA743477F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F7DB55-07EF-42D6-8174-7B8E2997FA5F}"/>
              </a:ext>
            </a:extLst>
          </p:cNvPr>
          <p:cNvSpPr txBox="1"/>
          <p:nvPr/>
        </p:nvSpPr>
        <p:spPr>
          <a:xfrm>
            <a:off x="6298598" y="931094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가정 요리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B0728-2BAD-4D76-971C-13C679945A8B}"/>
              </a:ext>
            </a:extLst>
          </p:cNvPr>
          <p:cNvSpPr txBox="1"/>
          <p:nvPr/>
        </p:nvSpPr>
        <p:spPr>
          <a:xfrm>
            <a:off x="5723666" y="2160501"/>
            <a:ext cx="60441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국은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나눔고딕"/>
              </a:rPr>
              <a:t>된장국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みそしる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)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이 기본이다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여러 가지 야채나 어패류를 넣어서 끓인다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. </a:t>
            </a:r>
          </a:p>
          <a:p>
            <a:pPr algn="l"/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말린 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나눔고딕"/>
              </a:rPr>
              <a:t>가다랭이를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 얇게 썰어 넣고 끓여 내어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나눔고딕"/>
              </a:rPr>
              <a:t>, 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야채나 달걀을 넣고 간장으로 간을 맞추는 맑은 장국을 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스마시지루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(</a:t>
            </a:r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나눔고딕"/>
              </a:rPr>
              <a:t>すましじる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나눔고딕"/>
              </a:rPr>
              <a:t>)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나눔고딕"/>
              </a:rPr>
              <a:t>라고 한다</a:t>
            </a:r>
            <a:endParaRPr lang="en-US" altLang="ko-KR" sz="2800" b="0" i="0" dirty="0">
              <a:solidFill>
                <a:srgbClr val="000000"/>
              </a:solidFill>
              <a:effectLst/>
              <a:latin typeface="Dotum" panose="020B0600000101010101" pitchFamily="50" charset="-127"/>
              <a:ea typeface="Dotum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1330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94BF903F-73BD-4C4A-967B-2E6F27055736}"/>
              </a:ext>
            </a:extLst>
          </p:cNvPr>
          <p:cNvSpPr/>
          <p:nvPr/>
        </p:nvSpPr>
        <p:spPr>
          <a:xfrm>
            <a:off x="6213317" y="3429000"/>
            <a:ext cx="5978683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각 삼각형 7">
            <a:extLst>
              <a:ext uri="{FF2B5EF4-FFF2-40B4-BE49-F238E27FC236}">
                <a16:creationId xmlns:a16="http://schemas.microsoft.com/office/drawing/2014/main" id="{8EE923CC-EBC5-4E4E-ACBD-D561C988606A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EEC2C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F7FB7B6-6DE0-4ECF-B2FC-FFFD3A72A924}"/>
              </a:ext>
            </a:extLst>
          </p:cNvPr>
          <p:cNvSpPr/>
          <p:nvPr/>
        </p:nvSpPr>
        <p:spPr>
          <a:xfrm>
            <a:off x="1" y="3429000"/>
            <a:ext cx="6213314" cy="3429000"/>
          </a:xfrm>
          <a:prstGeom prst="rect">
            <a:avLst/>
          </a:prstGeom>
          <a:solidFill>
            <a:schemeClr val="bg2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5D0D6F6A-D324-4D35-A866-694E103017BA}"/>
              </a:ext>
            </a:extLst>
          </p:cNvPr>
          <p:cNvSpPr/>
          <p:nvPr/>
        </p:nvSpPr>
        <p:spPr>
          <a:xfrm>
            <a:off x="0" y="0"/>
            <a:ext cx="6213316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B62D9E2-1B29-402E-9325-531F5223E82A}"/>
              </a:ext>
            </a:extLst>
          </p:cNvPr>
          <p:cNvSpPr/>
          <p:nvPr/>
        </p:nvSpPr>
        <p:spPr>
          <a:xfrm>
            <a:off x="6213316" y="0"/>
            <a:ext cx="5978683" cy="3429000"/>
          </a:xfrm>
          <a:prstGeom prst="rect">
            <a:avLst/>
          </a:prstGeom>
          <a:solidFill>
            <a:srgbClr val="F4E5D6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 descr="테이블, 음식, 실내, 플레이트이(가) 표시된 사진&#10;&#10;자동 생성된 설명">
            <a:extLst>
              <a:ext uri="{FF2B5EF4-FFF2-40B4-BE49-F238E27FC236}">
                <a16:creationId xmlns:a16="http://schemas.microsoft.com/office/drawing/2014/main" id="{3575F88E-D398-441E-893C-18A3086EF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3" y="284921"/>
            <a:ext cx="3421132" cy="2859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855F6F1-9473-47CF-A225-F47BDC97BA4A}"/>
              </a:ext>
            </a:extLst>
          </p:cNvPr>
          <p:cNvSpPr txBox="1"/>
          <p:nvPr/>
        </p:nvSpPr>
        <p:spPr>
          <a:xfrm>
            <a:off x="3841058" y="836160"/>
            <a:ext cx="518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오세치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요리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351D26-6DB7-434A-8058-9C7B9755E592}"/>
              </a:ext>
            </a:extLst>
          </p:cNvPr>
          <p:cNvSpPr txBox="1"/>
          <p:nvPr/>
        </p:nvSpPr>
        <p:spPr>
          <a:xfrm>
            <a:off x="3841058" y="1501840"/>
            <a:ext cx="6044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정월 초하루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설날에 먹는 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명절 음식</a:t>
            </a:r>
            <a:endParaRPr lang="en-US" altLang="ko-KR" sz="2400" b="1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1" name="그림 20" descr="테이블, 음식, 플레이트, 컵이(가) 표시된 사진&#10;&#10;자동 생성된 설명">
            <a:extLst>
              <a:ext uri="{FF2B5EF4-FFF2-40B4-BE49-F238E27FC236}">
                <a16:creationId xmlns:a16="http://schemas.microsoft.com/office/drawing/2014/main" id="{45BB2A38-8F3F-465B-95EA-A3DF53FF5F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38" y="284921"/>
            <a:ext cx="3421134" cy="285915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BAB978-13FF-485C-9055-302F254A41D7}"/>
              </a:ext>
            </a:extLst>
          </p:cNvPr>
          <p:cNvSpPr txBox="1"/>
          <p:nvPr/>
        </p:nvSpPr>
        <p:spPr>
          <a:xfrm>
            <a:off x="10054374" y="302939"/>
            <a:ext cx="518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혼젠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요리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DFA3E2-4C70-423D-AB8E-3308956BA97E}"/>
              </a:ext>
            </a:extLst>
          </p:cNvPr>
          <p:cNvSpPr txBox="1"/>
          <p:nvPr/>
        </p:nvSpPr>
        <p:spPr>
          <a:xfrm>
            <a:off x="10054374" y="930176"/>
            <a:ext cx="6044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정식으로 차린 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상이라는 뜻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무사나 귀족들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 </a:t>
            </a:r>
            <a:r>
              <a:rPr lang="ko-KR" altLang="en-US" sz="24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손님을 접대</a:t>
            </a:r>
            <a:endParaRPr lang="en-US" altLang="ko-KR" sz="2400" b="1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할 때에 내던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</a:t>
            </a:r>
            <a:endParaRPr lang="en-US" altLang="ko-KR" sz="2400" b="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27" name="그림 26" descr="테이블, 플레이트, 음식, 앉아있는이(가) 표시된 사진&#10;&#10;자동 생성된 설명">
            <a:extLst>
              <a:ext uri="{FF2B5EF4-FFF2-40B4-BE49-F238E27FC236}">
                <a16:creationId xmlns:a16="http://schemas.microsoft.com/office/drawing/2014/main" id="{7A048C5B-9B8E-49D7-9E06-D906A86E9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63" y="3756824"/>
            <a:ext cx="3421132" cy="285915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5DFB43B-B1E4-4FF4-8CDA-2A4D30DB9A35}"/>
              </a:ext>
            </a:extLst>
          </p:cNvPr>
          <p:cNvSpPr txBox="1"/>
          <p:nvPr/>
        </p:nvSpPr>
        <p:spPr>
          <a:xfrm>
            <a:off x="3841058" y="3777802"/>
            <a:ext cx="518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err="1">
                <a:solidFill>
                  <a:srgbClr val="33333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가이세키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요리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E7851-5CA1-4004-8765-8B149EEB9EC9}"/>
              </a:ext>
            </a:extLst>
          </p:cNvPr>
          <p:cNvSpPr txBox="1"/>
          <p:nvPr/>
        </p:nvSpPr>
        <p:spPr>
          <a:xfrm>
            <a:off x="3841057" y="4408743"/>
            <a:ext cx="6044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다실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茶室</a:t>
            </a:r>
            <a:r>
              <a:rPr lang="en-US" altLang="ko-KR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에서는</a:t>
            </a:r>
            <a:endParaRPr lang="en-US" altLang="ko-KR" sz="2400" dirty="0">
              <a:solidFill>
                <a:srgbClr val="33333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차만 마시는 것이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아니라 간단한 음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식도 먹는데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dirty="0">
                <a:solidFill>
                  <a:srgbClr val="33333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이를 </a:t>
            </a:r>
            <a:r>
              <a:rPr lang="ko-KR" altLang="en-US" sz="2400" dirty="0" err="1">
                <a:solidFill>
                  <a:srgbClr val="33333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가이세키</a:t>
            </a:r>
            <a:endParaRPr lang="en-US" altLang="ko-KR" sz="2400" dirty="0">
              <a:solidFill>
                <a:srgbClr val="33333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요리라고 한다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en-US" altLang="ko-KR" sz="2400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6" name="직각 삼각형 5">
            <a:extLst>
              <a:ext uri="{FF2B5EF4-FFF2-40B4-BE49-F238E27FC236}">
                <a16:creationId xmlns:a16="http://schemas.microsoft.com/office/drawing/2014/main" id="{CAA0C3AF-F6E3-48C2-9B38-68A6CB050BA8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B553A3-23A9-4C75-A993-BAEAA743477F}"/>
              </a:ext>
            </a:extLst>
          </p:cNvPr>
          <p:cNvSpPr txBox="1"/>
          <p:nvPr/>
        </p:nvSpPr>
        <p:spPr>
          <a:xfrm>
            <a:off x="10637976" y="5269044"/>
            <a:ext cx="1354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02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pic>
        <p:nvPicPr>
          <p:cNvPr id="33" name="그림 32" descr="테이블, 음식, 플레이트, 우묵한그릇이(가) 표시된 사진&#10;&#10;자동 생성된 설명">
            <a:extLst>
              <a:ext uri="{FF2B5EF4-FFF2-40B4-BE49-F238E27FC236}">
                <a16:creationId xmlns:a16="http://schemas.microsoft.com/office/drawing/2014/main" id="{A7D0B62B-5DA1-4263-A8A5-C30D02FBE9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038" y="3681912"/>
            <a:ext cx="3421133" cy="285915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65C6AE0-2C3F-4473-B1E7-4024975E4A2A}"/>
              </a:ext>
            </a:extLst>
          </p:cNvPr>
          <p:cNvSpPr txBox="1"/>
          <p:nvPr/>
        </p:nvSpPr>
        <p:spPr>
          <a:xfrm>
            <a:off x="10014842" y="3722481"/>
            <a:ext cx="518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쇼진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요리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2A307D1-BDED-4186-9E59-0871609DEEA7}"/>
              </a:ext>
            </a:extLst>
          </p:cNvPr>
          <p:cNvSpPr txBox="1"/>
          <p:nvPr/>
        </p:nvSpPr>
        <p:spPr>
          <a:xfrm>
            <a:off x="9885171" y="4408742"/>
            <a:ext cx="6044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식물성 음식만을</a:t>
            </a:r>
            <a:endParaRPr lang="en-US" altLang="ko-KR" sz="2400" b="0" i="0" dirty="0">
              <a:solidFill>
                <a:srgbClr val="333333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l"/>
            <a:r>
              <a:rPr lang="ko-KR" altLang="en-US" sz="2400" dirty="0">
                <a:solidFill>
                  <a:srgbClr val="33333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먹는 요리</a:t>
            </a:r>
            <a:endParaRPr lang="en-US" altLang="ko-KR" sz="2400" b="1" i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8859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EC5464D5-27CC-4373-ADA3-BF06526AC0D6}"/>
              </a:ext>
            </a:extLst>
          </p:cNvPr>
          <p:cNvGrpSpPr/>
          <p:nvPr/>
        </p:nvGrpSpPr>
        <p:grpSpPr>
          <a:xfrm>
            <a:off x="1322727" y="2459032"/>
            <a:ext cx="396240" cy="396240"/>
            <a:chOff x="621687" y="2205032"/>
            <a:chExt cx="396240" cy="396240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E134003-2BB5-4C28-8F5C-41BEA7991F26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2ECCC5-68C7-421E-9ED4-203F52495057}"/>
                </a:ext>
              </a:extLst>
            </p:cNvPr>
            <p:cNvSpPr txBox="1"/>
            <p:nvPr/>
          </p:nvSpPr>
          <p:spPr>
            <a:xfrm>
              <a:off x="680988" y="2254493"/>
              <a:ext cx="277639" cy="276999"/>
            </a:xfrm>
            <a:prstGeom prst="rect">
              <a:avLst/>
            </a:prstGeom>
            <a:solidFill>
              <a:srgbClr val="E4ECEB"/>
            </a:solidFill>
            <a:ln>
              <a:solidFill>
                <a:srgbClr val="E4ECE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/>
                <a:t>1</a:t>
              </a:r>
              <a:endParaRPr lang="ko-KR" altLang="en-US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A150912-C644-48BC-B75E-E2505233E791}"/>
              </a:ext>
            </a:extLst>
          </p:cNvPr>
          <p:cNvSpPr/>
          <p:nvPr/>
        </p:nvSpPr>
        <p:spPr>
          <a:xfrm>
            <a:off x="1900060" y="2304974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의복 문화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DA1D62B6-F4E1-4D24-993C-7A4BE79B5AFA}"/>
              </a:ext>
            </a:extLst>
          </p:cNvPr>
          <p:cNvGrpSpPr/>
          <p:nvPr/>
        </p:nvGrpSpPr>
        <p:grpSpPr>
          <a:xfrm>
            <a:off x="1322727" y="3374667"/>
            <a:ext cx="396240" cy="396240"/>
            <a:chOff x="621687" y="2205032"/>
            <a:chExt cx="396240" cy="396240"/>
          </a:xfrm>
          <a:solidFill>
            <a:srgbClr val="EEC2C4"/>
          </a:solidFill>
        </p:grpSpPr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48583F31-116F-470F-A632-56DB5433406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grpFill/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8AC90F-3A6E-4FDB-A1B1-176FBA6D1D2A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grpFill/>
            <a:ln>
              <a:solidFill>
                <a:srgbClr val="EEC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2</a:t>
              </a:r>
              <a:endParaRPr lang="ko-KR" altLang="en-US" dirty="0"/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F90C8C1-24D9-45BC-A021-922F5609BD5A}"/>
              </a:ext>
            </a:extLst>
          </p:cNvPr>
          <p:cNvGrpSpPr/>
          <p:nvPr/>
        </p:nvGrpSpPr>
        <p:grpSpPr>
          <a:xfrm>
            <a:off x="1322727" y="4290302"/>
            <a:ext cx="396240" cy="396240"/>
            <a:chOff x="621687" y="2205032"/>
            <a:chExt cx="396240" cy="396240"/>
          </a:xfrm>
          <a:solidFill>
            <a:srgbClr val="F4E5D6"/>
          </a:solidFill>
        </p:grpSpPr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9555A157-D67B-41EB-A837-5571B69EF021}"/>
                </a:ext>
              </a:extLst>
            </p:cNvPr>
            <p:cNvSpPr/>
            <p:nvPr/>
          </p:nvSpPr>
          <p:spPr>
            <a:xfrm rot="2700000">
              <a:off x="621687" y="2205032"/>
              <a:ext cx="396240" cy="396240"/>
            </a:xfrm>
            <a:prstGeom prst="rect">
              <a:avLst/>
            </a:prstGeom>
            <a:grpFill/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188335D-44D8-4D74-AA34-A69B0C8FD753}"/>
                </a:ext>
              </a:extLst>
            </p:cNvPr>
            <p:cNvSpPr txBox="1"/>
            <p:nvPr/>
          </p:nvSpPr>
          <p:spPr>
            <a:xfrm>
              <a:off x="680987" y="2254493"/>
              <a:ext cx="277640" cy="276999"/>
            </a:xfrm>
            <a:prstGeom prst="rect">
              <a:avLst/>
            </a:prstGeom>
            <a:grpFill/>
            <a:ln>
              <a:solidFill>
                <a:srgbClr val="F4E5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BC1A413-1E6B-41F7-A600-59DC1C492B88}"/>
              </a:ext>
            </a:extLst>
          </p:cNvPr>
          <p:cNvSpPr txBox="1"/>
          <p:nvPr/>
        </p:nvSpPr>
        <p:spPr>
          <a:xfrm>
            <a:off x="1382027" y="5255398"/>
            <a:ext cx="277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12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050FC322-F815-459D-B048-2F528DD34320}"/>
              </a:ext>
            </a:extLst>
          </p:cNvPr>
          <p:cNvSpPr/>
          <p:nvPr/>
        </p:nvSpPr>
        <p:spPr>
          <a:xfrm>
            <a:off x="277792" y="1005152"/>
            <a:ext cx="4745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목차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481AE593-1CF0-4C6E-973B-C8F5AB0870D0}"/>
              </a:ext>
            </a:extLst>
          </p:cNvPr>
          <p:cNvSpPr/>
          <p:nvPr/>
        </p:nvSpPr>
        <p:spPr>
          <a:xfrm>
            <a:off x="1888485" y="3221317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음식 문화</a:t>
            </a: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A498AA50-48EF-4F37-B819-63DD3A028516}"/>
              </a:ext>
            </a:extLst>
          </p:cNvPr>
          <p:cNvSpPr/>
          <p:nvPr/>
        </p:nvSpPr>
        <p:spPr>
          <a:xfrm>
            <a:off x="1876910" y="4137660"/>
            <a:ext cx="2567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주거 문화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1717197F-F0D7-440C-A0BD-99164ABD6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409" y="2630206"/>
            <a:ext cx="5128591" cy="427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4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F4E5D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8583615" y="3227514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03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5AF468-02BB-4D43-979C-6B2FFFE9021D}"/>
              </a:ext>
            </a:extLst>
          </p:cNvPr>
          <p:cNvSpPr/>
          <p:nvPr/>
        </p:nvSpPr>
        <p:spPr>
          <a:xfrm>
            <a:off x="7563683" y="4674064"/>
            <a:ext cx="411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주거 문화</a:t>
            </a:r>
          </a:p>
        </p:txBody>
      </p:sp>
      <p:pic>
        <p:nvPicPr>
          <p:cNvPr id="3" name="그림 2" descr="실외, 도로, 건물, 장면이(가) 표시된 사진&#10;&#10;자동 생성된 설명">
            <a:extLst>
              <a:ext uri="{FF2B5EF4-FFF2-40B4-BE49-F238E27FC236}">
                <a16:creationId xmlns:a16="http://schemas.microsoft.com/office/drawing/2014/main" id="{A64532B3-2559-4AB5-9F4B-3B314DE2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85" y="1932114"/>
            <a:ext cx="4809298" cy="344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09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F4E5D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10438810" y="5426201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03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pic>
        <p:nvPicPr>
          <p:cNvPr id="3" name="그림 2" descr="실외, 도로, 건물, 장면이(가) 표시된 사진&#10;&#10;자동 생성된 설명">
            <a:extLst>
              <a:ext uri="{FF2B5EF4-FFF2-40B4-BE49-F238E27FC236}">
                <a16:creationId xmlns:a16="http://schemas.microsoft.com/office/drawing/2014/main" id="{A64532B3-2559-4AB5-9F4B-3B314DE20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425" y="360164"/>
            <a:ext cx="4809298" cy="34498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2B88F3-67A7-49CA-8E32-E5AEC8AC15E6}"/>
              </a:ext>
            </a:extLst>
          </p:cNvPr>
          <p:cNvSpPr txBox="1"/>
          <p:nvPr/>
        </p:nvSpPr>
        <p:spPr>
          <a:xfrm>
            <a:off x="600315" y="3471820"/>
            <a:ext cx="5784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일본은 </a:t>
            </a:r>
            <a:r>
              <a:rPr lang="ko-KR" altLang="en-US" sz="2800" b="0" i="0" dirty="0" err="1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고온다습한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기후적 특성을 고려해서 개방적인 주택 구조를 갖는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여름형 주택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을 기본으로 하여 지어지는 특징이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추운 겨울에는 부적합한 주택 구조라 할 수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7AE1D-98E5-4FF2-95C2-D7E6F88B166A}"/>
              </a:ext>
            </a:extLst>
          </p:cNvPr>
          <p:cNvSpPr txBox="1"/>
          <p:nvPr/>
        </p:nvSpPr>
        <p:spPr>
          <a:xfrm>
            <a:off x="1443181" y="1855305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일본주택의 특징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0813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F4E5D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10438810" y="5426201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03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2B88F3-67A7-49CA-8E32-E5AEC8AC15E6}"/>
              </a:ext>
            </a:extLst>
          </p:cNvPr>
          <p:cNvSpPr txBox="1"/>
          <p:nvPr/>
        </p:nvSpPr>
        <p:spPr>
          <a:xfrm>
            <a:off x="311494" y="1430985"/>
            <a:ext cx="6221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현대 일본의 주거는 크게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아파트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맨션</a:t>
            </a:r>
            <a:r>
              <a:rPr lang="en-US" altLang="ko-KR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와 </a:t>
            </a:r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단독주택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으로 구분된다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7AE1D-98E5-4FF2-95C2-D7E6F88B166A}"/>
              </a:ext>
            </a:extLst>
          </p:cNvPr>
          <p:cNvSpPr txBox="1"/>
          <p:nvPr/>
        </p:nvSpPr>
        <p:spPr>
          <a:xfrm>
            <a:off x="449268" y="397566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 일본의 주택문화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8" name="그림 7" descr="건물, 실외, 대형, 남자이(가) 표시된 사진&#10;&#10;자동 생성된 설명">
            <a:extLst>
              <a:ext uri="{FF2B5EF4-FFF2-40B4-BE49-F238E27FC236}">
                <a16:creationId xmlns:a16="http://schemas.microsoft.com/office/drawing/2014/main" id="{51DAF236-4CF3-4BCB-9EDC-6DFAAA46D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3" y="2662697"/>
            <a:ext cx="4423420" cy="2718676"/>
          </a:xfrm>
          <a:prstGeom prst="rect">
            <a:avLst/>
          </a:prstGeom>
        </p:spPr>
      </p:pic>
      <p:pic>
        <p:nvPicPr>
          <p:cNvPr id="10" name="그림 9" descr="건물, 실외, 집, 도로이(가) 표시된 사진&#10;&#10;자동 생성된 설명">
            <a:extLst>
              <a:ext uri="{FF2B5EF4-FFF2-40B4-BE49-F238E27FC236}">
                <a16:creationId xmlns:a16="http://schemas.microsoft.com/office/drawing/2014/main" id="{C75BEC6C-BC45-4729-A5FA-98229E90A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710" y="2662697"/>
            <a:ext cx="4423420" cy="2718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466AA9-0EBD-4CD5-B640-5A7F562EEEFA}"/>
              </a:ext>
            </a:extLst>
          </p:cNvPr>
          <p:cNvSpPr txBox="1"/>
          <p:nvPr/>
        </p:nvSpPr>
        <p:spPr>
          <a:xfrm>
            <a:off x="2115340" y="5443166"/>
            <a:ext cx="232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맨션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74641-771F-4449-BC9A-B24133875F85}"/>
              </a:ext>
            </a:extLst>
          </p:cNvPr>
          <p:cNvSpPr txBox="1"/>
          <p:nvPr/>
        </p:nvSpPr>
        <p:spPr>
          <a:xfrm>
            <a:off x="7238921" y="5443166"/>
            <a:ext cx="232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주택</a:t>
            </a:r>
          </a:p>
        </p:txBody>
      </p:sp>
    </p:spTree>
    <p:extLst>
      <p:ext uri="{BB962C8B-B14F-4D97-AF65-F5344CB8AC3E}">
        <p14:creationId xmlns:p14="http://schemas.microsoft.com/office/powerpoint/2010/main" val="3059281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8667773" y="3227514"/>
            <a:ext cx="12186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01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5AF468-02BB-4D43-979C-6B2FFFE9021D}"/>
              </a:ext>
            </a:extLst>
          </p:cNvPr>
          <p:cNvSpPr/>
          <p:nvPr/>
        </p:nvSpPr>
        <p:spPr>
          <a:xfrm>
            <a:off x="7563683" y="4674064"/>
            <a:ext cx="4116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일본의 의복 문화</a:t>
            </a:r>
          </a:p>
        </p:txBody>
      </p:sp>
      <p:pic>
        <p:nvPicPr>
          <p:cNvPr id="3" name="그림 2" descr="장난감, 착용, 인형, 모자이(가) 표시된 사진&#10;&#10;자동 생성된 설명">
            <a:extLst>
              <a:ext uri="{FF2B5EF4-FFF2-40B4-BE49-F238E27FC236}">
                <a16:creationId xmlns:a16="http://schemas.microsoft.com/office/drawing/2014/main" id="{941AF870-9A83-42CC-8A86-92D23D30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042829"/>
            <a:ext cx="3048000" cy="465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83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>
            <a:extLst>
              <a:ext uri="{FF2B5EF4-FFF2-40B4-BE49-F238E27FC236}">
                <a16:creationId xmlns:a16="http://schemas.microsoft.com/office/drawing/2014/main" id="{B23841C1-4501-4544-B5B9-137771DA2241}"/>
              </a:ext>
            </a:extLst>
          </p:cNvPr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각 삼각형 4">
            <a:extLst>
              <a:ext uri="{FF2B5EF4-FFF2-40B4-BE49-F238E27FC236}">
                <a16:creationId xmlns:a16="http://schemas.microsoft.com/office/drawing/2014/main" id="{48CC38A9-13A8-47A4-BBA3-B0426596538E}"/>
              </a:ext>
            </a:extLst>
          </p:cNvPr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rgbClr val="F4E5D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39542E-CAB5-405F-936D-87AEA7228DCB}"/>
              </a:ext>
            </a:extLst>
          </p:cNvPr>
          <p:cNvSpPr txBox="1"/>
          <p:nvPr/>
        </p:nvSpPr>
        <p:spPr>
          <a:xfrm>
            <a:off x="10438810" y="5426201"/>
            <a:ext cx="13869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8800" dirty="0">
                <a:solidFill>
                  <a:srgbClr val="3B3B3B"/>
                </a:solidFill>
                <a:latin typeface="Impact" panose="020B0806030902050204" pitchFamily="34" charset="0"/>
              </a:rPr>
              <a:t>03</a:t>
            </a:r>
            <a:endParaRPr lang="ko-KR" altLang="en-US" sz="8800" dirty="0">
              <a:solidFill>
                <a:srgbClr val="3B3B3B"/>
              </a:solidFill>
              <a:latin typeface="Impact" panose="020B080603090205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47AE1D-98E5-4FF2-95C2-D7E6F88B166A}"/>
              </a:ext>
            </a:extLst>
          </p:cNvPr>
          <p:cNvSpPr txBox="1"/>
          <p:nvPr/>
        </p:nvSpPr>
        <p:spPr>
          <a:xfrm>
            <a:off x="449268" y="397566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현대 일본의 주택문화</a:t>
            </a:r>
            <a:endParaRPr lang="ko-KR" altLang="en-US" sz="4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3" name="온라인 미디어 2" title="[일본문화] 일본의 주거문화/맨션/아파트/잇코다테/다타미/코타츠/도코노마">
            <a:hlinkClick r:id="" action="ppaction://media"/>
            <a:extLst>
              <a:ext uri="{FF2B5EF4-FFF2-40B4-BE49-F238E27FC236}">
                <a16:creationId xmlns:a16="http://schemas.microsoft.com/office/drawing/2014/main" id="{E5961696-1B0B-45C8-89FE-70A27E3927E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9600" y="1565414"/>
            <a:ext cx="3313042" cy="18635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D27107-9FAE-4956-B117-AA623D705E4C}"/>
              </a:ext>
            </a:extLst>
          </p:cNvPr>
          <p:cNvSpPr txBox="1"/>
          <p:nvPr/>
        </p:nvSpPr>
        <p:spPr>
          <a:xfrm>
            <a:off x="4045755" y="2133600"/>
            <a:ext cx="542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https://www.youtube.com/watch?v=y5Hlzzc_RQE</a:t>
            </a:r>
            <a:endParaRPr lang="ko-KR" altLang="en-US" dirty="0"/>
          </a:p>
        </p:txBody>
      </p:sp>
      <p:pic>
        <p:nvPicPr>
          <p:cNvPr id="13" name="온라인 미디어 12" title="짱구의 집같은 일본의 평범한 가정집 탐방기">
            <a:hlinkClick r:id="" action="ppaction://media"/>
            <a:extLst>
              <a:ext uri="{FF2B5EF4-FFF2-40B4-BE49-F238E27FC236}">
                <a16:creationId xmlns:a16="http://schemas.microsoft.com/office/drawing/2014/main" id="{D2B1FE46-7E0A-4945-8F1B-256CA0B7AB8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12438" y="3810000"/>
            <a:ext cx="3310204" cy="23779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3B1395-A749-4522-90EF-61A38185CEC3}"/>
              </a:ext>
            </a:extLst>
          </p:cNvPr>
          <p:cNvSpPr txBox="1"/>
          <p:nvPr/>
        </p:nvSpPr>
        <p:spPr>
          <a:xfrm>
            <a:off x="4187685" y="4822065"/>
            <a:ext cx="5526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https://www.youtube.com/watch?v=7WKPE4XsG60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124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85F8AC3-F91A-4E68-BA7C-7B89AB61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2" y="643466"/>
            <a:ext cx="746935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장난감, 착용, 인형, 모자이(가) 표시된 사진&#10;&#10;자동 생성된 설명">
            <a:extLst>
              <a:ext uri="{FF2B5EF4-FFF2-40B4-BE49-F238E27FC236}">
                <a16:creationId xmlns:a16="http://schemas.microsoft.com/office/drawing/2014/main" id="{8A34A44F-8278-480A-A3B5-B1565B985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204565"/>
            <a:ext cx="3048000" cy="465343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57C0B226-E53C-41B9-B5AF-8FB36D0C288A}"/>
              </a:ext>
            </a:extLst>
          </p:cNvPr>
          <p:cNvSpPr/>
          <p:nvPr/>
        </p:nvSpPr>
        <p:spPr>
          <a:xfrm>
            <a:off x="3062622" y="1437195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2B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e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420F23E9-D375-4E62-9D53-2FF17878736A}"/>
              </a:ext>
            </a:extLst>
          </p:cNvPr>
          <p:cNvSpPr/>
          <p:nvPr/>
        </p:nvSpPr>
        <p:spPr>
          <a:xfrm>
            <a:off x="5399162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8A86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FD89CC1-BAA0-4872-A23D-BFC979CFE8CF}"/>
              </a:ext>
            </a:extLst>
          </p:cNvPr>
          <p:cNvSpPr/>
          <p:nvPr/>
        </p:nvSpPr>
        <p:spPr>
          <a:xfrm>
            <a:off x="7710166" y="1449963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D7D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BBEC912-67C9-4263-BB84-F379DACAB27C}"/>
              </a:ext>
            </a:extLst>
          </p:cNvPr>
          <p:cNvSpPr/>
          <p:nvPr/>
        </p:nvSpPr>
        <p:spPr>
          <a:xfrm>
            <a:off x="3701021" y="1060165"/>
            <a:ext cx="689471" cy="689471"/>
          </a:xfrm>
          <a:prstGeom prst="rect">
            <a:avLst/>
          </a:prstGeom>
          <a:solidFill>
            <a:srgbClr val="CAB6C2"/>
          </a:solidFill>
          <a:ln>
            <a:solidFill>
              <a:srgbClr val="CAB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3D30C6-A3F0-4F81-8862-104A3DD12BF6}"/>
              </a:ext>
            </a:extLst>
          </p:cNvPr>
          <p:cNvSpPr txBox="1"/>
          <p:nvPr/>
        </p:nvSpPr>
        <p:spPr>
          <a:xfrm>
            <a:off x="3860450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742BC79E-886A-4088-A5BF-A0892FB40C2E}"/>
              </a:ext>
            </a:extLst>
          </p:cNvPr>
          <p:cNvSpPr/>
          <p:nvPr/>
        </p:nvSpPr>
        <p:spPr>
          <a:xfrm>
            <a:off x="6012025" y="1060165"/>
            <a:ext cx="689471" cy="689471"/>
          </a:xfrm>
          <a:prstGeom prst="rect">
            <a:avLst/>
          </a:prstGeom>
          <a:solidFill>
            <a:srgbClr val="F4E5D6"/>
          </a:solidFill>
          <a:ln>
            <a:solidFill>
              <a:srgbClr val="F4E5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923821-B6BB-4E0B-AFB4-AD9FD3ACB617}"/>
              </a:ext>
            </a:extLst>
          </p:cNvPr>
          <p:cNvSpPr txBox="1"/>
          <p:nvPr/>
        </p:nvSpPr>
        <p:spPr>
          <a:xfrm>
            <a:off x="6171454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12ADD0A-0EFF-4D58-90ED-5AD4C9D34DE9}"/>
              </a:ext>
            </a:extLst>
          </p:cNvPr>
          <p:cNvSpPr/>
          <p:nvPr/>
        </p:nvSpPr>
        <p:spPr>
          <a:xfrm>
            <a:off x="8323029" y="1060165"/>
            <a:ext cx="689471" cy="689471"/>
          </a:xfrm>
          <a:prstGeom prst="rect">
            <a:avLst/>
          </a:prstGeom>
          <a:solidFill>
            <a:srgbClr val="EEC2C4"/>
          </a:solidFill>
          <a:ln>
            <a:solidFill>
              <a:srgbClr val="EEC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C992E3-846F-4F6A-9CCC-E2191DCBBB0D}"/>
              </a:ext>
            </a:extLst>
          </p:cNvPr>
          <p:cNvSpPr txBox="1"/>
          <p:nvPr/>
        </p:nvSpPr>
        <p:spPr>
          <a:xfrm>
            <a:off x="8482458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C029F3A-F6C3-478E-9D15-91C90A84AE1B}"/>
              </a:ext>
            </a:extLst>
          </p:cNvPr>
          <p:cNvSpPr/>
          <p:nvPr/>
        </p:nvSpPr>
        <p:spPr>
          <a:xfrm>
            <a:off x="738850" y="1430811"/>
            <a:ext cx="1966269" cy="1979037"/>
          </a:xfrm>
          <a:prstGeom prst="rect">
            <a:avLst/>
          </a:prstGeom>
          <a:solidFill>
            <a:schemeClr val="bg1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4" name="그림 3" descr="입은, 착용, 서있는, 남자이(가) 표시된 사진&#10;&#10;자동 생성된 설명">
            <a:extLst>
              <a:ext uri="{FF2B5EF4-FFF2-40B4-BE49-F238E27FC236}">
                <a16:creationId xmlns:a16="http://schemas.microsoft.com/office/drawing/2014/main" id="{372A008D-72DE-43C5-A87D-C8AECFFDB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46" y="1892476"/>
            <a:ext cx="1844212" cy="1444256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22960038-8A86-43EF-BE1A-3BC4A7259E1B}"/>
              </a:ext>
            </a:extLst>
          </p:cNvPr>
          <p:cNvSpPr/>
          <p:nvPr/>
        </p:nvSpPr>
        <p:spPr>
          <a:xfrm>
            <a:off x="1390017" y="1060165"/>
            <a:ext cx="689471" cy="689471"/>
          </a:xfrm>
          <a:prstGeom prst="rect">
            <a:avLst/>
          </a:prstGeom>
          <a:solidFill>
            <a:srgbClr val="D4D4D4"/>
          </a:solidFill>
          <a:ln>
            <a:solidFill>
              <a:srgbClr val="D4D4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A6055-ED09-4CAC-B466-75818B3331A2}"/>
              </a:ext>
            </a:extLst>
          </p:cNvPr>
          <p:cNvSpPr txBox="1"/>
          <p:nvPr/>
        </p:nvSpPr>
        <p:spPr>
          <a:xfrm>
            <a:off x="1549445" y="117283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2400" dirty="0">
              <a:solidFill>
                <a:schemeClr val="bg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0" name="그림 9" descr="실내, 테이블, 앉아있는, 쌍이(가) 표시된 사진&#10;&#10;자동 생성된 설명">
            <a:extLst>
              <a:ext uri="{FF2B5EF4-FFF2-40B4-BE49-F238E27FC236}">
                <a16:creationId xmlns:a16="http://schemas.microsoft.com/office/drawing/2014/main" id="{2C274DFC-1BCD-4263-B872-79F93C71F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931" y="1862302"/>
            <a:ext cx="1689650" cy="1474429"/>
          </a:xfrm>
          <a:prstGeom prst="rect">
            <a:avLst/>
          </a:prstGeom>
        </p:spPr>
      </p:pic>
      <p:pic>
        <p:nvPicPr>
          <p:cNvPr id="22" name="그림 21" descr="시계이(가) 표시된 사진&#10;&#10;자동 생성된 설명">
            <a:extLst>
              <a:ext uri="{FF2B5EF4-FFF2-40B4-BE49-F238E27FC236}">
                <a16:creationId xmlns:a16="http://schemas.microsoft.com/office/drawing/2014/main" id="{AE78A9A2-D8D7-4603-9DE0-20771CCE0C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23" y="1828284"/>
            <a:ext cx="1680520" cy="1522068"/>
          </a:xfrm>
          <a:prstGeom prst="rect">
            <a:avLst/>
          </a:prstGeom>
        </p:spPr>
      </p:pic>
      <p:pic>
        <p:nvPicPr>
          <p:cNvPr id="24" name="그림 23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972ECB72-C186-4368-914F-F53F6CDB5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590" y="1862302"/>
            <a:ext cx="1756348" cy="148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90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E8816E69-E5A8-47EF-B9AE-C14E8A2AEAA2}"/>
              </a:ext>
            </a:extLst>
          </p:cNvPr>
          <p:cNvSpPr/>
          <p:nvPr/>
        </p:nvSpPr>
        <p:spPr>
          <a:xfrm>
            <a:off x="738850" y="1430811"/>
            <a:ext cx="4505503" cy="4701047"/>
          </a:xfrm>
          <a:prstGeom prst="rect">
            <a:avLst/>
          </a:prstGeom>
          <a:solidFill>
            <a:schemeClr val="bg1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pic>
        <p:nvPicPr>
          <p:cNvPr id="5" name="그림 4" descr="입은, 착용, 서있는, 남자이(가) 표시된 사진&#10;&#10;자동 생성된 설명">
            <a:extLst>
              <a:ext uri="{FF2B5EF4-FFF2-40B4-BE49-F238E27FC236}">
                <a16:creationId xmlns:a16="http://schemas.microsoft.com/office/drawing/2014/main" id="{467812DD-F099-426F-B2F7-A99C5A27C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23" y="2237212"/>
            <a:ext cx="2983230" cy="3422046"/>
          </a:xfrm>
          <a:prstGeom prst="rect">
            <a:avLst/>
          </a:prstGeom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C23DFD9C-5C7F-460F-8867-C547EA3DD708}"/>
              </a:ext>
            </a:extLst>
          </p:cNvPr>
          <p:cNvGrpSpPr/>
          <p:nvPr/>
        </p:nvGrpSpPr>
        <p:grpSpPr>
          <a:xfrm>
            <a:off x="8071236" y="3799418"/>
            <a:ext cx="4134832" cy="3072650"/>
            <a:chOff x="8071236" y="3799418"/>
            <a:chExt cx="4134832" cy="3072650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4E955F7A-5A94-4062-B1B8-65631C843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1236" y="5683245"/>
              <a:ext cx="2359356" cy="1188823"/>
            </a:xfrm>
            <a:prstGeom prst="rect">
              <a:avLst/>
            </a:prstGeom>
          </p:spPr>
        </p:pic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EC349409-E16E-4EF0-8C5F-4DFCF7469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33418" y="3799418"/>
              <a:ext cx="3072650" cy="3072650"/>
            </a:xfrm>
            <a:prstGeom prst="rect">
              <a:avLst/>
            </a:prstGeom>
          </p:spPr>
        </p:pic>
      </p:grpSp>
      <p:pic>
        <p:nvPicPr>
          <p:cNvPr id="17" name="그림 16">
            <a:extLst>
              <a:ext uri="{FF2B5EF4-FFF2-40B4-BE49-F238E27FC236}">
                <a16:creationId xmlns:a16="http://schemas.microsoft.com/office/drawing/2014/main" id="{8ED077D1-F694-4E26-BA7B-2E9DDFBFE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8099" y="5030900"/>
            <a:ext cx="2371550" cy="23532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07C0F02-560D-40A3-B6EC-8EB3F556D225}"/>
              </a:ext>
            </a:extLst>
          </p:cNvPr>
          <p:cNvSpPr txBox="1"/>
          <p:nvPr/>
        </p:nvSpPr>
        <p:spPr>
          <a:xfrm>
            <a:off x="6540697" y="1076868"/>
            <a:ext cx="51854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기모노</a:t>
            </a:r>
            <a:r>
              <a:rPr lang="en-US" altLang="ko-KR" sz="4000" b="1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4000" b="1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着物</a:t>
            </a:r>
            <a:r>
              <a:rPr lang="en-US" altLang="ko-KR" sz="4000" b="1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ja-JP" altLang="en-US" sz="4000" b="1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きもの</a:t>
            </a:r>
            <a:r>
              <a:rPr lang="en-US" altLang="ja-JP" sz="4000" b="1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6810A0-FD21-4C8F-9B05-7EC454450341}"/>
              </a:ext>
            </a:extLst>
          </p:cNvPr>
          <p:cNvSpPr txBox="1"/>
          <p:nvPr/>
        </p:nvSpPr>
        <p:spPr>
          <a:xfrm>
            <a:off x="5728389" y="2793804"/>
            <a:ext cx="5907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헤이안 시대</a:t>
            </a:r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귀족들의 정장의 속옷이 점차 변화한 </a:t>
            </a:r>
            <a:r>
              <a:rPr lang="ko-KR" altLang="en-US" sz="2800" dirty="0">
                <a:solidFill>
                  <a:srgbClr val="333333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것</a:t>
            </a:r>
            <a:endParaRPr lang="en-US" altLang="ko-KR" sz="2800" dirty="0">
              <a:solidFill>
                <a:srgbClr val="333333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일본 전통 의복의 대명사처럼 인식되고 있다</a:t>
            </a:r>
            <a:r>
              <a:rPr lang="en-US" altLang="ko-KR" sz="2800" b="0" i="0" dirty="0">
                <a:solidFill>
                  <a:srgbClr val="333333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 </a:t>
            </a:r>
          </a:p>
          <a:p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5150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21229A2B-43BB-441C-98CB-C81A2FEA972D}"/>
              </a:ext>
            </a:extLst>
          </p:cNvPr>
          <p:cNvSpPr/>
          <p:nvPr/>
        </p:nvSpPr>
        <p:spPr>
          <a:xfrm>
            <a:off x="539646" y="326035"/>
            <a:ext cx="3402767" cy="6209676"/>
          </a:xfrm>
          <a:prstGeom prst="rect">
            <a:avLst/>
          </a:prstGeom>
          <a:solidFill>
            <a:schemeClr val="bg2"/>
          </a:solidFill>
          <a:ln w="19050">
            <a:solidFill>
              <a:srgbClr val="7030A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B7B91A40-F9FC-4EC4-AA4A-A5D5DC5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3" y="460947"/>
            <a:ext cx="3125322" cy="59361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407BDB-AFC3-4811-A0C6-15D28277889C}"/>
              </a:ext>
            </a:extLst>
          </p:cNvPr>
          <p:cNvSpPr txBox="1"/>
          <p:nvPr/>
        </p:nvSpPr>
        <p:spPr>
          <a:xfrm>
            <a:off x="5773839" y="1304144"/>
            <a:ext cx="488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기모노의 종류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F8E703-BE38-4ED1-A728-697F50580C6A}"/>
              </a:ext>
            </a:extLst>
          </p:cNvPr>
          <p:cNvSpPr txBox="1"/>
          <p:nvPr/>
        </p:nvSpPr>
        <p:spPr>
          <a:xfrm>
            <a:off x="4032355" y="5862909"/>
            <a:ext cx="3957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https://ko.wikipedia.org/wiki/%EA%B8%B0%EB%AA%A8%EB%85%B8</a:t>
            </a:r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DF8544-168D-48ED-A121-323E9512BFAF}"/>
              </a:ext>
            </a:extLst>
          </p:cNvPr>
          <p:cNvSpPr txBox="1"/>
          <p:nvPr/>
        </p:nvSpPr>
        <p:spPr>
          <a:xfrm>
            <a:off x="4655758" y="2445313"/>
            <a:ext cx="6481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오늘날 기모노는 </a:t>
            </a: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여성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들이 의례나 결혼식과 같은 특별한 행사가 있을 때 많이 입는다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일부 노년의 일본인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들은 오늘날에도 기모노를 일상복으로 입는다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남자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들은 보통 결혼식과 다도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공식적인 행사가 있을 때 기모노를 입는다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2293A320-9957-4EE3-ACC7-C2C26B6B68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70" y="1127710"/>
            <a:ext cx="465413" cy="36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6 0.00023 L -0.21914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74C716-EED8-4170-AAAB-8D922A8E889C}"/>
              </a:ext>
            </a:extLst>
          </p:cNvPr>
          <p:cNvSpPr txBox="1"/>
          <p:nvPr/>
        </p:nvSpPr>
        <p:spPr>
          <a:xfrm>
            <a:off x="5396459" y="3013022"/>
            <a:ext cx="60710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후리소데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振袖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결혼하지 않은 여성이 입는 기모노이다</a:t>
            </a:r>
            <a:r>
              <a:rPr lang="en-US" altLang="ko-KR" sz="3200" dirty="0">
                <a:solidFill>
                  <a:srgbClr val="202122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주로 성인식이나 결혼식과 같은 행사 때 많이 입는다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4" name="그림 3" descr="건물이(가) 표시된 사진&#10;&#10;자동 생성된 설명">
            <a:extLst>
              <a:ext uri="{FF2B5EF4-FFF2-40B4-BE49-F238E27FC236}">
                <a16:creationId xmlns:a16="http://schemas.microsoft.com/office/drawing/2014/main" id="{D988DF8D-218A-4093-94DA-7A33FCC5A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" y="441702"/>
            <a:ext cx="4238625" cy="59745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10C64C-2D9F-45DF-BAC2-A45E4FD5ECEB}"/>
              </a:ext>
            </a:extLst>
          </p:cNvPr>
          <p:cNvSpPr txBox="1"/>
          <p:nvPr/>
        </p:nvSpPr>
        <p:spPr>
          <a:xfrm>
            <a:off x="6250898" y="674558"/>
            <a:ext cx="392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후리소데</a:t>
            </a:r>
            <a:r>
              <a:rPr lang="en-US" altLang="ko-KR" sz="4000" b="1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(</a:t>
            </a:r>
            <a:r>
              <a:rPr lang="ko-KR" altLang="en-US" sz="4000" b="1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振袖</a:t>
            </a:r>
            <a:r>
              <a:rPr lang="en-US" altLang="ko-KR" sz="4000" b="1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4447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33A8E0-F1CF-40FF-B84E-8B97A9F0DD14}"/>
              </a:ext>
            </a:extLst>
          </p:cNvPr>
          <p:cNvSpPr txBox="1"/>
          <p:nvPr/>
        </p:nvSpPr>
        <p:spPr>
          <a:xfrm>
            <a:off x="6250898" y="674558"/>
            <a:ext cx="392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도메소데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留袖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4FCDD1-1FEA-4A68-B330-3DCAFD6A4F26}"/>
              </a:ext>
            </a:extLst>
          </p:cNvPr>
          <p:cNvSpPr txBox="1"/>
          <p:nvPr/>
        </p:nvSpPr>
        <p:spPr>
          <a:xfrm>
            <a:off x="5175478" y="3069409"/>
            <a:ext cx="5866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도메소데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留袖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결혼한 여성이 입는 기모노이다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pic>
        <p:nvPicPr>
          <p:cNvPr id="6" name="그림 5" descr="의류, 사람, 로브, 테이블이(가) 표시된 사진&#10;&#10;자동 생성된 설명">
            <a:extLst>
              <a:ext uri="{FF2B5EF4-FFF2-40B4-BE49-F238E27FC236}">
                <a16:creationId xmlns:a16="http://schemas.microsoft.com/office/drawing/2014/main" id="{320CC400-50A3-4A04-8261-99DFE64CF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8" y="674559"/>
            <a:ext cx="3927423" cy="586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49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61127B-DB12-4807-935A-187F9FA61336}"/>
              </a:ext>
            </a:extLst>
          </p:cNvPr>
          <p:cNvSpPr txBox="1"/>
          <p:nvPr/>
        </p:nvSpPr>
        <p:spPr>
          <a:xfrm>
            <a:off x="6250898" y="674558"/>
            <a:ext cx="3927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호몬기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ko-KR" altLang="en-US" sz="4000" b="1" i="0" dirty="0">
                <a:solidFill>
                  <a:srgbClr val="202122"/>
                </a:solidFill>
                <a:effectLst/>
                <a:ea typeface="Arial" panose="020B0604020202020204" pitchFamily="34" charset="0"/>
              </a:rPr>
              <a:t>訪問着</a:t>
            </a:r>
            <a:r>
              <a:rPr lang="en-US" altLang="ko-KR" sz="40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ko-KR" altLang="en-US" sz="40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54BFC-5FA2-4D60-AED2-89E00C31281D}"/>
              </a:ext>
            </a:extLst>
          </p:cNvPr>
          <p:cNvSpPr txBox="1"/>
          <p:nvPr/>
        </p:nvSpPr>
        <p:spPr>
          <a:xfrm>
            <a:off x="5281495" y="2456630"/>
            <a:ext cx="58662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 err="1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호몬기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訪問着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는 방문할 때 입는 옷이라는 뜻을 가지고 있는 약식 예복으로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결혼 여부나 나이에 상관없이 입을 수 있다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신부의 친한 친구가 예복으로 입고 오는 경우가 많으며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연회에서도 많이 입는다</a:t>
            </a:r>
            <a:r>
              <a:rPr lang="en-US" altLang="ko-KR" sz="3200" b="0" i="0" dirty="0">
                <a:solidFill>
                  <a:srgbClr val="202122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3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7" name="그림 6" descr="의류, 드레스, 셔츠이(가) 표시된 사진&#10;&#10;자동 생성된 설명">
            <a:extLst>
              <a:ext uri="{FF2B5EF4-FFF2-40B4-BE49-F238E27FC236}">
                <a16:creationId xmlns:a16="http://schemas.microsoft.com/office/drawing/2014/main" id="{79EE2CBC-B339-4796-85DB-4170D9BA0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9" y="674558"/>
            <a:ext cx="3709855" cy="569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14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CB86A5A5-88A0-48C2-A3AE-499B1F35DC63}" vid="{DE54B909-E471-49F7-A4DC-07CD019C48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711</Words>
  <Application>Microsoft Office PowerPoint</Application>
  <PresentationFormat>와이드스크린</PresentationFormat>
  <Paragraphs>141</Paragraphs>
  <Slides>31</Slides>
  <Notes>0</Notes>
  <HiddenSlides>0</HiddenSlides>
  <MMClips>3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9" baseType="lpstr">
      <vt:lpstr>나눔고딕</vt:lpstr>
      <vt:lpstr>나눔고딕 ExtraBold</vt:lpstr>
      <vt:lpstr>Dotum</vt:lpstr>
      <vt:lpstr>맑은 고딕</vt:lpstr>
      <vt:lpstr>함초롬돋움</vt:lpstr>
      <vt:lpstr>Arial</vt:lpstr>
      <vt:lpstr>Impact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YURIM</dc:creator>
  <cp:lastModifiedBy>KIM YURIM</cp:lastModifiedBy>
  <cp:revision>40</cp:revision>
  <dcterms:created xsi:type="dcterms:W3CDTF">2020-09-29T12:57:18Z</dcterms:created>
  <dcterms:modified xsi:type="dcterms:W3CDTF">2020-09-29T15:00:20Z</dcterms:modified>
</cp:coreProperties>
</file>