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presProps" Target="presProps.xml"  /><Relationship Id="rId21" Type="http://schemas.openxmlformats.org/officeDocument/2006/relationships/viewProps" Target="viewProps.xml"  /><Relationship Id="rId22" Type="http://schemas.openxmlformats.org/officeDocument/2006/relationships/theme" Target="theme/theme1.xml"  /><Relationship Id="rId23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Relationship Id="rId3" Type="http://schemas.openxmlformats.org/officeDocument/2006/relationships/image" Target="../media/image9.jpeg"  /><Relationship Id="rId4" Type="http://schemas.openxmlformats.org/officeDocument/2006/relationships/image" Target="../media/image10.gif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Relationship Id="rId3" Type="http://schemas.openxmlformats.org/officeDocument/2006/relationships/image" Target="../media/image14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dokdo.mofa.go.kr/kor/" TargetMode="External" /><Relationship Id="rId3" Type="http://schemas.openxmlformats.org/officeDocument/2006/relationships/hyperlink" Target="https://www.mofa.go.jp/mofaj/" TargetMode="External" /><Relationship Id="rId4" Type="http://schemas.openxmlformats.org/officeDocument/2006/relationships/hyperlink" Target="https://ko.wikipedia.org/wiki/%EB%8F%85%EB%8F%84" TargetMode="External"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Relationship Id="rId3" Type="http://schemas.openxmlformats.org/officeDocument/2006/relationships/image" Target="../media/image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년도별 독도의 역사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010091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5" name=""/>
          <p:cNvSpPr txBox="1"/>
          <p:nvPr/>
        </p:nvSpPr>
        <p:spPr>
          <a:xfrm>
            <a:off x="299275" y="1280922"/>
            <a:ext cx="4428553" cy="850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 b="1">
                <a:latin typeface="함초롬바탕"/>
                <a:ea typeface="함초롬바탕"/>
              </a:rPr>
              <a:t>-1900</a:t>
            </a:r>
            <a:r>
              <a:rPr lang="ko-KR" altLang="en-US" sz="2500" b="1">
                <a:latin typeface="함초롬바탕"/>
                <a:ea typeface="함초롬바탕"/>
              </a:rPr>
              <a:t>년</a:t>
            </a:r>
            <a:endParaRPr lang="ko-KR" altLang="en-US" sz="2500" b="1">
              <a:latin typeface="함초롬바탕"/>
              <a:ea typeface="함초롬바탕"/>
            </a:endParaRPr>
          </a:p>
          <a:p>
            <a:pPr>
              <a:defRPr/>
            </a:pPr>
            <a:r>
              <a:rPr lang="ko-KR" altLang="en-US" sz="2500">
                <a:latin typeface="함초롬바탕"/>
                <a:ea typeface="함초롬바탕"/>
              </a:rPr>
              <a:t>고종의 칙령 제 41호 반포</a:t>
            </a:r>
            <a:endParaRPr lang="ko-KR" altLang="en-US" sz="2500">
              <a:latin typeface="함초롬바탕"/>
              <a:ea typeface="함초롬바탕"/>
            </a:endParaRPr>
          </a:p>
        </p:txBody>
      </p:sp>
      <p:pic>
        <p:nvPicPr>
          <p:cNvPr id="126" name=""/>
          <p:cNvPicPr>
            <a:picLocks noChangeAspect="1"/>
          </p:cNvPicPr>
          <p:nvPr/>
        </p:nvPicPr>
        <p:blipFill rotWithShape="1">
          <a:blip r:embed="rId2"/>
          <a:srcRect r="38750" b="19420"/>
          <a:stretch>
            <a:fillRect/>
          </a:stretch>
        </p:blipFill>
        <p:spPr>
          <a:xfrm>
            <a:off x="4079748" y="479869"/>
            <a:ext cx="4824603" cy="3885247"/>
          </a:xfrm>
          <a:prstGeom prst="rect">
            <a:avLst/>
          </a:prstGeom>
        </p:spPr>
      </p:pic>
      <p:sp>
        <p:nvSpPr>
          <p:cNvPr id="127" name=""/>
          <p:cNvSpPr txBox="1"/>
          <p:nvPr/>
        </p:nvSpPr>
        <p:spPr>
          <a:xfrm>
            <a:off x="5339906" y="4365117"/>
            <a:ext cx="3132391" cy="47167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>
                <a:latin typeface="함초롬바탕"/>
                <a:ea typeface="함초롬바탕"/>
              </a:rPr>
              <a:t>칙령 제 41호</a:t>
            </a:r>
            <a:r>
              <a:rPr lang="en-US" altLang="ko-KR" sz="2500">
                <a:latin typeface="함초롬바탕"/>
                <a:ea typeface="함초롬바탕"/>
              </a:rPr>
              <a:t> </a:t>
            </a:r>
            <a:endParaRPr lang="en-US" altLang="ko-KR" sz="2500">
              <a:latin typeface="함초롬바탕"/>
              <a:ea typeface="함초롬바탕"/>
            </a:endParaRPr>
          </a:p>
        </p:txBody>
      </p:sp>
      <p:sp>
        <p:nvSpPr>
          <p:cNvPr id="129" name=""/>
          <p:cNvSpPr/>
          <p:nvPr/>
        </p:nvSpPr>
        <p:spPr>
          <a:xfrm>
            <a:off x="8472297" y="3721473"/>
            <a:ext cx="3384423" cy="2230643"/>
          </a:xfrm>
          <a:prstGeom prst="borderCallout1">
            <a:avLst>
              <a:gd name="adj1" fmla="val 18750"/>
              <a:gd name="adj2" fmla="val -8333"/>
              <a:gd name="adj3" fmla="val -8338"/>
              <a:gd name="adj4" fmla="val -29116"/>
            </a:avLst>
          </a:prstGeom>
          <a:solidFill>
            <a:srgbClr val="cea61d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2500"/>
              <a:t>울릉도</a:t>
            </a:r>
            <a:r>
              <a:rPr lang="en-US" altLang="ko-KR" sz="2500"/>
              <a:t>,</a:t>
            </a:r>
            <a:r>
              <a:rPr lang="ko-KR" altLang="en-US" sz="2500"/>
              <a:t> 죽도</a:t>
            </a:r>
            <a:r>
              <a:rPr lang="en-US" altLang="ko-KR" sz="2500"/>
              <a:t>,</a:t>
            </a:r>
            <a:r>
              <a:rPr lang="ko-KR" altLang="en-US" sz="2500"/>
              <a:t> 석도 </a:t>
            </a:r>
            <a:endParaRPr lang="ko-KR" altLang="en-US" sz="2500"/>
          </a:p>
          <a:p>
            <a:pPr algn="ctr">
              <a:defRPr/>
            </a:pPr>
            <a:r>
              <a:rPr lang="ko-KR" altLang="en-US" sz="2500"/>
              <a:t>모두 울릉도의 관할</a:t>
            </a:r>
            <a:endParaRPr lang="ko-KR" altLang="en-US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년도별 독도의 역사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010091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5" name=""/>
          <p:cNvSpPr txBox="1"/>
          <p:nvPr/>
        </p:nvSpPr>
        <p:spPr>
          <a:xfrm>
            <a:off x="299275" y="1280922"/>
            <a:ext cx="4428553" cy="1231773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5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-1951</a:t>
            </a:r>
            <a:endParaRPr xmlns:mc="http://schemas.openxmlformats.org/markup-compatibility/2006" xmlns:hp="http://schemas.haansoft.com/office/presentation/8.0" kumimoji="0" lang="en-US" altLang="ko-KR" sz="2500" b="1" i="0" u="none" strike="noStrike" kern="1200" cap="none" spc="0" normalizeH="0" baseline="0" mc:Ignorable="hp" hp:hslEmbossed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2500" b="1">
                <a:latin typeface="함초롬바탕"/>
                <a:ea typeface="함초롬바탕"/>
              </a:rPr>
              <a:t>샌프란시스코 강화조약 체결</a:t>
            </a:r>
            <a:endParaRPr lang="en-US" altLang="ko-KR" sz="2500" b="1">
              <a:latin typeface="함초롬바탕"/>
              <a:ea typeface="함초롬바탕"/>
            </a:endParaRPr>
          </a:p>
          <a:p>
            <a:pPr>
              <a:defRPr/>
            </a:pPr>
            <a:endParaRPr lang="en-US" altLang="ko-KR" sz="2500" b="1">
              <a:latin typeface="함초롬바탕"/>
              <a:ea typeface="함초롬바탕"/>
            </a:endParaRPr>
          </a:p>
        </p:txBody>
      </p:sp>
      <p:pic>
        <p:nvPicPr>
          <p:cNvPr id="14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7492" y="563307"/>
            <a:ext cx="4154804" cy="4933830"/>
          </a:xfrm>
          <a:prstGeom prst="rect">
            <a:avLst/>
          </a:prstGeom>
        </p:spPr>
      </p:pic>
      <p:sp>
        <p:nvSpPr>
          <p:cNvPr id="143" name=""/>
          <p:cNvSpPr/>
          <p:nvPr/>
        </p:nvSpPr>
        <p:spPr>
          <a:xfrm>
            <a:off x="7201660" y="4482941"/>
            <a:ext cx="4990339" cy="1746694"/>
          </a:xfrm>
          <a:prstGeom prst="borderCallout1">
            <a:avLst>
              <a:gd name="adj1" fmla="val 18750"/>
              <a:gd name="adj2" fmla="val -8333"/>
              <a:gd name="adj3" fmla="val -28563"/>
              <a:gd name="adj4" fmla="val -21564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en-US" altLang="ko-KR" sz="2500">
                <a:latin typeface="함초롬바탕"/>
                <a:ea typeface="함초롬바탕"/>
              </a:rPr>
              <a:t>“</a:t>
            </a:r>
            <a:r>
              <a:rPr lang="ko-KR" altLang="en-US" sz="2500">
                <a:latin typeface="함초롬바탕"/>
                <a:ea typeface="함초롬바탕"/>
              </a:rPr>
              <a:t>제주도, 거문도 및 울릉도를 포함한 한국에 대한 모든 권리, 권원 및 청구권을 포기</a:t>
            </a:r>
            <a:r>
              <a:rPr lang="en-US" altLang="ko-KR" sz="2500">
                <a:latin typeface="함초롬바탕"/>
                <a:ea typeface="함초롬바탕"/>
              </a:rPr>
              <a:t>”</a:t>
            </a:r>
            <a:endParaRPr lang="en-US" altLang="ko-KR" sz="2500">
              <a:latin typeface="함초롬바탕"/>
              <a:ea typeface="함초롬바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년도별 독도의 역사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010091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5" name=""/>
          <p:cNvSpPr txBox="1"/>
          <p:nvPr/>
        </p:nvSpPr>
        <p:spPr>
          <a:xfrm>
            <a:off x="299275" y="1280922"/>
            <a:ext cx="4428553" cy="1231773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5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-2020</a:t>
            </a:r>
            <a:endParaRPr xmlns:mc="http://schemas.openxmlformats.org/markup-compatibility/2006" xmlns:hp="http://schemas.haansoft.com/office/presentation/8.0" kumimoji="0" lang="en-US" altLang="ko-KR" sz="2500" b="1" i="0" u="none" strike="noStrike" kern="1200" cap="none" spc="0" normalizeH="0" baseline="0" mc:Ignorable="hp" hp:hslEmbossed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5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현재의 독도</a:t>
            </a:r>
            <a:endParaRPr xmlns:mc="http://schemas.openxmlformats.org/markup-compatibility/2006" xmlns:hp="http://schemas.haansoft.com/office/presentation/8.0" kumimoji="0" lang="ko-KR" altLang="en-US" sz="2500" b="1" i="0" u="none" strike="noStrike" kern="1200" cap="none" spc="0" normalizeH="0" baseline="0" mc:Ignorable="hp" hp:hslEmbossed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>
              <a:defRPr/>
            </a:pPr>
            <a:endParaRPr lang="en-US" altLang="ko-KR" sz="2500" b="1">
              <a:latin typeface="함초롬바탕"/>
              <a:ea typeface="함초롬바탕"/>
            </a:endParaRPr>
          </a:p>
        </p:txBody>
      </p:sp>
      <p:pic>
        <p:nvPicPr>
          <p:cNvPr id="14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73113" y="810452"/>
            <a:ext cx="3434160" cy="2618547"/>
          </a:xfrm>
          <a:prstGeom prst="rect">
            <a:avLst/>
          </a:prstGeom>
        </p:spPr>
      </p:pic>
      <p:pic>
        <p:nvPicPr>
          <p:cNvPr id="14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048369" y="798195"/>
            <a:ext cx="2376297" cy="2970371"/>
          </a:xfrm>
          <a:prstGeom prst="rect">
            <a:avLst/>
          </a:prstGeom>
        </p:spPr>
      </p:pic>
      <p:sp>
        <p:nvSpPr>
          <p:cNvPr id="146" name=""/>
          <p:cNvSpPr txBox="1"/>
          <p:nvPr/>
        </p:nvSpPr>
        <p:spPr>
          <a:xfrm>
            <a:off x="9228392" y="3900678"/>
            <a:ext cx="2016252" cy="4693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/>
              <a:t>고 최종덕씨</a:t>
            </a:r>
            <a:endParaRPr lang="ko-KR" altLang="en-US" sz="2500"/>
          </a:p>
        </p:txBody>
      </p:sp>
      <p:sp>
        <p:nvSpPr>
          <p:cNvPr id="147" name=""/>
          <p:cNvSpPr txBox="1"/>
          <p:nvPr/>
        </p:nvSpPr>
        <p:spPr>
          <a:xfrm>
            <a:off x="5807964" y="3900678"/>
            <a:ext cx="2232279" cy="4693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/>
              <a:t>독도경비대원</a:t>
            </a:r>
            <a:endParaRPr lang="ko-KR" altLang="en-US" sz="2500"/>
          </a:p>
        </p:txBody>
      </p:sp>
      <p:pic>
        <p:nvPicPr>
          <p:cNvPr id="14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591066" y="1157478"/>
            <a:ext cx="2545309" cy="2619756"/>
          </a:xfrm>
          <a:prstGeom prst="rect">
            <a:avLst/>
          </a:prstGeom>
        </p:spPr>
      </p:pic>
      <p:sp>
        <p:nvSpPr>
          <p:cNvPr id="149" name=""/>
          <p:cNvSpPr txBox="1"/>
          <p:nvPr/>
        </p:nvSpPr>
        <p:spPr>
          <a:xfrm>
            <a:off x="2513551" y="3900678"/>
            <a:ext cx="2808350" cy="8503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/>
              <a:t>독도에 여러가지 시설물 설치</a:t>
            </a:r>
            <a:endParaRPr lang="ko-KR" altLang="en-US" sz="2500"/>
          </a:p>
        </p:txBody>
      </p:sp>
      <p:sp>
        <p:nvSpPr>
          <p:cNvPr id="150" name=""/>
          <p:cNvSpPr txBox="1"/>
          <p:nvPr/>
        </p:nvSpPr>
        <p:spPr>
          <a:xfrm>
            <a:off x="4457795" y="5213493"/>
            <a:ext cx="7164896" cy="47110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>
                <a:solidFill>
                  <a:srgbClr val="eb5800"/>
                </a:solidFill>
                <a:latin typeface="함초롬바탕"/>
                <a:ea typeface="함초롬바탕"/>
              </a:rPr>
              <a:t>대한민국이 독도에 대한 확고한 영토주권을 행사</a:t>
            </a:r>
            <a:endParaRPr lang="ko-KR" altLang="en-US" sz="2500" b="1">
              <a:solidFill>
                <a:srgbClr val="eb5800"/>
              </a:solidFill>
              <a:latin typeface="함초롬바탕"/>
              <a:ea typeface="함초롬바탕"/>
            </a:endParaRPr>
          </a:p>
        </p:txBody>
      </p:sp>
      <p:sp>
        <p:nvSpPr>
          <p:cNvPr id="151" name=""/>
          <p:cNvSpPr/>
          <p:nvPr/>
        </p:nvSpPr>
        <p:spPr>
          <a:xfrm>
            <a:off x="2819590" y="5188537"/>
            <a:ext cx="1404175" cy="5210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0" grpId="1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일본지도로 보는 독도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420428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pic>
        <p:nvPicPr>
          <p:cNvPr id="15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15884" y="1157478"/>
            <a:ext cx="5724583" cy="4150323"/>
          </a:xfrm>
          <a:prstGeom prst="rect">
            <a:avLst/>
          </a:prstGeom>
        </p:spPr>
      </p:pic>
      <p:sp>
        <p:nvSpPr>
          <p:cNvPr id="153" name=""/>
          <p:cNvSpPr txBox="1"/>
          <p:nvPr/>
        </p:nvSpPr>
        <p:spPr>
          <a:xfrm>
            <a:off x="2711577" y="1468183"/>
            <a:ext cx="864108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>
                <a:solidFill>
                  <a:srgbClr val="eb5800"/>
                </a:solidFill>
              </a:rPr>
              <a:t>조선</a:t>
            </a:r>
            <a:endParaRPr lang="ko-KR" altLang="en-US" sz="2500">
              <a:solidFill>
                <a:srgbClr val="eb5800"/>
              </a:solidFill>
            </a:endParaRPr>
          </a:p>
        </p:txBody>
      </p:sp>
      <p:sp>
        <p:nvSpPr>
          <p:cNvPr id="154" name=""/>
          <p:cNvSpPr/>
          <p:nvPr/>
        </p:nvSpPr>
        <p:spPr>
          <a:xfrm>
            <a:off x="3575685" y="1566672"/>
            <a:ext cx="936117" cy="2727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55" name=""/>
          <p:cNvSpPr txBox="1"/>
          <p:nvPr/>
        </p:nvSpPr>
        <p:spPr>
          <a:xfrm>
            <a:off x="6402104" y="1566672"/>
            <a:ext cx="1152144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>
                <a:solidFill>
                  <a:srgbClr val="eb5800"/>
                </a:solidFill>
              </a:rPr>
              <a:t>울릉도</a:t>
            </a:r>
            <a:endParaRPr lang="ko-KR" altLang="en-US" sz="2500">
              <a:solidFill>
                <a:srgbClr val="eb5800"/>
              </a:solidFill>
            </a:endParaRPr>
          </a:p>
        </p:txBody>
      </p:sp>
      <p:sp>
        <p:nvSpPr>
          <p:cNvPr id="156" name=""/>
          <p:cNvSpPr txBox="1"/>
          <p:nvPr/>
        </p:nvSpPr>
        <p:spPr>
          <a:xfrm>
            <a:off x="6672072" y="2348865"/>
            <a:ext cx="882176" cy="4686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>
                <a:solidFill>
                  <a:srgbClr val="eb5800"/>
                </a:solidFill>
              </a:rPr>
              <a:t>독도</a:t>
            </a:r>
            <a:endParaRPr lang="ko-KR" altLang="en-US" sz="2500">
              <a:solidFill>
                <a:srgbClr val="eb5800"/>
              </a:solidFill>
            </a:endParaRPr>
          </a:p>
        </p:txBody>
      </p:sp>
      <p:sp>
        <p:nvSpPr>
          <p:cNvPr id="157" name=""/>
          <p:cNvSpPr txBox="1"/>
          <p:nvPr/>
        </p:nvSpPr>
        <p:spPr>
          <a:xfrm>
            <a:off x="4957699" y="5691888"/>
            <a:ext cx="1008126" cy="46888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>
                <a:solidFill>
                  <a:srgbClr val="67530e"/>
                </a:solidFill>
              </a:rPr>
              <a:t>일본</a:t>
            </a:r>
            <a:endParaRPr lang="ko-KR" altLang="en-US" sz="2500" b="1">
              <a:solidFill>
                <a:srgbClr val="67530e"/>
              </a:solidFill>
            </a:endParaRPr>
          </a:p>
        </p:txBody>
      </p:sp>
      <p:sp>
        <p:nvSpPr>
          <p:cNvPr id="158" name=""/>
          <p:cNvSpPr txBox="1"/>
          <p:nvPr/>
        </p:nvSpPr>
        <p:spPr>
          <a:xfrm>
            <a:off x="6672072" y="3612261"/>
            <a:ext cx="1440180" cy="47205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>
                <a:solidFill>
                  <a:srgbClr val="67530e"/>
                </a:solidFill>
              </a:rPr>
              <a:t>오키섬</a:t>
            </a:r>
            <a:endParaRPr lang="ko-KR" altLang="en-US" sz="2500" b="1">
              <a:solidFill>
                <a:srgbClr val="67530e"/>
              </a:solidFill>
            </a:endParaRPr>
          </a:p>
        </p:txBody>
      </p:sp>
      <p:sp>
        <p:nvSpPr>
          <p:cNvPr id="159" name=""/>
          <p:cNvSpPr/>
          <p:nvPr/>
        </p:nvSpPr>
        <p:spPr>
          <a:xfrm rot="18876326">
            <a:off x="5494568" y="5124289"/>
            <a:ext cx="1012642" cy="51569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60" name=""/>
          <p:cNvSpPr txBox="1"/>
          <p:nvPr/>
        </p:nvSpPr>
        <p:spPr>
          <a:xfrm>
            <a:off x="2009489" y="2764536"/>
            <a:ext cx="10297288" cy="85305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000" b="1">
                <a:solidFill>
                  <a:srgbClr val="ff0000"/>
                </a:solidFill>
              </a:rPr>
              <a:t>독도를 조선과 같은 영토로 색칠</a:t>
            </a:r>
            <a:r>
              <a:rPr lang="en-US" altLang="ko-KR"/>
              <a:t>.</a:t>
            </a:r>
            <a:endParaRPr lang="en-US" altLang="ko-KR"/>
          </a:p>
        </p:txBody>
      </p:sp>
      <p:sp>
        <p:nvSpPr>
          <p:cNvPr id="161" name=""/>
          <p:cNvSpPr/>
          <p:nvPr/>
        </p:nvSpPr>
        <p:spPr>
          <a:xfrm>
            <a:off x="5461762" y="166972"/>
            <a:ext cx="3726400" cy="79267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2500"/>
              <a:t>일본인이 작성한 </a:t>
            </a:r>
            <a:endParaRPr lang="ko-KR" altLang="en-US" sz="2500"/>
          </a:p>
          <a:p>
            <a:pPr algn="ctr">
              <a:defRPr/>
            </a:pPr>
            <a:r>
              <a:rPr lang="ko-KR" altLang="en-US" sz="2500"/>
              <a:t>다케시마방각도 </a:t>
            </a:r>
            <a:r>
              <a:rPr lang="en-US" altLang="ko-KR" sz="2500"/>
              <a:t>(1830)</a:t>
            </a:r>
            <a:endParaRPr lang="en-US" altLang="ko-KR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3" grpId="1" animBg="1"/>
      <p:bldP spid="155" grpId="2" animBg="1"/>
      <p:bldP spid="156" grpId="3" animBg="1"/>
      <p:bldP spid="159" grpId="4" animBg="1"/>
      <p:bldP spid="157" grpId="5" animBg="1"/>
      <p:bldP spid="158" grpId="6" animBg="1"/>
      <p:bldP spid="160" grpId="7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일본지도로 보는 독도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420428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61" name=""/>
          <p:cNvSpPr/>
          <p:nvPr/>
        </p:nvSpPr>
        <p:spPr>
          <a:xfrm>
            <a:off x="4511802" y="364712"/>
            <a:ext cx="5112639" cy="86696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2500"/>
              <a:t>일본인이 편찬한 삼국접양지도</a:t>
            </a:r>
            <a:r>
              <a:rPr lang="en-US" altLang="ko-KR" sz="2500"/>
              <a:t>(1785)</a:t>
            </a:r>
            <a:r>
              <a:rPr lang="ko-KR" altLang="en-US" sz="2500"/>
              <a:t> </a:t>
            </a:r>
            <a:endParaRPr lang="ko-KR" altLang="en-US" sz="2500"/>
          </a:p>
        </p:txBody>
      </p:sp>
      <p:pic>
        <p:nvPicPr>
          <p:cNvPr id="16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007739" y="1679765"/>
            <a:ext cx="6480810" cy="3676523"/>
          </a:xfrm>
          <a:prstGeom prst="rect">
            <a:avLst/>
          </a:prstGeom>
        </p:spPr>
      </p:pic>
      <p:sp>
        <p:nvSpPr>
          <p:cNvPr id="163" name=""/>
          <p:cNvSpPr/>
          <p:nvPr/>
        </p:nvSpPr>
        <p:spPr>
          <a:xfrm>
            <a:off x="2279523" y="5480439"/>
            <a:ext cx="1152144" cy="57607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64" name=""/>
          <p:cNvSpPr txBox="1"/>
          <p:nvPr/>
        </p:nvSpPr>
        <p:spPr>
          <a:xfrm>
            <a:off x="3575685" y="5439290"/>
            <a:ext cx="7704964" cy="6172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500" b="1">
                <a:solidFill>
                  <a:srgbClr val="ff0000"/>
                </a:solidFill>
              </a:rPr>
              <a:t>독도와 울릉도는 한국것이라 표기</a:t>
            </a:r>
            <a:r>
              <a:rPr lang="en-US" altLang="ko-KR" sz="3500" b="1">
                <a:solidFill>
                  <a:srgbClr val="ff0000"/>
                </a:solidFill>
              </a:rPr>
              <a:t>.</a:t>
            </a:r>
            <a:endParaRPr lang="en-US" altLang="ko-KR" sz="35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1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 sz="2500" b="1"/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pic>
        <p:nvPicPr>
          <p:cNvPr id="16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50080" y="1732675"/>
            <a:ext cx="7506415" cy="3926967"/>
          </a:xfrm>
          <a:prstGeom prst="rect">
            <a:avLst/>
          </a:prstGeom>
        </p:spPr>
      </p:pic>
      <p:sp>
        <p:nvSpPr>
          <p:cNvPr id="166" name=""/>
          <p:cNvSpPr txBox="1"/>
          <p:nvPr/>
        </p:nvSpPr>
        <p:spPr>
          <a:xfrm>
            <a:off x="1136379" y="563308"/>
            <a:ext cx="7974999" cy="70065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4000" b="1" i="1">
                <a:solidFill>
                  <a:srgbClr val="7a7cc4"/>
                </a:solidFill>
              </a:rPr>
              <a:t>긴 역사를 대한민국과 함께한</a:t>
            </a:r>
            <a:r>
              <a:rPr lang="ko-KR" altLang="en-US" sz="4000">
                <a:solidFill>
                  <a:srgbClr val="7a7cc4"/>
                </a:solidFill>
              </a:rPr>
              <a:t> </a:t>
            </a:r>
            <a:endParaRPr lang="ko-KR" altLang="en-US" sz="4000">
              <a:solidFill>
                <a:srgbClr val="7a7cc4"/>
              </a:solidFill>
            </a:endParaRPr>
          </a:p>
        </p:txBody>
      </p:sp>
      <p:pic>
        <p:nvPicPr>
          <p:cNvPr id="16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896225" y="162611"/>
            <a:ext cx="1944243" cy="1502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 sz="2500" b="1"/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68" name=""/>
          <p:cNvSpPr txBox="1"/>
          <p:nvPr/>
        </p:nvSpPr>
        <p:spPr>
          <a:xfrm>
            <a:off x="1127379" y="2370963"/>
            <a:ext cx="10585324" cy="6979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4000" b="1" i="1">
                <a:solidFill>
                  <a:srgbClr val="ffe766"/>
                </a:solidFill>
              </a:rPr>
              <a:t>독도는 누가 뭐라해도 대한민국의 영토입니다</a:t>
            </a:r>
            <a:r>
              <a:rPr lang="en-US" altLang="ko-KR" sz="4000" b="1" i="1">
                <a:solidFill>
                  <a:srgbClr val="ffe766"/>
                </a:solidFill>
              </a:rPr>
              <a:t>.</a:t>
            </a:r>
            <a:endParaRPr lang="en-US" altLang="ko-KR" sz="4000" b="1" i="1">
              <a:solidFill>
                <a:srgbClr val="ffe7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89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3" name=""/>
          <p:cNvSpPr txBox="1"/>
          <p:nvPr/>
        </p:nvSpPr>
        <p:spPr>
          <a:xfrm>
            <a:off x="479298" y="476631"/>
            <a:ext cx="3600450" cy="5406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000" b="1"/>
              <a:t>참고문헌</a:t>
            </a:r>
            <a:endParaRPr lang="ko-KR" altLang="en-US" sz="3000" b="1"/>
          </a:p>
        </p:txBody>
      </p:sp>
      <p:sp>
        <p:nvSpPr>
          <p:cNvPr id="104" name=""/>
          <p:cNvSpPr txBox="1"/>
          <p:nvPr/>
        </p:nvSpPr>
        <p:spPr>
          <a:xfrm>
            <a:off x="479298" y="1340739"/>
            <a:ext cx="10513314" cy="455333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/>
              <a:t>1.</a:t>
            </a:r>
            <a:r>
              <a:rPr lang="ko-KR" altLang="en-US" sz="2500"/>
              <a:t> 외교부 독도 사이트</a:t>
            </a:r>
            <a:endParaRPr lang="ko-KR" altLang="en-US" sz="2500"/>
          </a:p>
          <a:p>
            <a:pPr>
              <a:defRPr/>
            </a:pPr>
            <a:r>
              <a:rPr lang="en-US" altLang="en-US" sz="2500">
                <a:hlinkClick r:id="rId2"/>
              </a:rPr>
              <a:t>https://dokdo.mofa.go.kr/kor/</a:t>
            </a:r>
            <a:endParaRPr lang="en-US" altLang="en-US" sz="2500"/>
          </a:p>
          <a:p>
            <a:pPr>
              <a:defRPr/>
            </a:pPr>
            <a:endParaRPr lang="en-US" altLang="en-US" sz="2500"/>
          </a:p>
          <a:p>
            <a:pPr>
              <a:defRPr/>
            </a:pPr>
            <a:r>
              <a:rPr lang="en-US" altLang="ko-KR" sz="2500"/>
              <a:t>2.</a:t>
            </a:r>
            <a:r>
              <a:rPr lang="ko-KR" altLang="en-US" sz="2500"/>
              <a:t> 일본 외무성 사이트</a:t>
            </a:r>
            <a:endParaRPr lang="ko-KR" altLang="en-US" sz="2500"/>
          </a:p>
          <a:p>
            <a:pPr>
              <a:defRPr/>
            </a:pPr>
            <a:r>
              <a:rPr lang="en-US" altLang="en-US" sz="2500">
                <a:hlinkClick r:id="rId3"/>
              </a:rPr>
              <a:t>https://www.mofa.go.jp/mofaj/</a:t>
            </a:r>
            <a:endParaRPr lang="en-US" altLang="en-US" sz="2500"/>
          </a:p>
          <a:p>
            <a:pPr>
              <a:defRPr/>
            </a:pPr>
            <a:endParaRPr lang="en-US" altLang="en-US" sz="2500"/>
          </a:p>
          <a:p>
            <a:pPr>
              <a:defRPr/>
            </a:pPr>
            <a:r>
              <a:rPr lang="en-US" altLang="ko-KR" sz="2500"/>
              <a:t>3.</a:t>
            </a:r>
            <a:r>
              <a:rPr lang="ko-KR" altLang="en-US" sz="2500"/>
              <a:t> 위키백과 </a:t>
            </a:r>
            <a:r>
              <a:rPr lang="en-US" altLang="ko-KR" sz="2500"/>
              <a:t>,</a:t>
            </a:r>
            <a:r>
              <a:rPr lang="ko-KR" altLang="en-US" sz="2500"/>
              <a:t> 독도</a:t>
            </a:r>
            <a:endParaRPr lang="ko-KR" altLang="en-US" sz="2500"/>
          </a:p>
          <a:p>
            <a:pPr>
              <a:defRPr/>
            </a:pPr>
            <a:r>
              <a:rPr lang="en-US" altLang="en-US" sz="2500">
                <a:hlinkClick r:id="rId4"/>
              </a:rPr>
              <a:t>https://ko.wikipedia.org/wiki/%EB%8F%85%EB%8F%84</a:t>
            </a:r>
            <a:endParaRPr lang="en-US" altLang="en-US" sz="2500"/>
          </a:p>
          <a:p>
            <a:pPr>
              <a:defRPr/>
            </a:pPr>
            <a:endParaRPr lang="en-US" altLang="en-US" sz="2500"/>
          </a:p>
          <a:p>
            <a:pPr>
              <a:defRPr/>
            </a:pPr>
            <a:r>
              <a:rPr lang="en-US" altLang="ko-KR" sz="2500"/>
              <a:t>4.</a:t>
            </a:r>
            <a:r>
              <a:rPr lang="ko-KR" altLang="en-US" sz="2500"/>
              <a:t> 유미림</a:t>
            </a:r>
            <a:r>
              <a:rPr lang="en-US" altLang="ko-KR" sz="2500"/>
              <a:t>,</a:t>
            </a:r>
            <a:r>
              <a:rPr lang="ko-KR" altLang="en-US" sz="2500"/>
              <a:t> 팩트체크 독도</a:t>
            </a:r>
            <a:r>
              <a:rPr lang="en-US" altLang="ko-KR" sz="2500"/>
              <a:t>,</a:t>
            </a:r>
            <a:r>
              <a:rPr lang="ko-KR" altLang="en-US" sz="2500"/>
              <a:t> 역사공간</a:t>
            </a:r>
            <a:r>
              <a:rPr lang="en-US" altLang="ko-KR" sz="2500"/>
              <a:t>(2018)</a:t>
            </a:r>
            <a:endParaRPr lang="en-US" altLang="ko-KR" sz="2500"/>
          </a:p>
          <a:p>
            <a:pPr>
              <a:defRPr/>
            </a:pPr>
            <a:endParaRPr lang="en-US" altLang="en-US" sz="2500"/>
          </a:p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89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01" name=""/>
          <p:cNvSpPr txBox="1"/>
          <p:nvPr/>
        </p:nvSpPr>
        <p:spPr>
          <a:xfrm>
            <a:off x="3575685" y="2273427"/>
            <a:ext cx="7776972" cy="11555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7000" b="1" i="1">
                <a:solidFill>
                  <a:srgbClr val="c49dd6"/>
                </a:solidFill>
              </a:rPr>
              <a:t>감사합니다</a:t>
            </a:r>
            <a:r>
              <a:rPr lang="en-US" altLang="ko-KR" sz="7000" b="1" i="1">
                <a:solidFill>
                  <a:srgbClr val="c49dd6"/>
                </a:solidFill>
              </a:rPr>
              <a:t>!</a:t>
            </a:r>
            <a:endParaRPr lang="en-US" altLang="ko-KR" sz="7000" b="1" i="1">
              <a:solidFill>
                <a:srgbClr val="c49dd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871847" y="1430274"/>
            <a:ext cx="2853096" cy="3224593"/>
          </a:xfrm>
          <a:prstGeom prst="rect">
            <a:avLst/>
          </a:prstGeom>
        </p:spPr>
      </p:pic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년도별 독도의 역사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010091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5" name=""/>
          <p:cNvSpPr txBox="1"/>
          <p:nvPr/>
        </p:nvSpPr>
        <p:spPr>
          <a:xfrm>
            <a:off x="299275" y="1280922"/>
            <a:ext cx="4428553" cy="850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 b="1">
                <a:latin typeface="함초롬바탕"/>
                <a:ea typeface="함초롬바탕"/>
              </a:rPr>
              <a:t>-1905</a:t>
            </a:r>
            <a:r>
              <a:rPr lang="ko-KR" altLang="en-US" sz="2500" b="1">
                <a:latin typeface="함초롬바탕"/>
                <a:ea typeface="함초롬바탕"/>
              </a:rPr>
              <a:t>년</a:t>
            </a:r>
            <a:endParaRPr lang="ko-KR" altLang="en-US" sz="2500" b="1">
              <a:latin typeface="함초롬바탕"/>
              <a:ea typeface="함초롬바탕"/>
            </a:endParaRPr>
          </a:p>
          <a:p>
            <a:pPr>
              <a:defRPr/>
            </a:pPr>
            <a:r>
              <a:rPr lang="ko-KR" altLang="en-US" sz="2500">
                <a:latin typeface="함초롬바탕"/>
                <a:ea typeface="함초롬바탕"/>
              </a:rPr>
              <a:t>시마네현고시 제40호</a:t>
            </a:r>
            <a:endParaRPr lang="ko-KR" altLang="en-US" sz="2500">
              <a:latin typeface="함초롬바탕"/>
              <a:ea typeface="함초롬바탕"/>
            </a:endParaRPr>
          </a:p>
        </p:txBody>
      </p:sp>
      <p:pic>
        <p:nvPicPr>
          <p:cNvPr id="13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143631" y="2638425"/>
            <a:ext cx="2412301" cy="1581150"/>
          </a:xfrm>
          <a:prstGeom prst="rect">
            <a:avLst/>
          </a:prstGeom>
        </p:spPr>
      </p:pic>
      <p:pic>
        <p:nvPicPr>
          <p:cNvPr id="13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140128" y="2638425"/>
            <a:ext cx="2340294" cy="1581150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134" name=""/>
          <p:cNvSpPr/>
          <p:nvPr/>
        </p:nvSpPr>
        <p:spPr>
          <a:xfrm>
            <a:off x="4853843" y="2015157"/>
            <a:ext cx="3456432" cy="282768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35" name=""/>
          <p:cNvSpPr txBox="1"/>
          <p:nvPr/>
        </p:nvSpPr>
        <p:spPr>
          <a:xfrm>
            <a:off x="8040242" y="563308"/>
            <a:ext cx="3384424" cy="35871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36" name=""/>
          <p:cNvSpPr txBox="1"/>
          <p:nvPr/>
        </p:nvSpPr>
        <p:spPr>
          <a:xfrm>
            <a:off x="8040242" y="792099"/>
            <a:ext cx="3699724" cy="48882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600"/>
              <a:t>1904</a:t>
            </a:r>
            <a:r>
              <a:rPr lang="ko-KR" altLang="en-US" sz="2600"/>
              <a:t>년 </a:t>
            </a:r>
            <a:r>
              <a:rPr lang="en-US" altLang="ko-KR" sz="2600"/>
              <a:t>2</a:t>
            </a:r>
            <a:r>
              <a:rPr lang="ko-KR" altLang="en-US" sz="2600"/>
              <a:t>월 러일전쟁</a:t>
            </a:r>
            <a:r>
              <a:rPr lang="ko-KR" altLang="en-US"/>
              <a:t> 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년도별 독도의 역사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010091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5" name=""/>
          <p:cNvSpPr txBox="1"/>
          <p:nvPr/>
        </p:nvSpPr>
        <p:spPr>
          <a:xfrm>
            <a:off x="299275" y="1280922"/>
            <a:ext cx="4428553" cy="850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 b="1">
                <a:latin typeface="함초롬바탕"/>
                <a:ea typeface="함초롬바탕"/>
              </a:rPr>
              <a:t>-1905</a:t>
            </a:r>
            <a:r>
              <a:rPr lang="ko-KR" altLang="en-US" sz="2500" b="1">
                <a:latin typeface="함초롬바탕"/>
                <a:ea typeface="함초롬바탕"/>
              </a:rPr>
              <a:t>년</a:t>
            </a:r>
            <a:endParaRPr lang="ko-KR" altLang="en-US" sz="2500" b="1">
              <a:latin typeface="함초롬바탕"/>
              <a:ea typeface="함초롬바탕"/>
            </a:endParaRPr>
          </a:p>
          <a:p>
            <a:pPr>
              <a:defRPr/>
            </a:pPr>
            <a:r>
              <a:rPr lang="ko-KR" altLang="en-US" sz="2500">
                <a:latin typeface="함초롬바탕"/>
                <a:ea typeface="함초롬바탕"/>
              </a:rPr>
              <a:t>시마네현고시 제40호</a:t>
            </a:r>
            <a:endParaRPr lang="ko-KR" altLang="en-US" sz="2500">
              <a:latin typeface="함초롬바탕"/>
              <a:ea typeface="함초롬바탕"/>
            </a:endParaRPr>
          </a:p>
        </p:txBody>
      </p:sp>
      <p:pic>
        <p:nvPicPr>
          <p:cNvPr id="13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043743" y="798195"/>
            <a:ext cx="4104512" cy="4042532"/>
          </a:xfrm>
          <a:prstGeom prst="rect">
            <a:avLst/>
          </a:prstGeom>
        </p:spPr>
      </p:pic>
      <p:sp>
        <p:nvSpPr>
          <p:cNvPr id="132" name=""/>
          <p:cNvSpPr/>
          <p:nvPr/>
        </p:nvSpPr>
        <p:spPr>
          <a:xfrm>
            <a:off x="8472297" y="4618604"/>
            <a:ext cx="3312414" cy="1475366"/>
          </a:xfrm>
          <a:prstGeom prst="borderCallout1">
            <a:avLst>
              <a:gd name="adj1" fmla="val 18750"/>
              <a:gd name="adj2" fmla="val -8333"/>
              <a:gd name="adj3" fmla="val -11922"/>
              <a:gd name="adj4" fmla="val -20412"/>
            </a:avLst>
          </a:prstGeom>
          <a:solidFill>
            <a:srgbClr val="c0cdef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2500"/>
              <a:t>울릉도에 망루 설치</a:t>
            </a:r>
            <a:endParaRPr lang="ko-KR" altLang="en-US" sz="2500"/>
          </a:p>
          <a:p>
            <a:pPr algn="ctr">
              <a:defRPr/>
            </a:pPr>
            <a:r>
              <a:rPr lang="ko-KR" altLang="en-US" sz="2500"/>
              <a:t>뒤이어 독도에 </a:t>
            </a:r>
            <a:endParaRPr lang="ko-KR" altLang="en-US" sz="2500"/>
          </a:p>
          <a:p>
            <a:pPr algn="ctr">
              <a:defRPr/>
            </a:pPr>
            <a:r>
              <a:rPr lang="ko-KR" altLang="en-US" sz="2500"/>
              <a:t>망루설치 준비</a:t>
            </a:r>
            <a:endParaRPr lang="ko-KR" altLang="en-US" sz="2500"/>
          </a:p>
        </p:txBody>
      </p:sp>
      <p:pic>
        <p:nvPicPr>
          <p:cNvPr id="13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846024" y="289941"/>
            <a:ext cx="2498507" cy="1735074"/>
          </a:xfrm>
          <a:prstGeom prst="rect">
            <a:avLst/>
          </a:prstGeom>
          <a:ln>
            <a:solidFill>
              <a:schemeClr val="dk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년도별 독도의 역사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010091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5" name=""/>
          <p:cNvSpPr txBox="1"/>
          <p:nvPr/>
        </p:nvSpPr>
        <p:spPr>
          <a:xfrm>
            <a:off x="299275" y="1280922"/>
            <a:ext cx="4428553" cy="850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 b="1">
                <a:latin typeface="함초롬바탕"/>
                <a:ea typeface="함초롬바탕"/>
              </a:rPr>
              <a:t>-1905</a:t>
            </a:r>
            <a:r>
              <a:rPr lang="ko-KR" altLang="en-US" sz="2500" b="1">
                <a:latin typeface="함초롬바탕"/>
                <a:ea typeface="함초롬바탕"/>
              </a:rPr>
              <a:t>년</a:t>
            </a:r>
            <a:endParaRPr lang="ko-KR" altLang="en-US" sz="2500" b="1">
              <a:latin typeface="함초롬바탕"/>
              <a:ea typeface="함초롬바탕"/>
            </a:endParaRPr>
          </a:p>
          <a:p>
            <a:pPr>
              <a:defRPr/>
            </a:pPr>
            <a:r>
              <a:rPr lang="ko-KR" altLang="en-US" sz="2500">
                <a:latin typeface="함초롬바탕"/>
                <a:ea typeface="함초롬바탕"/>
              </a:rPr>
              <a:t>시마네현고시 제40호</a:t>
            </a:r>
            <a:endParaRPr lang="ko-KR" altLang="en-US" sz="2500">
              <a:latin typeface="함초롬바탕"/>
              <a:ea typeface="함초롬바탕"/>
            </a:endParaRPr>
          </a:p>
        </p:txBody>
      </p:sp>
      <p:grpSp>
        <p:nvGrpSpPr>
          <p:cNvPr id="132" name="그룹 1"/>
          <p:cNvGrpSpPr/>
          <p:nvPr/>
        </p:nvGrpSpPr>
        <p:grpSpPr>
          <a:xfrm rot="0">
            <a:off x="7608189" y="3429000"/>
            <a:ext cx="2279524" cy="1260975"/>
            <a:chOff x="139521" y="243478"/>
            <a:chExt cx="4544938" cy="1585834"/>
          </a:xfrm>
        </p:grpSpPr>
        <p:sp>
          <p:nvSpPr>
            <p:cNvPr id="133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4" name="Group 4"/>
            <p:cNvGrpSpPr>
              <a:grpSpLocks noChangeAspect="1"/>
            </p:cNvGrpSpPr>
            <p:nvPr/>
          </p:nvGrpSpPr>
          <p:grpSpPr>
            <a:xfrm rot="0" flipH="1">
              <a:off x="283629" y="677845"/>
              <a:ext cx="3724578" cy="871976"/>
              <a:chOff x="0" y="912"/>
              <a:chExt cx="7680" cy="2146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135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47"/>
              <p:cNvSpPr/>
              <p:nvPr/>
            </p:nvSpPr>
            <p:spPr>
              <a:xfrm>
                <a:off x="5324" y="1992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49"/>
              <p:cNvSpPr/>
              <p:nvPr/>
            </p:nvSpPr>
            <p:spPr>
              <a:xfrm>
                <a:off x="3934" y="912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60"/>
              <p:cNvSpPr/>
              <p:nvPr/>
            </p:nvSpPr>
            <p:spPr>
              <a:xfrm>
                <a:off x="5094" y="2336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0" name="Group 38"/>
            <p:cNvGrpSpPr>
              <a:grpSpLocks noChangeAspect="1"/>
            </p:cNvGrpSpPr>
            <p:nvPr/>
          </p:nvGrpSpPr>
          <p:grpSpPr>
            <a:xfrm rot="0">
              <a:off x="715023" y="556279"/>
              <a:ext cx="3969435" cy="574358"/>
              <a:chOff x="-2534" y="-582"/>
              <a:chExt cx="5052" cy="731"/>
            </a:xfrm>
          </p:grpSpPr>
          <p:sp>
            <p:nvSpPr>
              <p:cNvPr id="201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05" name="Group 72"/>
            <p:cNvGrpSpPr>
              <a:grpSpLocks noChangeAspect="1"/>
            </p:cNvGrpSpPr>
            <p:nvPr/>
          </p:nvGrpSpPr>
          <p:grpSpPr>
            <a:xfrm rot="0">
              <a:off x="1835958" y="309612"/>
              <a:ext cx="608153" cy="398455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06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7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8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9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3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498086" y="3304631"/>
            <a:ext cx="2173986" cy="1509712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232" name=""/>
          <p:cNvSpPr/>
          <p:nvPr/>
        </p:nvSpPr>
        <p:spPr>
          <a:xfrm>
            <a:off x="5670138" y="563308"/>
            <a:ext cx="3876103" cy="2004060"/>
          </a:xfrm>
          <a:prstGeom prst="wedgeRoundRectCallout">
            <a:avLst>
              <a:gd name="adj1" fmla="val -42848"/>
              <a:gd name="adj2" fmla="val 77347"/>
              <a:gd name="adj3" fmla="val 16667"/>
            </a:avLst>
          </a:prstGeom>
          <a:solidFill>
            <a:srgbClr val="7a7cc4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2500"/>
              <a:t>무주지 선점론에 의해 </a:t>
            </a:r>
            <a:endParaRPr lang="ko-KR" altLang="en-US" sz="2500"/>
          </a:p>
          <a:p>
            <a:pPr algn="ctr">
              <a:defRPr/>
            </a:pPr>
            <a:r>
              <a:rPr lang="ko-KR" altLang="en-US" sz="2500"/>
              <a:t>독도는 우리 것</a:t>
            </a:r>
            <a:r>
              <a:rPr lang="en-US" altLang="ko-KR" sz="2500"/>
              <a:t>!</a:t>
            </a:r>
            <a:endParaRPr lang="en-US" altLang="ko-KR" sz="2500"/>
          </a:p>
        </p:txBody>
      </p:sp>
      <p:sp>
        <p:nvSpPr>
          <p:cNvPr id="233" name=""/>
          <p:cNvSpPr/>
          <p:nvPr/>
        </p:nvSpPr>
        <p:spPr>
          <a:xfrm>
            <a:off x="4205193" y="1447934"/>
            <a:ext cx="5682520" cy="3242041"/>
          </a:xfrm>
          <a:prstGeom prst="irregularSeal1">
            <a:avLst/>
          </a:prstGeom>
          <a:solidFill>
            <a:srgbClr val="eb58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2500"/>
              <a:t>일본이 독도를 </a:t>
            </a:r>
            <a:endParaRPr lang="ko-KR" altLang="en-US" sz="2500"/>
          </a:p>
          <a:p>
            <a:pPr algn="ctr">
              <a:defRPr/>
            </a:pPr>
            <a:r>
              <a:rPr lang="ko-KR" altLang="en-US" sz="2500"/>
              <a:t>영토편입</a:t>
            </a:r>
            <a:endParaRPr lang="ko-KR" altLang="en-US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233" grpId="1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년도별 독도의 역사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010091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5" name=""/>
          <p:cNvSpPr txBox="1"/>
          <p:nvPr/>
        </p:nvSpPr>
        <p:spPr>
          <a:xfrm>
            <a:off x="299275" y="1280922"/>
            <a:ext cx="4428553" cy="850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 b="1">
                <a:latin typeface="함초롬바탕"/>
                <a:ea typeface="함초롬바탕"/>
              </a:rPr>
              <a:t>-1905</a:t>
            </a:r>
            <a:r>
              <a:rPr lang="ko-KR" altLang="en-US" sz="2500" b="1">
                <a:latin typeface="함초롬바탕"/>
                <a:ea typeface="함초롬바탕"/>
              </a:rPr>
              <a:t>년</a:t>
            </a:r>
            <a:endParaRPr lang="ko-KR" altLang="en-US" sz="2500" b="1">
              <a:latin typeface="함초롬바탕"/>
              <a:ea typeface="함초롬바탕"/>
            </a:endParaRPr>
          </a:p>
          <a:p>
            <a:pPr>
              <a:defRPr/>
            </a:pPr>
            <a:r>
              <a:rPr lang="ko-KR" altLang="en-US" sz="2500">
                <a:latin typeface="함초롬바탕"/>
                <a:ea typeface="함초롬바탕"/>
              </a:rPr>
              <a:t>시마네현고시 제40호</a:t>
            </a:r>
            <a:endParaRPr lang="ko-KR" altLang="en-US" sz="2500">
              <a:latin typeface="함초롬바탕"/>
              <a:ea typeface="함초롬바탕"/>
            </a:endParaRPr>
          </a:p>
        </p:txBody>
      </p:sp>
      <p:pic>
        <p:nvPicPr>
          <p:cNvPr id="13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641725" y="477520"/>
            <a:ext cx="4908549" cy="3606800"/>
          </a:xfrm>
          <a:prstGeom prst="rect">
            <a:avLst/>
          </a:prstGeom>
        </p:spPr>
      </p:pic>
      <p:sp>
        <p:nvSpPr>
          <p:cNvPr id="131" name=""/>
          <p:cNvSpPr txBox="1"/>
          <p:nvPr/>
        </p:nvSpPr>
        <p:spPr>
          <a:xfrm>
            <a:off x="4223765" y="4293108"/>
            <a:ext cx="3744469" cy="4684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/>
              <a:t>시마네현고시 제</a:t>
            </a:r>
            <a:r>
              <a:rPr lang="en-US" altLang="ko-KR" sz="2500"/>
              <a:t>40</a:t>
            </a:r>
            <a:r>
              <a:rPr lang="ko-KR" altLang="en-US" sz="2500"/>
              <a:t>호</a:t>
            </a:r>
            <a:endParaRPr lang="ko-KR" altLang="en-US" sz="2500"/>
          </a:p>
        </p:txBody>
      </p:sp>
      <p:sp>
        <p:nvSpPr>
          <p:cNvPr id="132" name=""/>
          <p:cNvSpPr/>
          <p:nvPr/>
        </p:nvSpPr>
        <p:spPr>
          <a:xfrm>
            <a:off x="8303514" y="4187380"/>
            <a:ext cx="3553206" cy="1869130"/>
          </a:xfrm>
          <a:prstGeom prst="borderCallout1">
            <a:avLst>
              <a:gd name="adj1" fmla="val 18750"/>
              <a:gd name="adj2" fmla="val -8333"/>
              <a:gd name="adj3" fmla="val -15762"/>
              <a:gd name="adj4" fmla="val -32700"/>
            </a:avLst>
          </a:prstGeom>
          <a:solidFill>
            <a:srgbClr val="cea61d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 sz="2500"/>
          </a:p>
          <a:p>
            <a:pPr algn="ctr">
              <a:defRPr/>
            </a:pPr>
            <a:r>
              <a:rPr lang="ko-KR" altLang="en-US" sz="2500"/>
              <a:t>독도를 일본의 영토로 </a:t>
            </a:r>
            <a:endParaRPr lang="ko-KR" altLang="en-US" sz="2500"/>
          </a:p>
          <a:p>
            <a:pPr algn="ctr">
              <a:defRPr/>
            </a:pPr>
            <a:r>
              <a:rPr lang="ko-KR" altLang="en-US" sz="2500"/>
              <a:t>편입</a:t>
            </a:r>
            <a:endParaRPr lang="en-US" altLang="ko-KR" sz="2500"/>
          </a:p>
        </p:txBody>
      </p:sp>
      <p:pic>
        <p:nvPicPr>
          <p:cNvPr id="13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472297" y="4293108"/>
            <a:ext cx="731885" cy="508253"/>
          </a:xfrm>
          <a:prstGeom prst="rect">
            <a:avLst/>
          </a:prstGeom>
          <a:ln>
            <a:solidFill>
              <a:schemeClr val="dk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년도별 독도의 역사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010091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5" name=""/>
          <p:cNvSpPr txBox="1"/>
          <p:nvPr/>
        </p:nvSpPr>
        <p:spPr>
          <a:xfrm>
            <a:off x="299275" y="1280922"/>
            <a:ext cx="4428553" cy="850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 b="1">
                <a:latin typeface="함초롬바탕"/>
                <a:ea typeface="함초롬바탕"/>
              </a:rPr>
              <a:t>-1905</a:t>
            </a:r>
            <a:r>
              <a:rPr lang="ko-KR" altLang="en-US" sz="2500" b="1">
                <a:latin typeface="함초롬바탕"/>
                <a:ea typeface="함초롬바탕"/>
              </a:rPr>
              <a:t>년</a:t>
            </a:r>
            <a:endParaRPr lang="ko-KR" altLang="en-US" sz="2500" b="1">
              <a:latin typeface="함초롬바탕"/>
              <a:ea typeface="함초롬바탕"/>
            </a:endParaRPr>
          </a:p>
          <a:p>
            <a:pPr>
              <a:defRPr/>
            </a:pPr>
            <a:r>
              <a:rPr lang="ko-KR" altLang="en-US" sz="2500">
                <a:latin typeface="함초롬바탕"/>
                <a:ea typeface="함초롬바탕"/>
              </a:rPr>
              <a:t>시마네현고시 제40호</a:t>
            </a:r>
            <a:endParaRPr lang="ko-KR" altLang="en-US" sz="2500">
              <a:latin typeface="함초롬바탕"/>
              <a:ea typeface="함초롬바탕"/>
            </a:endParaRPr>
          </a:p>
        </p:txBody>
      </p:sp>
      <p:pic>
        <p:nvPicPr>
          <p:cNvPr id="13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04320" y="2365279"/>
            <a:ext cx="3728250" cy="2739516"/>
          </a:xfrm>
          <a:prstGeom prst="rect">
            <a:avLst/>
          </a:prstGeom>
        </p:spPr>
      </p:pic>
      <p:sp>
        <p:nvSpPr>
          <p:cNvPr id="136" name=""/>
          <p:cNvSpPr/>
          <p:nvPr/>
        </p:nvSpPr>
        <p:spPr>
          <a:xfrm>
            <a:off x="5879973" y="3429000"/>
            <a:ext cx="1296162" cy="61207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37" name=""/>
          <p:cNvSpPr txBox="1"/>
          <p:nvPr/>
        </p:nvSpPr>
        <p:spPr>
          <a:xfrm>
            <a:off x="6672072" y="1047559"/>
            <a:ext cx="5040630" cy="46672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/>
              <a:t>국가간의 행위</a:t>
            </a:r>
            <a:endParaRPr lang="ko-KR" altLang="en-US" sz="2500"/>
          </a:p>
        </p:txBody>
      </p:sp>
      <p:sp>
        <p:nvSpPr>
          <p:cNvPr id="138" name=""/>
          <p:cNvSpPr/>
          <p:nvPr/>
        </p:nvSpPr>
        <p:spPr>
          <a:xfrm>
            <a:off x="7176135" y="563307"/>
            <a:ext cx="1224153" cy="1355979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39" name=""/>
          <p:cNvSpPr txBox="1"/>
          <p:nvPr/>
        </p:nvSpPr>
        <p:spPr>
          <a:xfrm>
            <a:off x="8256270" y="1703070"/>
            <a:ext cx="3096388" cy="46672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/>
              <a:t>→ 행정적 통지 행위</a:t>
            </a:r>
            <a:endParaRPr lang="ko-KR" altLang="en-US" sz="2500"/>
          </a:p>
        </p:txBody>
      </p:sp>
      <p:sp>
        <p:nvSpPr>
          <p:cNvPr id="141" name=""/>
          <p:cNvSpPr/>
          <p:nvPr/>
        </p:nvSpPr>
        <p:spPr>
          <a:xfrm>
            <a:off x="7752206" y="3429000"/>
            <a:ext cx="2880360" cy="1224153"/>
          </a:xfrm>
          <a:prstGeom prst="rect">
            <a:avLst/>
          </a:prstGeom>
          <a:solidFill>
            <a:srgbClr val="1e7452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2500"/>
              <a:t>시마네현 국가고시</a:t>
            </a:r>
            <a:endParaRPr lang="ko-KR" altLang="en-US" sz="2500"/>
          </a:p>
        </p:txBody>
      </p:sp>
      <p:sp>
        <p:nvSpPr>
          <p:cNvPr id="142" name=""/>
          <p:cNvSpPr txBox="1"/>
          <p:nvPr/>
        </p:nvSpPr>
        <p:spPr>
          <a:xfrm rot="19842202">
            <a:off x="7206141" y="3615842"/>
            <a:ext cx="4889160" cy="161147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000" b="1">
                <a:solidFill>
                  <a:srgbClr val="ff0000"/>
                </a:solidFill>
              </a:rPr>
              <a:t>대표기관이 아닌자의 행위</a:t>
            </a:r>
            <a:r>
              <a:rPr lang="en-US" altLang="ko-KR" sz="5000" b="1">
                <a:solidFill>
                  <a:srgbClr val="ff0000"/>
                </a:solidFill>
              </a:rPr>
              <a:t>!</a:t>
            </a:r>
            <a:endParaRPr lang="en-US" altLang="ko-KR" sz="5000" b="1">
              <a:solidFill>
                <a:srgbClr val="ff0000"/>
              </a:solidFill>
            </a:endParaRPr>
          </a:p>
        </p:txBody>
      </p:sp>
      <p:sp>
        <p:nvSpPr>
          <p:cNvPr id="143" name=""/>
          <p:cNvSpPr/>
          <p:nvPr/>
        </p:nvSpPr>
        <p:spPr>
          <a:xfrm>
            <a:off x="2999613" y="2169795"/>
            <a:ext cx="7344918" cy="2810414"/>
          </a:xfrm>
          <a:prstGeom prst="irregularSeal1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/>
              <a:t>국제법적으로 무효 </a:t>
            </a:r>
            <a:r>
              <a:rPr lang="en-US" altLang="ko-KR"/>
              <a:t>!!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1" animBg="1"/>
      <p:bldP spid="138" grpId="2" animBg="1"/>
      <p:bldP spid="139" grpId="3" animBg="1"/>
      <p:bldP spid="141" grpId="4" animBg="1"/>
      <p:bldP spid="142" grpId="5" animBg="1"/>
      <p:bldP spid="143" grpId="6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년도별 독도의 역사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010091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5" name=""/>
          <p:cNvSpPr txBox="1"/>
          <p:nvPr/>
        </p:nvSpPr>
        <p:spPr>
          <a:xfrm>
            <a:off x="299275" y="1280922"/>
            <a:ext cx="4428553" cy="850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 b="1">
                <a:latin typeface="함초롬바탕"/>
                <a:ea typeface="함초롬바탕"/>
              </a:rPr>
              <a:t>-1905</a:t>
            </a:r>
            <a:r>
              <a:rPr lang="ko-KR" altLang="en-US" sz="2500" b="1">
                <a:latin typeface="함초롬바탕"/>
                <a:ea typeface="함초롬바탕"/>
              </a:rPr>
              <a:t>년</a:t>
            </a:r>
            <a:endParaRPr lang="ko-KR" altLang="en-US" sz="2500" b="1">
              <a:latin typeface="함초롬바탕"/>
              <a:ea typeface="함초롬바탕"/>
            </a:endParaRPr>
          </a:p>
          <a:p>
            <a:pPr>
              <a:defRPr/>
            </a:pPr>
            <a:r>
              <a:rPr lang="ko-KR" altLang="en-US" sz="2500">
                <a:latin typeface="함초롬바탕"/>
                <a:ea typeface="함초롬바탕"/>
              </a:rPr>
              <a:t>시마네현고시 제40호</a:t>
            </a:r>
            <a:endParaRPr lang="ko-KR" altLang="en-US" sz="2500">
              <a:latin typeface="함초롬바탕"/>
              <a:ea typeface="함초롬바탕"/>
            </a:endParaRPr>
          </a:p>
        </p:txBody>
      </p:sp>
      <p:pic>
        <p:nvPicPr>
          <p:cNvPr id="13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793869" y="798195"/>
            <a:ext cx="3678427" cy="2702907"/>
          </a:xfrm>
          <a:prstGeom prst="rect">
            <a:avLst/>
          </a:prstGeom>
        </p:spPr>
      </p:pic>
      <p:sp>
        <p:nvSpPr>
          <p:cNvPr id="131" name=""/>
          <p:cNvSpPr txBox="1"/>
          <p:nvPr/>
        </p:nvSpPr>
        <p:spPr>
          <a:xfrm>
            <a:off x="4943853" y="3717036"/>
            <a:ext cx="3744471" cy="4722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/>
              <a:t>시마네현고시 제</a:t>
            </a:r>
            <a:r>
              <a:rPr lang="en-US" altLang="ko-KR" sz="2500"/>
              <a:t>40</a:t>
            </a:r>
            <a:r>
              <a:rPr lang="ko-KR" altLang="en-US" sz="2500"/>
              <a:t>호</a:t>
            </a:r>
            <a:endParaRPr lang="ko-KR" altLang="en-US" sz="2500"/>
          </a:p>
        </p:txBody>
      </p:sp>
      <p:sp>
        <p:nvSpPr>
          <p:cNvPr id="134" name=""/>
          <p:cNvSpPr txBox="1"/>
          <p:nvPr/>
        </p:nvSpPr>
        <p:spPr>
          <a:xfrm>
            <a:off x="3309366" y="4402455"/>
            <a:ext cx="7776972" cy="4724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>
                <a:latin typeface="함초롬바탕"/>
                <a:ea typeface="함초롬바탕"/>
              </a:rPr>
              <a:t>일본의 대한민국에 대한 단계적 침탈 과정의 일부분</a:t>
            </a:r>
            <a:endParaRPr lang="ko-KR" altLang="en-US" sz="2500" b="1">
              <a:latin typeface="함초롬바탕"/>
              <a:ea typeface="함초롬바탕"/>
            </a:endParaRPr>
          </a:p>
        </p:txBody>
      </p:sp>
      <p:sp>
        <p:nvSpPr>
          <p:cNvPr id="136" name=""/>
          <p:cNvSpPr/>
          <p:nvPr/>
        </p:nvSpPr>
        <p:spPr>
          <a:xfrm>
            <a:off x="407289" y="2717408"/>
            <a:ext cx="3888486" cy="1366911"/>
          </a:xfrm>
          <a:prstGeom prst="rect">
            <a:avLst/>
          </a:prstGeom>
          <a:solidFill>
            <a:srgbClr val="eb58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 sz="2500">
              <a:latin typeface="함초롬바탕"/>
              <a:ea typeface="함초롬바탕"/>
            </a:endParaRPr>
          </a:p>
          <a:p>
            <a:pPr algn="ctr">
              <a:defRPr/>
            </a:pPr>
            <a:endParaRPr lang="ko-KR" altLang="en-US" sz="2500">
              <a:latin typeface="함초롬바탕"/>
              <a:ea typeface="함초롬바탕"/>
            </a:endParaRPr>
          </a:p>
          <a:p>
            <a:pPr algn="ctr">
              <a:defRPr/>
            </a:pPr>
            <a:r>
              <a:rPr lang="ko-KR" altLang="en-US" sz="2500">
                <a:latin typeface="함초롬바탕"/>
                <a:ea typeface="함초롬바탕"/>
              </a:rPr>
              <a:t>독도는 우리나라가 </a:t>
            </a:r>
            <a:endParaRPr lang="ko-KR" altLang="en-US" sz="2500">
              <a:latin typeface="함초롬바탕"/>
              <a:ea typeface="함초롬바탕"/>
            </a:endParaRPr>
          </a:p>
          <a:p>
            <a:pPr algn="ctr">
              <a:defRPr/>
            </a:pPr>
            <a:r>
              <a:rPr lang="ko-KR" altLang="en-US" sz="2500">
                <a:latin typeface="함초롬바탕"/>
                <a:ea typeface="함초롬바탕"/>
              </a:rPr>
              <a:t>오랜 기간에 걸쳐 확립</a:t>
            </a:r>
            <a:endParaRPr lang="ko-KR" altLang="en-US" sz="2500">
              <a:latin typeface="함초롬바탕"/>
              <a:ea typeface="함초롬바탕"/>
            </a:endParaRPr>
          </a:p>
          <a:p>
            <a:pPr algn="ctr">
              <a:defRPr/>
            </a:pPr>
            <a:endParaRPr lang="ko-KR" altLang="en-US" sz="2500">
              <a:latin typeface="함초롬바탕"/>
              <a:ea typeface="함초롬바탕"/>
            </a:endParaRPr>
          </a:p>
          <a:p>
            <a:pPr algn="ctr">
              <a:defRPr/>
            </a:pPr>
            <a:endParaRPr lang="ko-KR" altLang="en-US" sz="2500">
              <a:latin typeface="함초롬바탕"/>
              <a:ea typeface="함초롬바탕"/>
            </a:endParaRPr>
          </a:p>
        </p:txBody>
      </p:sp>
      <p:sp>
        <p:nvSpPr>
          <p:cNvPr id="137" name=""/>
          <p:cNvSpPr/>
          <p:nvPr/>
        </p:nvSpPr>
        <p:spPr>
          <a:xfrm>
            <a:off x="3863721" y="5175694"/>
            <a:ext cx="1440180" cy="483949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38" name=""/>
          <p:cNvSpPr txBox="1"/>
          <p:nvPr/>
        </p:nvSpPr>
        <p:spPr>
          <a:xfrm>
            <a:off x="5663946" y="5175694"/>
            <a:ext cx="4824603" cy="74695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 i="1">
                <a:latin typeface="함초롬바탕"/>
                <a:ea typeface="함초롬바탕"/>
              </a:rPr>
              <a:t>독도 영유권을 침해한 불법행위</a:t>
            </a:r>
            <a:endParaRPr lang="ko-KR" altLang="en-US" sz="2500" b="1" i="1">
              <a:latin typeface="함초롬바탕"/>
              <a:ea typeface="함초롬바탕"/>
            </a:endParaRPr>
          </a:p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1" animBg="1"/>
      <p:bldP spid="138" grpId="2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년도별 독도의 역사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010091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5" name=""/>
          <p:cNvSpPr txBox="1"/>
          <p:nvPr/>
        </p:nvSpPr>
        <p:spPr>
          <a:xfrm>
            <a:off x="299275" y="1280922"/>
            <a:ext cx="4428553" cy="850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 b="1">
                <a:latin typeface="함초롬바탕"/>
                <a:ea typeface="함초롬바탕"/>
              </a:rPr>
              <a:t>-1905</a:t>
            </a:r>
            <a:r>
              <a:rPr lang="ko-KR" altLang="en-US" sz="2500" b="1">
                <a:latin typeface="함초롬바탕"/>
                <a:ea typeface="함초롬바탕"/>
              </a:rPr>
              <a:t>년</a:t>
            </a:r>
            <a:endParaRPr lang="ko-KR" altLang="en-US" sz="2500" b="1">
              <a:latin typeface="함초롬바탕"/>
              <a:ea typeface="함초롬바탕"/>
            </a:endParaRPr>
          </a:p>
          <a:p>
            <a:pPr>
              <a:defRPr/>
            </a:pPr>
            <a:r>
              <a:rPr lang="ko-KR" altLang="en-US" sz="2500">
                <a:latin typeface="함초롬바탕"/>
                <a:ea typeface="함초롬바탕"/>
              </a:rPr>
              <a:t>시마네현고시 제40호</a:t>
            </a:r>
            <a:endParaRPr lang="ko-KR" altLang="en-US" sz="2500">
              <a:latin typeface="함초롬바탕"/>
              <a:ea typeface="함초롬바탕"/>
            </a:endParaRPr>
          </a:p>
        </p:txBody>
      </p:sp>
      <p:sp>
        <p:nvSpPr>
          <p:cNvPr id="139" name=""/>
          <p:cNvSpPr txBox="1"/>
          <p:nvPr/>
        </p:nvSpPr>
        <p:spPr>
          <a:xfrm>
            <a:off x="2253043" y="3139821"/>
            <a:ext cx="7685913" cy="11544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 sz="3500"/>
              <a:t>https://www.youtube.com/watch?v=zUTjJk_1zXE&amp;feature=youtu.be</a:t>
            </a:r>
            <a:endParaRPr lang="en-US" altLang="en-US" sz="3500"/>
          </a:p>
        </p:txBody>
      </p:sp>
      <p:sp>
        <p:nvSpPr>
          <p:cNvPr id="140" name=""/>
          <p:cNvSpPr txBox="1"/>
          <p:nvPr/>
        </p:nvSpPr>
        <p:spPr>
          <a:xfrm>
            <a:off x="2513551" y="2708910"/>
            <a:ext cx="6534818" cy="36576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41" name=""/>
          <p:cNvSpPr txBox="1"/>
          <p:nvPr/>
        </p:nvSpPr>
        <p:spPr>
          <a:xfrm>
            <a:off x="2135506" y="2435542"/>
            <a:ext cx="8641080" cy="5467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3000"/>
              <a:t>‘</a:t>
            </a:r>
            <a:r>
              <a:rPr lang="ko-KR" altLang="en-US" sz="3000"/>
              <a:t> 편입이후 토지대장 등 관련 서류 없어</a:t>
            </a:r>
            <a:r>
              <a:rPr lang="en-US" altLang="ko-KR" sz="3000"/>
              <a:t>”</a:t>
            </a:r>
            <a:r>
              <a:rPr lang="ko-KR" altLang="en-US" sz="3000"/>
              <a:t> </a:t>
            </a:r>
            <a:r>
              <a:rPr lang="en-US" altLang="ko-KR" sz="3000"/>
              <a:t> kbs news</a:t>
            </a:r>
            <a:endParaRPr lang="en-US" altLang="ko-KR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"/>
          <p:cNvGrpSpPr/>
          <p:nvPr/>
        </p:nvGrpSpPr>
        <p:grpSpPr>
          <a:xfrm rot="0">
            <a:off x="0" y="5659643"/>
            <a:ext cx="2135506" cy="793735"/>
            <a:chOff x="139521" y="243478"/>
            <a:chExt cx="4544937" cy="1585834"/>
          </a:xfrm>
        </p:grpSpPr>
        <p:sp>
          <p:nvSpPr>
            <p:cNvPr id="6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 rot="0" flipH="1">
              <a:off x="283632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8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1"/>
              <p:cNvSpPr/>
              <p:nvPr/>
            </p:nvSpPr>
            <p:spPr>
              <a:xfrm>
                <a:off x="4351" y="2352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38"/>
            <p:cNvGrpSpPr>
              <a:grpSpLocks noChangeAspect="1"/>
            </p:cNvGrpSpPr>
            <p:nvPr/>
          </p:nvGrpSpPr>
          <p:grpSpPr>
            <a:xfrm rot="0">
              <a:off x="715023" y="556277"/>
              <a:ext cx="3969435" cy="574358"/>
              <a:chOff x="-2534" y="-582"/>
              <a:chExt cx="5052" cy="731"/>
            </a:xfrm>
          </p:grpSpPr>
          <p:sp>
            <p:nvSpPr>
              <p:cNvPr id="7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7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72"/>
            <p:cNvGrpSpPr>
              <a:grpSpLocks noChangeAspect="1"/>
            </p:cNvGrpSpPr>
            <p:nvPr/>
          </p:nvGrpSpPr>
          <p:grpSpPr>
            <a:xfrm rot="0">
              <a:off x="1835956" y="309610"/>
              <a:ext cx="608154" cy="398456"/>
              <a:chOff x="1343" y="96"/>
              <a:chExt cx="4095" cy="489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9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4"/>
              <p:cNvSpPr/>
              <p:nvPr/>
            </p:nvSpPr>
            <p:spPr>
              <a:xfrm>
                <a:off x="2118" y="4407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5"/>
              <p:cNvSpPr/>
              <p:nvPr/>
            </p:nvSpPr>
            <p:spPr>
              <a:xfrm>
                <a:off x="2307" y="566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"/>
          <p:cNvSpPr/>
          <p:nvPr/>
        </p:nvSpPr>
        <p:spPr>
          <a:xfrm>
            <a:off x="0" y="6295644"/>
            <a:ext cx="12192000" cy="562356"/>
          </a:xfrm>
          <a:prstGeom prst="rect">
            <a:avLst/>
          </a:prstGeom>
          <a:solidFill>
            <a:srgbClr val="c9e3ee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"/>
          <p:cNvSpPr txBox="1"/>
          <p:nvPr/>
        </p:nvSpPr>
        <p:spPr>
          <a:xfrm>
            <a:off x="407289" y="328422"/>
            <a:ext cx="3168396" cy="469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 b="1"/>
              <a:t>년도별 독도의 역사</a:t>
            </a:r>
            <a:endParaRPr lang="ko-KR" altLang="en-US" sz="2500" b="1"/>
          </a:p>
        </p:txBody>
      </p:sp>
      <p:sp>
        <p:nvSpPr>
          <p:cNvPr id="111" name=""/>
          <p:cNvSpPr/>
          <p:nvPr/>
        </p:nvSpPr>
        <p:spPr>
          <a:xfrm>
            <a:off x="299275" y="108965"/>
            <a:ext cx="3010091" cy="908685"/>
          </a:xfrm>
          <a:prstGeom prst="frame">
            <a:avLst>
              <a:gd name="adj1" fmla="val 12500"/>
            </a:avLst>
          </a:prstGeom>
          <a:solidFill>
            <a:srgbClr val="ebba6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3575685" y="3717036"/>
            <a:ext cx="3096387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17" name=""/>
          <p:cNvSpPr txBox="1"/>
          <p:nvPr/>
        </p:nvSpPr>
        <p:spPr>
          <a:xfrm>
            <a:off x="299274" y="1157478"/>
            <a:ext cx="3564447" cy="545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 sz="3000"/>
          </a:p>
        </p:txBody>
      </p:sp>
      <p:sp>
        <p:nvSpPr>
          <p:cNvPr id="120" name=""/>
          <p:cNvSpPr txBox="1"/>
          <p:nvPr/>
        </p:nvSpPr>
        <p:spPr>
          <a:xfrm>
            <a:off x="3719703" y="4995100"/>
            <a:ext cx="4752594" cy="3611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5" name=""/>
          <p:cNvSpPr txBox="1"/>
          <p:nvPr/>
        </p:nvSpPr>
        <p:spPr>
          <a:xfrm>
            <a:off x="299275" y="1280922"/>
            <a:ext cx="4428553" cy="850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500" b="1">
                <a:latin typeface="함초롬바탕"/>
                <a:ea typeface="함초롬바탕"/>
              </a:rPr>
              <a:t>-1943~1945</a:t>
            </a:r>
            <a:r>
              <a:rPr lang="ko-KR" altLang="en-US" sz="2500" b="1">
                <a:latin typeface="함초롬바탕"/>
                <a:ea typeface="함초롬바탕"/>
              </a:rPr>
              <a:t>년</a:t>
            </a:r>
            <a:endParaRPr lang="ko-KR" altLang="en-US" sz="2500" b="1">
              <a:latin typeface="함초롬바탕"/>
              <a:ea typeface="함초롬바탕"/>
            </a:endParaRPr>
          </a:p>
          <a:p>
            <a:pPr>
              <a:defRPr/>
            </a:pPr>
            <a:r>
              <a:rPr lang="ko-KR" altLang="en-US" sz="2500">
                <a:latin typeface="함초롬바탕"/>
                <a:ea typeface="함초롬바탕"/>
              </a:rPr>
              <a:t>카이로 선언과 포츠담 선언</a:t>
            </a:r>
            <a:endParaRPr lang="ko-KR" altLang="en-US" sz="2500">
              <a:latin typeface="함초롬바탕"/>
              <a:ea typeface="함초롬바탕"/>
            </a:endParaRPr>
          </a:p>
        </p:txBody>
      </p:sp>
      <p:sp>
        <p:nvSpPr>
          <p:cNvPr id="134" name=""/>
          <p:cNvSpPr/>
          <p:nvPr/>
        </p:nvSpPr>
        <p:spPr>
          <a:xfrm>
            <a:off x="1307401" y="2583466"/>
            <a:ext cx="3420426" cy="2069687"/>
          </a:xfrm>
          <a:prstGeom prst="frame">
            <a:avLst>
              <a:gd name="adj1" fmla="val 12500"/>
            </a:avLst>
          </a:prstGeom>
          <a:solidFill>
            <a:srgbClr val="ff66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5" name=""/>
          <p:cNvSpPr txBox="1"/>
          <p:nvPr/>
        </p:nvSpPr>
        <p:spPr>
          <a:xfrm>
            <a:off x="1555860" y="2962989"/>
            <a:ext cx="2923509" cy="13106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4000"/>
              <a:t>1910</a:t>
            </a:r>
            <a:r>
              <a:rPr lang="ko-KR" altLang="en-US" sz="4000"/>
              <a:t>년</a:t>
            </a:r>
            <a:endParaRPr lang="ko-KR" altLang="en-US" sz="4000"/>
          </a:p>
          <a:p>
            <a:pPr>
              <a:defRPr/>
            </a:pPr>
            <a:r>
              <a:rPr lang="ko-KR" altLang="en-US" sz="4000"/>
              <a:t>일제강점기</a:t>
            </a:r>
            <a:endParaRPr lang="ko-KR" altLang="en-US" sz="4000"/>
          </a:p>
        </p:txBody>
      </p:sp>
      <p:sp>
        <p:nvSpPr>
          <p:cNvPr id="136" name=""/>
          <p:cNvSpPr/>
          <p:nvPr/>
        </p:nvSpPr>
        <p:spPr>
          <a:xfrm>
            <a:off x="4943856" y="3429000"/>
            <a:ext cx="1872234" cy="65532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37" name=""/>
          <p:cNvSpPr txBox="1"/>
          <p:nvPr/>
        </p:nvSpPr>
        <p:spPr>
          <a:xfrm>
            <a:off x="7320153" y="1703070"/>
            <a:ext cx="3888486" cy="115252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3500"/>
              <a:t>1945</a:t>
            </a:r>
            <a:r>
              <a:rPr lang="ko-KR" altLang="en-US" sz="3500"/>
              <a:t>년</a:t>
            </a:r>
            <a:endParaRPr lang="ko-KR" altLang="en-US" sz="3500"/>
          </a:p>
          <a:p>
            <a:pPr>
              <a:defRPr/>
            </a:pPr>
            <a:r>
              <a:rPr lang="ko-KR" altLang="en-US" sz="3500"/>
              <a:t>제 </a:t>
            </a:r>
            <a:r>
              <a:rPr lang="en-US" altLang="ko-KR" sz="3500"/>
              <a:t>2</a:t>
            </a:r>
            <a:r>
              <a:rPr lang="ko-KR" altLang="en-US" sz="3500"/>
              <a:t>차세계대전</a:t>
            </a:r>
            <a:endParaRPr lang="ko-KR" altLang="en-US" sz="3500"/>
          </a:p>
        </p:txBody>
      </p:sp>
      <p:pic>
        <p:nvPicPr>
          <p:cNvPr id="13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702006" y="3033141"/>
            <a:ext cx="2498507" cy="1735074"/>
          </a:xfrm>
          <a:prstGeom prst="rect">
            <a:avLst/>
          </a:prstGeom>
          <a:ln>
            <a:solidFill>
              <a:schemeClr val="dk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222</ep:Words>
  <ep:PresentationFormat>화면 슬라이드 쇼(4:3)</ep:PresentationFormat>
  <ep:Paragraphs>91</ep:Paragraphs>
  <ep:Slides>18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ep:HeadingPairs>
  <ep:TitlesOfParts>
    <vt:vector size="19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2020-05-03T08:42:57.128</dcterms:created>
  <dc:creator>김진영</dc:creator>
  <cp:lastModifiedBy>김진영</cp:lastModifiedBy>
  <dcterms:modified xsi:type="dcterms:W3CDTF">2020-05-03T08:50:00.836</dcterms:modified>
  <cp:revision>3</cp:revision>
  <cp:version>1000.0000.01</cp:version>
</cp:coreProperties>
</file>