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70" r:id="rId5"/>
    <p:sldId id="282" r:id="rId6"/>
    <p:sldId id="283" r:id="rId7"/>
    <p:sldId id="278" r:id="rId8"/>
    <p:sldId id="286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73" r:id="rId20"/>
    <p:sldId id="26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CFBF"/>
    <a:srgbClr val="F62291"/>
    <a:srgbClr val="D8268C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05DAE-064F-4E16-A6EA-40DBFA52F80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2019-11-03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.kr/url?sa=i&amp;rct=j&amp;q=&amp;esrc=s&amp;source=images&amp;cd=&amp;ved=2ahUKEwiIsZ7uoPPkAhVEBKYKHbq8A9gQjRx6BAgBEAQ&amp;url=https://ko.wikipedia.org/wiki/%EC%9D%BC%EB%B3%B8%EC%9D%98_%ED%95%AD%EB%B3%B5&amp;psig=AOvVaw0JvBO525pTBzUkFNBM1BJF&amp;ust=1569751031317654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-pc\Desktop\videoplayback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7524328" y="5661248"/>
            <a:ext cx="1440160" cy="813336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dirty="0" smtClean="0"/>
              <a:t>21****83</a:t>
            </a:r>
            <a:br>
              <a:rPr lang="en-US" altLang="ko-KR" sz="2000" dirty="0" smtClean="0"/>
            </a:br>
            <a:r>
              <a:rPr lang="ko-KR" altLang="en-US" sz="2000" dirty="0" smtClean="0"/>
              <a:t>이</a:t>
            </a:r>
            <a:r>
              <a:rPr lang="ko-KR" altLang="en-US" sz="2000" dirty="0" smtClean="0">
                <a:latin typeface="Noto Sans Korean Bold" pitchFamily="50" charset="-127"/>
                <a:ea typeface="Noto Sans Korean Bold" pitchFamily="50" charset="-127"/>
              </a:rPr>
              <a:t>주</a:t>
            </a:r>
            <a:r>
              <a:rPr lang="en-US" altLang="ko-KR" sz="2000" dirty="0" smtClean="0">
                <a:latin typeface="Noto Sans Korean Bold" pitchFamily="50" charset="-127"/>
                <a:ea typeface="Noto Sans Korean Bold" pitchFamily="50" charset="-127"/>
              </a:rPr>
              <a:t>*</a:t>
            </a:r>
            <a:endParaRPr lang="ko-KR" altLang="en-US" sz="2000" dirty="0">
              <a:latin typeface="Noto Sans Korean Bold" pitchFamily="50" charset="-127"/>
              <a:ea typeface="Noto Sans Korean Bold" pitchFamily="50" charset="-127"/>
            </a:endParaRP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23528" y="2564904"/>
            <a:ext cx="6840760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ko-KR" altLang="en-US" sz="6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태평양전쟁</a:t>
            </a:r>
            <a:endParaRPr lang="ko-KR" altLang="en-US" sz="6600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pic>
        <p:nvPicPr>
          <p:cNvPr id="29700" name="Picture 4" descr="제2차 세계 대전 중 일본의 세력 확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4624" y="1916832"/>
            <a:ext cx="5681839" cy="3672408"/>
          </a:xfrm>
          <a:prstGeom prst="rect">
            <a:avLst/>
          </a:prstGeom>
          <a:noFill/>
        </p:spPr>
      </p:pic>
      <p:sp>
        <p:nvSpPr>
          <p:cNvPr id="14" name="제목 5"/>
          <p:cNvSpPr txBox="1">
            <a:spLocks/>
          </p:cNvSpPr>
          <p:nvPr/>
        </p:nvSpPr>
        <p:spPr>
          <a:xfrm>
            <a:off x="4860032" y="2132856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일본군의 연승 행진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제목 5"/>
          <p:cNvSpPr txBox="1">
            <a:spLocks/>
          </p:cNvSpPr>
          <p:nvPr/>
        </p:nvSpPr>
        <p:spPr>
          <a:xfrm>
            <a:off x="4860032" y="2852936"/>
            <a:ext cx="410445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말레이 해전에서 영국의 전함을 침몰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⇒ 인도양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남태평양 해상권 장악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4860032" y="4293096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동남 아시아 거의 전 지역을 제압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4644008" y="2060848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pic>
        <p:nvPicPr>
          <p:cNvPr id="30722" name="Picture 2" descr="https://cafeptthumb-phinf.pstatic.net/20160108_74/tkdfhr3317_1452248689433UaTsa_JPEG/11.jpg?type=w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060848"/>
            <a:ext cx="4072323" cy="2736303"/>
          </a:xfrm>
          <a:prstGeom prst="rect">
            <a:avLst/>
          </a:prstGeom>
          <a:noFill/>
        </p:spPr>
      </p:pic>
      <p:grpSp>
        <p:nvGrpSpPr>
          <p:cNvPr id="12" name="그룹 11"/>
          <p:cNvGrpSpPr/>
          <p:nvPr/>
        </p:nvGrpSpPr>
        <p:grpSpPr>
          <a:xfrm>
            <a:off x="395536" y="1124744"/>
            <a:ext cx="3744416" cy="576064"/>
            <a:chOff x="395536" y="1124744"/>
            <a:chExt cx="3744416" cy="576064"/>
          </a:xfrm>
        </p:grpSpPr>
        <p:sp>
          <p:nvSpPr>
            <p:cNvPr id="14" name="제목 5"/>
            <p:cNvSpPr txBox="1">
              <a:spLocks/>
            </p:cNvSpPr>
            <p:nvPr/>
          </p:nvSpPr>
          <p:spPr>
            <a:xfrm>
              <a:off x="395536" y="1124744"/>
              <a:ext cx="3744416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spc="-50" dirty="0" err="1" smtClean="0">
                  <a:latin typeface="Adobe 고딕 Std B" pitchFamily="34" charset="-127"/>
                  <a:ea typeface="Adobe 고딕 Std B" pitchFamily="34" charset="-127"/>
                </a:rPr>
                <a:t>미드웨이해전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&amp; </a:t>
              </a:r>
              <a:r>
                <a:rPr lang="ko-KR" altLang="en-US" sz="2000" spc="-50" dirty="0" err="1" smtClean="0">
                  <a:latin typeface="Adobe 고딕 Std B" pitchFamily="34" charset="-127"/>
                  <a:ea typeface="Adobe 고딕 Std B" pitchFamily="34" charset="-127"/>
                </a:rPr>
                <a:t>과달카날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 전투</a:t>
              </a:r>
              <a:endParaRPr lang="ko-KR" altLang="en-US" sz="2000" spc="-5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95536" y="1628800"/>
              <a:ext cx="3456384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26" name="Picture 6" descr="https://postfiles.pstatic.net/20160105_218/jajuwayo_14519220687467TtVT_PNG/68.png?type=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060848"/>
            <a:ext cx="4104456" cy="2736304"/>
          </a:xfrm>
          <a:prstGeom prst="rect">
            <a:avLst/>
          </a:prstGeom>
          <a:noFill/>
        </p:spPr>
      </p:pic>
      <p:sp>
        <p:nvSpPr>
          <p:cNvPr id="23" name="제목 5"/>
          <p:cNvSpPr txBox="1">
            <a:spLocks/>
          </p:cNvSpPr>
          <p:nvPr/>
        </p:nvSpPr>
        <p:spPr>
          <a:xfrm>
            <a:off x="2267744" y="4797152"/>
            <a:ext cx="2232249" cy="35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1941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년 </a:t>
            </a:r>
            <a:r>
              <a:rPr lang="en-US" altLang="ko-KR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6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월 </a:t>
            </a:r>
            <a:r>
              <a:rPr lang="ko-KR" altLang="en-US" sz="1400" spc="-50" dirty="0" err="1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미드웨이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해전</a:t>
            </a:r>
            <a:endParaRPr lang="ko-KR" altLang="en-US" sz="1400" spc="-50" dirty="0">
              <a:solidFill>
                <a:schemeClr val="bg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4" name="제목 5"/>
          <p:cNvSpPr txBox="1">
            <a:spLocks/>
          </p:cNvSpPr>
          <p:nvPr/>
        </p:nvSpPr>
        <p:spPr>
          <a:xfrm>
            <a:off x="6588223" y="4797152"/>
            <a:ext cx="2232249" cy="35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1942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년 </a:t>
            </a:r>
            <a:r>
              <a:rPr lang="en-US" altLang="ko-KR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8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월 </a:t>
            </a:r>
            <a:r>
              <a:rPr lang="ko-KR" altLang="en-US" sz="1400" spc="-50" dirty="0" err="1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과달카날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전투</a:t>
            </a:r>
            <a:endParaRPr lang="ko-KR" altLang="en-US" sz="1400" spc="-50" dirty="0">
              <a:solidFill>
                <a:schemeClr val="bg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5" name="제목 5"/>
          <p:cNvSpPr txBox="1">
            <a:spLocks/>
          </p:cNvSpPr>
          <p:nvPr/>
        </p:nvSpPr>
        <p:spPr>
          <a:xfrm>
            <a:off x="4355976" y="5093568"/>
            <a:ext cx="279648" cy="56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∨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6" name="제목 5"/>
          <p:cNvSpPr txBox="1">
            <a:spLocks/>
          </p:cNvSpPr>
          <p:nvPr/>
        </p:nvSpPr>
        <p:spPr>
          <a:xfrm>
            <a:off x="2555776" y="5661248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미국 승리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&amp;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태평양전쟁의 전환점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23" name="제목 5"/>
          <p:cNvSpPr txBox="1">
            <a:spLocks/>
          </p:cNvSpPr>
          <p:nvPr/>
        </p:nvSpPr>
        <p:spPr>
          <a:xfrm>
            <a:off x="1403648" y="4293096"/>
            <a:ext cx="3456385" cy="35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1945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년 </a:t>
            </a:r>
            <a:r>
              <a:rPr lang="en-US" altLang="ko-KR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4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월 오키나와에 상륙 중인 미군</a:t>
            </a:r>
            <a:endParaRPr lang="ko-KR" altLang="en-US" sz="1400" spc="-50" dirty="0">
              <a:solidFill>
                <a:schemeClr val="bg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 descr="https://ncc-phinf.pstatic.net/20150107_83/1420596781147sFN2z_JPEG/01.jpg?type=w6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72816"/>
            <a:ext cx="4485125" cy="2520280"/>
          </a:xfrm>
          <a:prstGeom prst="rect">
            <a:avLst/>
          </a:prstGeom>
          <a:noFill/>
        </p:spPr>
      </p:pic>
      <p:sp>
        <p:nvSpPr>
          <p:cNvPr id="15" name="제목 5"/>
          <p:cNvSpPr txBox="1">
            <a:spLocks/>
          </p:cNvSpPr>
          <p:nvPr/>
        </p:nvSpPr>
        <p:spPr>
          <a:xfrm>
            <a:off x="4932040" y="2276872"/>
            <a:ext cx="42119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같은 해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월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독일의 항복 선언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4968552" y="2780928"/>
            <a:ext cx="42119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⇒ 항복 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제목 5"/>
          <p:cNvSpPr txBox="1">
            <a:spLocks/>
          </p:cNvSpPr>
          <p:nvPr/>
        </p:nvSpPr>
        <p:spPr>
          <a:xfrm>
            <a:off x="4968552" y="3284984"/>
            <a:ext cx="42119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⇒ 결사항전 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4436368" y="4877544"/>
            <a:ext cx="279648" cy="56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∨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제목 5"/>
          <p:cNvSpPr txBox="1">
            <a:spLocks/>
          </p:cNvSpPr>
          <p:nvPr/>
        </p:nvSpPr>
        <p:spPr>
          <a:xfrm>
            <a:off x="2555776" y="5661248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카이로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&amp;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얄타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&amp;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포츠담 회담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제목 5"/>
          <p:cNvSpPr txBox="1">
            <a:spLocks/>
          </p:cNvSpPr>
          <p:nvPr/>
        </p:nvSpPr>
        <p:spPr>
          <a:xfrm>
            <a:off x="827584" y="5013176"/>
            <a:ext cx="30243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400" spc="-50" dirty="0" err="1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장제스</a:t>
            </a: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루스벨트  </a:t>
            </a:r>
            <a:r>
              <a:rPr lang="en-US" altLang="ko-KR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처칠</a:t>
            </a:r>
            <a:endParaRPr lang="ko-KR" altLang="en-US" sz="1400" spc="-50" dirty="0">
              <a:solidFill>
                <a:schemeClr val="bg1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제목 5"/>
          <p:cNvSpPr txBox="1">
            <a:spLocks/>
          </p:cNvSpPr>
          <p:nvPr/>
        </p:nvSpPr>
        <p:spPr>
          <a:xfrm>
            <a:off x="4716016" y="2636912"/>
            <a:ext cx="442798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"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일본이 무조건 항복할 때까지 </a:t>
            </a:r>
            <a:endParaRPr lang="en-US" altLang="ko-KR" sz="2000" b="1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미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영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중  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3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국은 공동으로 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싸운다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.”</a:t>
            </a:r>
          </a:p>
          <a:p>
            <a:endParaRPr lang="ko-KR" altLang="en-US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"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일본은 약탈한 식민지를 모두 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반환한다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.”</a:t>
            </a:r>
          </a:p>
          <a:p>
            <a:endParaRPr lang="ko-KR" altLang="en-US" sz="2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"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만주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대만은 중국에게 반환하고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조선을 </a:t>
            </a:r>
            <a:r>
              <a:rPr lang="ko-KR" altLang="en-US" sz="2000" b="1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독립</a:t>
            </a:r>
            <a:r>
              <a:rPr lang="ko-KR" altLang="en-US" sz="2000" b="1" dirty="0" smtClean="0">
                <a:latin typeface="Adobe 고딕 Std B" pitchFamily="34" charset="-127"/>
                <a:ea typeface="Adobe 고딕 Std B" pitchFamily="34" charset="-127"/>
              </a:rPr>
              <a:t>시킨다</a:t>
            </a:r>
            <a:r>
              <a:rPr lang="en-US" altLang="ko-KR" sz="2000" b="1" dirty="0" smtClean="0">
                <a:latin typeface="Adobe 고딕 Std B" pitchFamily="34" charset="-127"/>
                <a:ea typeface="Adobe 고딕 Std B" pitchFamily="34" charset="-127"/>
              </a:rPr>
              <a:t>.”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4860032" y="2132856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이집트 카이로에서 열린 회담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4644008" y="2060848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395536" y="1124744"/>
            <a:ext cx="3744416" cy="576064"/>
            <a:chOff x="395536" y="1124744"/>
            <a:chExt cx="3744416" cy="576064"/>
          </a:xfrm>
        </p:grpSpPr>
        <p:sp>
          <p:nvSpPr>
            <p:cNvPr id="11" name="제목 5"/>
            <p:cNvSpPr txBox="1">
              <a:spLocks/>
            </p:cNvSpPr>
            <p:nvPr/>
          </p:nvSpPr>
          <p:spPr>
            <a:xfrm>
              <a:off x="395536" y="1124744"/>
              <a:ext cx="3744416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카이로 회담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(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1943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lang="ko-KR" altLang="en-US" sz="2000" spc="-5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395536" y="1628800"/>
              <a:ext cx="2304256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그림 15" descr="카이로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4167868" cy="2662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제목 5"/>
          <p:cNvSpPr txBox="1">
            <a:spLocks/>
          </p:cNvSpPr>
          <p:nvPr/>
        </p:nvSpPr>
        <p:spPr>
          <a:xfrm>
            <a:off x="827584" y="4653136"/>
            <a:ext cx="30243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400" spc="-5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얄타 회담</a:t>
            </a:r>
            <a:endParaRPr lang="ko-KR" altLang="en-US" sz="1400" spc="-50" dirty="0">
              <a:solidFill>
                <a:schemeClr val="bg1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제목 5"/>
          <p:cNvSpPr txBox="1">
            <a:spLocks/>
          </p:cNvSpPr>
          <p:nvPr/>
        </p:nvSpPr>
        <p:spPr>
          <a:xfrm>
            <a:off x="467544" y="5805264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전후 처리 문제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국제 연합 창설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323528" y="5229200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크림 반도의 얄타에서 열린 회담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4644008" y="2060848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9"/>
          <p:cNvGrpSpPr/>
          <p:nvPr/>
        </p:nvGrpSpPr>
        <p:grpSpPr>
          <a:xfrm>
            <a:off x="395536" y="1124744"/>
            <a:ext cx="4968552" cy="576064"/>
            <a:chOff x="395536" y="1124744"/>
            <a:chExt cx="3744416" cy="576064"/>
          </a:xfrm>
        </p:grpSpPr>
        <p:sp>
          <p:nvSpPr>
            <p:cNvPr id="11" name="제목 5"/>
            <p:cNvSpPr txBox="1">
              <a:spLocks/>
            </p:cNvSpPr>
            <p:nvPr/>
          </p:nvSpPr>
          <p:spPr>
            <a:xfrm>
              <a:off x="395536" y="1124744"/>
              <a:ext cx="3744416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얄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타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 회담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(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1945 ) &amp; 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포츠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담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 회담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( 1945)</a:t>
              </a:r>
              <a:endParaRPr lang="ko-KR" altLang="en-US" sz="2000" spc="-5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395536" y="1628800"/>
              <a:ext cx="3364548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 descr="얄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3511044" cy="2748398"/>
          </a:xfrm>
          <a:prstGeom prst="rect">
            <a:avLst/>
          </a:prstGeom>
        </p:spPr>
      </p:pic>
      <p:pic>
        <p:nvPicPr>
          <p:cNvPr id="23" name="그림 22" descr="포츠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16832"/>
            <a:ext cx="3523637" cy="2736304"/>
          </a:xfrm>
          <a:prstGeom prst="rect">
            <a:avLst/>
          </a:prstGeom>
        </p:spPr>
      </p:pic>
      <p:sp>
        <p:nvSpPr>
          <p:cNvPr id="24" name="제목 5"/>
          <p:cNvSpPr txBox="1">
            <a:spLocks/>
          </p:cNvSpPr>
          <p:nvPr/>
        </p:nvSpPr>
        <p:spPr>
          <a:xfrm>
            <a:off x="4788024" y="5229200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일본의 무조건 항복 촉구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5" name="제목 5"/>
          <p:cNvSpPr txBox="1">
            <a:spLocks/>
          </p:cNvSpPr>
          <p:nvPr/>
        </p:nvSpPr>
        <p:spPr>
          <a:xfrm>
            <a:off x="5364088" y="4653136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포츠</a:t>
            </a: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담</a:t>
            </a: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회담</a:t>
            </a:r>
            <a:endParaRPr lang="ko-KR" altLang="en-US" sz="1400" spc="-50" dirty="0">
              <a:solidFill>
                <a:schemeClr val="bg1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제목 5"/>
          <p:cNvSpPr txBox="1">
            <a:spLocks/>
          </p:cNvSpPr>
          <p:nvPr/>
        </p:nvSpPr>
        <p:spPr>
          <a:xfrm>
            <a:off x="755576" y="5733256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400" spc="-5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스즈키</a:t>
            </a:r>
            <a:r>
              <a:rPr lang="ko-KR" altLang="en-US" sz="14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spc="-50" dirty="0" err="1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간다로</a:t>
            </a:r>
            <a:endParaRPr lang="ko-KR" altLang="en-US" sz="1400" spc="-50" dirty="0">
              <a:solidFill>
                <a:schemeClr val="bg1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4644008" y="2060848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제목 5"/>
          <p:cNvSpPr txBox="1">
            <a:spLocks/>
          </p:cNvSpPr>
          <p:nvPr/>
        </p:nvSpPr>
        <p:spPr>
          <a:xfrm>
            <a:off x="4788024" y="2924944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선언 묵살과 전쟁 완수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’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2770" name="Picture 2" descr="https://postfiles.pstatic.net/20160929_194/rhdlsdhr12_1475144730649malRn_PNG/2016-09-29_17.11.12.pn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3112545" cy="4032448"/>
          </a:xfrm>
          <a:prstGeom prst="rect">
            <a:avLst/>
          </a:prstGeom>
          <a:noFill/>
        </p:spPr>
      </p:pic>
      <p:sp>
        <p:nvSpPr>
          <p:cNvPr id="26" name="제목 5"/>
          <p:cNvSpPr txBox="1">
            <a:spLocks/>
          </p:cNvSpPr>
          <p:nvPr/>
        </p:nvSpPr>
        <p:spPr>
          <a:xfrm>
            <a:off x="4788024" y="3861048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⇒ </a:t>
            </a: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연합국  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:  </a:t>
            </a: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일본의 항복 거부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제목 5"/>
          <p:cNvSpPr txBox="1">
            <a:spLocks/>
          </p:cNvSpPr>
          <p:nvPr/>
        </p:nvSpPr>
        <p:spPr>
          <a:xfrm>
            <a:off x="755576" y="5733256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오후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8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시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15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분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B-29 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에놀라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게이호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 원자 폭탄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리틀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보이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투하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3794" name="Picture 2" descr="https://postfiles.pstatic.net/20151011_203/elf703_1444498981053c0fgY_JPEG/ScreenHunter_236.jpg?type=w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401904"/>
            <a:ext cx="6408712" cy="2971312"/>
          </a:xfrm>
          <a:prstGeom prst="rect">
            <a:avLst/>
          </a:prstGeom>
          <a:noFill/>
        </p:spPr>
      </p:pic>
      <p:grpSp>
        <p:nvGrpSpPr>
          <p:cNvPr id="11" name="그룹 9"/>
          <p:cNvGrpSpPr/>
          <p:nvPr/>
        </p:nvGrpSpPr>
        <p:grpSpPr>
          <a:xfrm>
            <a:off x="395536" y="1124744"/>
            <a:ext cx="4968552" cy="576064"/>
            <a:chOff x="395536" y="1124744"/>
            <a:chExt cx="3744416" cy="576064"/>
          </a:xfrm>
        </p:grpSpPr>
        <p:sp>
          <p:nvSpPr>
            <p:cNvPr id="12" name="제목 5"/>
            <p:cNvSpPr txBox="1">
              <a:spLocks/>
            </p:cNvSpPr>
            <p:nvPr/>
          </p:nvSpPr>
          <p:spPr>
            <a:xfrm>
              <a:off x="395536" y="1124744"/>
              <a:ext cx="3744416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히로시마 원자폭탄 투하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(1945.8.6)</a:t>
              </a:r>
              <a:endParaRPr lang="ko-KR" altLang="en-US" sz="2000" spc="-5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395536" y="1628800"/>
              <a:ext cx="2930413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제목 5"/>
          <p:cNvSpPr txBox="1">
            <a:spLocks/>
          </p:cNvSpPr>
          <p:nvPr/>
        </p:nvSpPr>
        <p:spPr>
          <a:xfrm>
            <a:off x="755576" y="5733256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오전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11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시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2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분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 , 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B-29 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에놀라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게이호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 원자 폭탄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팻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맨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투하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grpSp>
        <p:nvGrpSpPr>
          <p:cNvPr id="3" name="그룹 9"/>
          <p:cNvGrpSpPr/>
          <p:nvPr/>
        </p:nvGrpSpPr>
        <p:grpSpPr>
          <a:xfrm>
            <a:off x="395536" y="1124744"/>
            <a:ext cx="4968552" cy="576064"/>
            <a:chOff x="395536" y="1124744"/>
            <a:chExt cx="3744416" cy="576064"/>
          </a:xfrm>
        </p:grpSpPr>
        <p:sp>
          <p:nvSpPr>
            <p:cNvPr id="12" name="제목 5"/>
            <p:cNvSpPr txBox="1">
              <a:spLocks/>
            </p:cNvSpPr>
            <p:nvPr/>
          </p:nvSpPr>
          <p:spPr>
            <a:xfrm>
              <a:off x="395536" y="1124744"/>
              <a:ext cx="3744416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spc="-50" dirty="0" err="1" smtClean="0">
                  <a:latin typeface="Adobe 고딕 Std B" pitchFamily="34" charset="-127"/>
                  <a:ea typeface="Adobe 고딕 Std B" pitchFamily="34" charset="-127"/>
                </a:rPr>
                <a:t>나가사</a:t>
              </a:r>
              <a:r>
                <a:rPr lang="ko-KR" altLang="en-US" sz="2000" spc="-50" dirty="0" err="1" smtClean="0">
                  <a:latin typeface="Adobe 고딕 Std B" pitchFamily="34" charset="-127"/>
                  <a:ea typeface="Adobe 고딕 Std B" pitchFamily="34" charset="-127"/>
                </a:rPr>
                <a:t>키</a:t>
              </a: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 원자폭탄 투하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(1945.8.9)</a:t>
              </a:r>
              <a:endParaRPr lang="ko-KR" altLang="en-US" sz="2000" spc="-5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395536" y="1628800"/>
              <a:ext cx="2930413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18" name="Picture 2" descr="https://postfiles.pstatic.net/20151011_50/elf703_1444498981302G4rYL_JPEG/ScreenHunter_237.jpg?type=w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988840"/>
            <a:ext cx="546972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323528" y="260648"/>
            <a:ext cx="2795932" cy="774086"/>
            <a:chOff x="323528" y="260648"/>
            <a:chExt cx="2795932" cy="774086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467544" y="260648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패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전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cxnSp>
        <p:nvCxnSpPr>
          <p:cNvPr id="22" name="직선 연결선 21"/>
          <p:cNvCxnSpPr/>
          <p:nvPr/>
        </p:nvCxnSpPr>
        <p:spPr>
          <a:xfrm flipV="1">
            <a:off x="4644008" y="2060848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제목 5"/>
          <p:cNvSpPr txBox="1">
            <a:spLocks/>
          </p:cNvSpPr>
          <p:nvPr/>
        </p:nvSpPr>
        <p:spPr>
          <a:xfrm>
            <a:off x="251520" y="2348880"/>
            <a:ext cx="417646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일본 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천황의 지위 보장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조건으로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항복 요청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4" descr="일본 패전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327" y="2132856"/>
            <a:ext cx="3957153" cy="3168352"/>
          </a:xfrm>
          <a:prstGeom prst="rect">
            <a:avLst/>
          </a:prstGeom>
          <a:noFill/>
        </p:spPr>
      </p:pic>
      <p:sp>
        <p:nvSpPr>
          <p:cNvPr id="13" name="제목 5"/>
          <p:cNvSpPr txBox="1">
            <a:spLocks/>
          </p:cNvSpPr>
          <p:nvPr/>
        </p:nvSpPr>
        <p:spPr>
          <a:xfrm>
            <a:off x="251520" y="3933056"/>
            <a:ext cx="417646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일본 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1945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년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8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월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14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일 무조건 항복 선언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556792"/>
            <a:ext cx="8136904" cy="482453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23528" y="260648"/>
            <a:ext cx="2795932" cy="774086"/>
            <a:chOff x="323528" y="260648"/>
            <a:chExt cx="2795932" cy="774086"/>
          </a:xfrm>
        </p:grpSpPr>
        <p:sp>
          <p:nvSpPr>
            <p:cNvPr id="11" name="직사각형 10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제목 5"/>
            <p:cNvSpPr txBox="1">
              <a:spLocks/>
            </p:cNvSpPr>
            <p:nvPr/>
          </p:nvSpPr>
          <p:spPr>
            <a:xfrm>
              <a:off x="467544" y="260648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패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전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555776" y="2204864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 smtClean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11760" y="2753544"/>
            <a:ext cx="4198066" cy="398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대동아</a:t>
            </a:r>
            <a:r>
              <a:rPr lang="ko-KR" altLang="en-US" sz="11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3600" dirty="0" err="1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공영권</a:t>
            </a:r>
            <a:endParaRPr lang="en-US" altLang="ko-KR" sz="36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삼국동맹</a:t>
            </a:r>
            <a:endParaRPr lang="en-US" altLang="ko-KR" sz="36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남진정책</a:t>
            </a:r>
            <a:endParaRPr lang="en-US" altLang="ko-KR" sz="36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태평양전쟁</a:t>
            </a:r>
            <a:endParaRPr lang="en-US" altLang="ko-KR" sz="36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패전</a:t>
            </a:r>
            <a:endParaRPr lang="en-US" altLang="ko-KR" sz="36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85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1800" spc="0" dirty="0" err="1" smtClean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Thank’s</a:t>
            </a:r>
            <a:r>
              <a:rPr lang="en-US" altLang="ko-KR" sz="1800" spc="0" dirty="0" smtClean="0">
                <a:solidFill>
                  <a:schemeClr val="bg1"/>
                </a:solidFill>
                <a:latin typeface="Noto Sans Korean Medium" pitchFamily="34" charset="-127"/>
                <a:ea typeface="Noto Sans Korean Medium" pitchFamily="34" charset="-127"/>
              </a:rPr>
              <a:t> for listening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92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07504" y="332656"/>
            <a:ext cx="3240360" cy="702078"/>
            <a:chOff x="107504" y="332656"/>
            <a:chExt cx="3240360" cy="702078"/>
          </a:xfrm>
        </p:grpSpPr>
        <p:sp>
          <p:nvSpPr>
            <p:cNvPr id="7" name="직사각형 6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107504" y="332656"/>
              <a:ext cx="3240360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대동아 </a:t>
              </a:r>
              <a:r>
                <a:rPr lang="ko-KR" altLang="en-US" sz="3200" dirty="0" err="1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공영권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14" name="제목 5"/>
          <p:cNvSpPr txBox="1">
            <a:spLocks/>
          </p:cNvSpPr>
          <p:nvPr/>
        </p:nvSpPr>
        <p:spPr>
          <a:xfrm>
            <a:off x="3491880" y="332656"/>
            <a:ext cx="16561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dirty="0" smtClean="0"/>
              <a:t>大東亞共榮圈</a:t>
            </a:r>
            <a:endParaRPr lang="ko-KR" altLang="en-US" sz="2000" spc="-50" dirty="0"/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572000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5"/>
          <p:cNvSpPr txBox="1">
            <a:spLocks/>
          </p:cNvSpPr>
          <p:nvPr/>
        </p:nvSpPr>
        <p:spPr>
          <a:xfrm>
            <a:off x="5004048" y="4077072"/>
            <a:ext cx="3816424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중일전쟁과 태평양전쟁 기간 동안 쇼와 시대의 일본 제국 정부와 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일본군이 고안해 보급한 개념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5004048" y="2276872"/>
            <a:ext cx="3816424" cy="130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2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차 세계대전 당시 일본이 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아시아의 여러 나라를 침략하며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내세운 정치 슬로건</a:t>
            </a:r>
            <a:endParaRPr lang="en-US" altLang="ko-KR" sz="2000" spc="-5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11560" y="1412776"/>
            <a:ext cx="3744416" cy="5078213"/>
            <a:chOff x="4788024" y="1556792"/>
            <a:chExt cx="3744416" cy="5078213"/>
          </a:xfrm>
        </p:grpSpPr>
        <p:pic>
          <p:nvPicPr>
            <p:cNvPr id="34818" name="Picture 2" descr="http://cfile271.uf.daum.net/image/2548813852159ABE10FE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0072" y="1556792"/>
              <a:ext cx="2880320" cy="4205267"/>
            </a:xfrm>
            <a:prstGeom prst="rect">
              <a:avLst/>
            </a:prstGeom>
            <a:noFill/>
          </p:spPr>
        </p:pic>
        <p:sp>
          <p:nvSpPr>
            <p:cNvPr id="12" name="제목 5"/>
            <p:cNvSpPr txBox="1">
              <a:spLocks/>
            </p:cNvSpPr>
            <p:nvPr/>
          </p:nvSpPr>
          <p:spPr>
            <a:xfrm>
              <a:off x="4788024" y="5877272"/>
              <a:ext cx="3744416" cy="7577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“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일본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(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日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),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중화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(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華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),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만주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(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滿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)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가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화합하여</a:t>
              </a:r>
              <a:endParaRPr lang="en-US" altLang="ko-KR" sz="1600" spc="-50" dirty="0" smtClean="0">
                <a:solidFill>
                  <a:schemeClr val="bg1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 서로 도우면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ko-KR" altLang="en-US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온 땅이 크게 평안해진다</a:t>
              </a:r>
              <a:r>
                <a:rPr lang="en-US" altLang="ko-KR" sz="1600" spc="-50" dirty="0" smtClean="0">
                  <a:solidFill>
                    <a:schemeClr val="bg1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.”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제목 5"/>
          <p:cNvSpPr txBox="1">
            <a:spLocks/>
          </p:cNvSpPr>
          <p:nvPr/>
        </p:nvSpPr>
        <p:spPr>
          <a:xfrm>
            <a:off x="4788024" y="2996952"/>
            <a:ext cx="410445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“</a:t>
            </a: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유럽에서는 독일</a:t>
            </a: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b="1" spc="-50" dirty="0" smtClean="0">
                <a:solidFill>
                  <a:schemeClr val="accent4"/>
                </a:solidFill>
                <a:latin typeface="Adobe 고딕 Std B" pitchFamily="34" charset="-127"/>
                <a:ea typeface="Adobe 고딕 Std B" pitchFamily="34" charset="-127"/>
              </a:rPr>
              <a:t>이탈리아</a:t>
            </a: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의</a:t>
            </a: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아시아에서는 </a:t>
            </a:r>
            <a:r>
              <a:rPr lang="ko-KR" altLang="en-US" sz="2000" b="1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일본</a:t>
            </a: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의</a:t>
            </a:r>
            <a:endParaRPr lang="en-US" altLang="ko-KR" sz="2000" b="1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지도적 지위를 서로 승인하고</a:t>
            </a: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3</a:t>
            </a: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국</a:t>
            </a: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사실상 </a:t>
            </a:r>
            <a:r>
              <a:rPr lang="ko-KR" altLang="en-US" sz="2000" b="1" spc="-5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미국</a:t>
            </a: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과의 </a:t>
            </a:r>
            <a:endParaRPr lang="en-US" altLang="ko-KR" sz="2000" b="1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무력 충돌 발생 시 </a:t>
            </a:r>
            <a:endParaRPr lang="en-US" altLang="ko-KR" sz="2000" b="1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상호 군사적 원조를 행한다</a:t>
            </a:r>
            <a:r>
              <a:rPr lang="en-US" altLang="ko-KR" sz="2000" b="1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”</a:t>
            </a:r>
            <a:endParaRPr lang="ko-KR" altLang="en-US" sz="2000" spc="-50" dirty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3528" y="332656"/>
            <a:ext cx="2795932" cy="7020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611560" y="260648"/>
            <a:ext cx="23042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삼국동맹</a:t>
            </a:r>
            <a:endParaRPr lang="en-US" altLang="ko-KR" sz="3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8194" name="Picture 2" descr="https://postfiles.pstatic.net/20151229_13/jajuwayo_1451321196318gnOXe_PNG/22.pn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2146" y="2406246"/>
            <a:ext cx="4507021" cy="2808113"/>
          </a:xfrm>
          <a:prstGeom prst="rect">
            <a:avLst/>
          </a:prstGeom>
          <a:noFill/>
        </p:spPr>
      </p:pic>
      <p:cxnSp>
        <p:nvCxnSpPr>
          <p:cNvPr id="21" name="직선 연결선 20"/>
          <p:cNvCxnSpPr/>
          <p:nvPr/>
        </p:nvCxnSpPr>
        <p:spPr>
          <a:xfrm flipV="1">
            <a:off x="4572000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제목 5"/>
          <p:cNvSpPr txBox="1">
            <a:spLocks/>
          </p:cNvSpPr>
          <p:nvPr/>
        </p:nvSpPr>
        <p:spPr>
          <a:xfrm>
            <a:off x="4860032" y="2060848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독일</a:t>
            </a:r>
            <a:r>
              <a:rPr lang="en-US" altLang="ko-KR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</a:t>
            </a:r>
            <a:r>
              <a:rPr lang="ko-KR" altLang="en-US" sz="2000" spc="-50" dirty="0" smtClean="0">
                <a:solidFill>
                  <a:schemeClr val="accent4"/>
                </a:solidFill>
                <a:latin typeface="Adobe 고딕 Std B" pitchFamily="34" charset="-127"/>
                <a:ea typeface="Adobe 고딕 Std B" pitchFamily="34" charset="-127"/>
              </a:rPr>
              <a:t>이탈리아</a:t>
            </a:r>
            <a:r>
              <a:rPr lang="en-US" altLang="ko-KR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 </a:t>
            </a: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일본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제목 5"/>
          <p:cNvSpPr txBox="1">
            <a:spLocks/>
          </p:cNvSpPr>
          <p:nvPr/>
        </p:nvSpPr>
        <p:spPr>
          <a:xfrm>
            <a:off x="4788024" y="2348880"/>
            <a:ext cx="410445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당시 영국은 인도차이나의 </a:t>
            </a:r>
            <a:endParaRPr lang="en-US" altLang="ko-KR" sz="2000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보급로를 통해  중국의 국민당을</a:t>
            </a:r>
            <a:endParaRPr lang="en-US" altLang="ko-KR" sz="2000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원조하고 있었기 때문에</a:t>
            </a:r>
            <a:endParaRPr lang="en-US" altLang="ko-KR" sz="2000" spc="-50" dirty="0" smtClean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일본은 이곳의 보급로를 차단</a:t>
            </a:r>
            <a:endParaRPr lang="ko-KR" altLang="en-US" sz="2000" spc="-50" dirty="0">
              <a:solidFill>
                <a:schemeClr val="tx1">
                  <a:lumMod val="95000"/>
                  <a:lumOff val="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3528" y="332656"/>
            <a:ext cx="2795932" cy="7020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5"/>
          <p:cNvSpPr txBox="1">
            <a:spLocks/>
          </p:cNvSpPr>
          <p:nvPr/>
        </p:nvSpPr>
        <p:spPr>
          <a:xfrm>
            <a:off x="611560" y="332656"/>
            <a:ext cx="2304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320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남진정책</a:t>
            </a:r>
            <a:endParaRPr lang="en-US" altLang="ko-KR" sz="3200" dirty="0" smtClean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V="1">
            <a:off x="4572000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s://postfiles.pstatic.net/20151229_170/jajuwayo_1451322055377aBJwM_PNG/26.pn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276872"/>
            <a:ext cx="3384376" cy="3240360"/>
          </a:xfrm>
          <a:prstGeom prst="rect">
            <a:avLst/>
          </a:prstGeom>
          <a:noFill/>
        </p:spPr>
      </p:pic>
      <p:sp>
        <p:nvSpPr>
          <p:cNvPr id="10" name="제목 5"/>
          <p:cNvSpPr txBox="1">
            <a:spLocks/>
          </p:cNvSpPr>
          <p:nvPr/>
        </p:nvSpPr>
        <p:spPr>
          <a:xfrm>
            <a:off x="4860032" y="4581128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⇒ 남진을 위한 기지 확보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5" name="직사각형 14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pic>
        <p:nvPicPr>
          <p:cNvPr id="27650" name="Picture 2" descr="https://postfiles.pstatic.net/20151229_10/jajuwayo_1451322866361OPxwS_PNG/61.pn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484784"/>
            <a:ext cx="3240360" cy="2404140"/>
          </a:xfrm>
          <a:prstGeom prst="rect">
            <a:avLst/>
          </a:prstGeom>
          <a:noFill/>
        </p:spPr>
      </p:pic>
      <p:pic>
        <p:nvPicPr>
          <p:cNvPr id="27652" name="Picture 4" descr="https://postfiles.pstatic.net/20151229_128/jajuwayo_145132286672123Y0w_PNG/62.png?type=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005064"/>
            <a:ext cx="3240360" cy="2144948"/>
          </a:xfrm>
          <a:prstGeom prst="rect">
            <a:avLst/>
          </a:prstGeom>
          <a:noFill/>
        </p:spPr>
      </p:pic>
      <p:cxnSp>
        <p:nvCxnSpPr>
          <p:cNvPr id="21" name="직선 연결선 20"/>
          <p:cNvCxnSpPr/>
          <p:nvPr/>
        </p:nvCxnSpPr>
        <p:spPr>
          <a:xfrm flipV="1">
            <a:off x="4572000" y="2204864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5"/>
          <p:cNvSpPr txBox="1">
            <a:spLocks/>
          </p:cNvSpPr>
          <p:nvPr/>
        </p:nvSpPr>
        <p:spPr>
          <a:xfrm>
            <a:off x="4860032" y="2348880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미국</a:t>
            </a: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: 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철강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spc="-50" dirty="0" err="1" smtClean="0">
                <a:latin typeface="Adobe 고딕 Std B" pitchFamily="34" charset="-127"/>
                <a:ea typeface="Adobe 고딕 Std B" pitchFamily="34" charset="-127"/>
              </a:rPr>
              <a:t>설철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 대일 수출 금지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제목 5"/>
          <p:cNvSpPr txBox="1">
            <a:spLocks/>
          </p:cNvSpPr>
          <p:nvPr/>
        </p:nvSpPr>
        <p:spPr>
          <a:xfrm>
            <a:off x="4860032" y="2852936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⇒  미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일 교섭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4860032" y="3717032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미국</a:t>
            </a: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: 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재미일본자산의 동결 공표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석유 수출금지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제목 5"/>
          <p:cNvSpPr txBox="1">
            <a:spLocks/>
          </p:cNvSpPr>
          <p:nvPr/>
        </p:nvSpPr>
        <p:spPr>
          <a:xfrm>
            <a:off x="4860032" y="3429000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제목 5"/>
          <p:cNvSpPr txBox="1">
            <a:spLocks/>
          </p:cNvSpPr>
          <p:nvPr/>
        </p:nvSpPr>
        <p:spPr>
          <a:xfrm>
            <a:off x="4860032" y="4581128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⇒ 일본 진주만 공습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pic>
        <p:nvPicPr>
          <p:cNvPr id="7170" name="Picture 2" descr="https://postfiles.pstatic.net/20151229_162/jajuwayo_1451324016710jbRLj_PNG/74.png?type=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132856"/>
            <a:ext cx="7520053" cy="2736304"/>
          </a:xfrm>
          <a:prstGeom prst="rect">
            <a:avLst/>
          </a:prstGeom>
          <a:noFill/>
        </p:spPr>
      </p:pic>
      <p:sp>
        <p:nvSpPr>
          <p:cNvPr id="21" name="제목 5"/>
          <p:cNvSpPr txBox="1">
            <a:spLocks/>
          </p:cNvSpPr>
          <p:nvPr/>
        </p:nvSpPr>
        <p:spPr>
          <a:xfrm>
            <a:off x="2627784" y="5085184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1941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년 미국과 일본의 국력 비교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일본의 진주만 공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855902"/>
            <a:ext cx="4362380" cy="3589322"/>
          </a:xfrm>
          <a:prstGeom prst="rect">
            <a:avLst/>
          </a:prstGeom>
          <a:noFill/>
        </p:spPr>
      </p:pic>
      <p:sp>
        <p:nvSpPr>
          <p:cNvPr id="11" name="제목 5"/>
          <p:cNvSpPr txBox="1">
            <a:spLocks/>
          </p:cNvSpPr>
          <p:nvPr/>
        </p:nvSpPr>
        <p:spPr>
          <a:xfrm>
            <a:off x="4572000" y="5446332"/>
            <a:ext cx="2232249" cy="35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기습 공격 당한</a:t>
            </a:r>
            <a:r>
              <a:rPr lang="en-US" altLang="ko-KR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spc="-50" dirty="0" err="1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애리조나</a:t>
            </a:r>
            <a:r>
              <a:rPr lang="ko-KR" altLang="en-US" sz="1400" spc="-50" dirty="0" smtClean="0">
                <a:solidFill>
                  <a:schemeClr val="bg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호 </a:t>
            </a:r>
            <a:endParaRPr lang="ko-KR" altLang="en-US" sz="1400" spc="-50" dirty="0">
              <a:solidFill>
                <a:schemeClr val="bg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95536" y="1124744"/>
            <a:ext cx="3744416" cy="576064"/>
            <a:chOff x="395536" y="1124744"/>
            <a:chExt cx="3744416" cy="576064"/>
          </a:xfrm>
        </p:grpSpPr>
        <p:sp>
          <p:nvSpPr>
            <p:cNvPr id="10" name="제목 5"/>
            <p:cNvSpPr txBox="1">
              <a:spLocks/>
            </p:cNvSpPr>
            <p:nvPr/>
          </p:nvSpPr>
          <p:spPr>
            <a:xfrm>
              <a:off x="395536" y="1124744"/>
              <a:ext cx="3744416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2000" spc="-50" dirty="0" smtClean="0">
                  <a:latin typeface="Adobe 고딕 Std B" pitchFamily="34" charset="-127"/>
                  <a:ea typeface="Adobe 고딕 Std B" pitchFamily="34" charset="-127"/>
                </a:rPr>
                <a:t>진주만공습 </a:t>
              </a:r>
              <a:r>
                <a:rPr lang="en-US" altLang="ko-KR" sz="2000" spc="-50" dirty="0" smtClean="0">
                  <a:latin typeface="Adobe 고딕 Std B" pitchFamily="34" charset="-127"/>
                  <a:ea typeface="Adobe 고딕 Std B" pitchFamily="34" charset="-127"/>
                </a:rPr>
                <a:t>( 1941.12.7 )</a:t>
              </a:r>
              <a:endParaRPr lang="ko-KR" altLang="en-US" sz="2000" spc="-50" dirty="0"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395536" y="1628800"/>
              <a:ext cx="2808312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제목 5"/>
          <p:cNvSpPr txBox="1">
            <a:spLocks/>
          </p:cNvSpPr>
          <p:nvPr/>
        </p:nvSpPr>
        <p:spPr>
          <a:xfrm>
            <a:off x="2555776" y="5733256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태평양 전쟁의 시작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5"/>
          <p:cNvSpPr txBox="1">
            <a:spLocks/>
          </p:cNvSpPr>
          <p:nvPr/>
        </p:nvSpPr>
        <p:spPr>
          <a:xfrm>
            <a:off x="1115616" y="4725144"/>
            <a:ext cx="669674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ko-KR" altLang="en-US" sz="12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323528" y="332656"/>
            <a:ext cx="2795932" cy="702078"/>
            <a:chOff x="323528" y="332656"/>
            <a:chExt cx="2795932" cy="702078"/>
          </a:xfrm>
        </p:grpSpPr>
        <p:sp>
          <p:nvSpPr>
            <p:cNvPr id="18" name="직사각형 17"/>
            <p:cNvSpPr/>
            <p:nvPr/>
          </p:nvSpPr>
          <p:spPr>
            <a:xfrm>
              <a:off x="323528" y="332656"/>
              <a:ext cx="27959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제목 5"/>
            <p:cNvSpPr txBox="1">
              <a:spLocks/>
            </p:cNvSpPr>
            <p:nvPr/>
          </p:nvSpPr>
          <p:spPr>
            <a:xfrm>
              <a:off x="539552" y="332656"/>
              <a:ext cx="2448272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rPr>
                <a:t>태평양전쟁</a:t>
              </a:r>
              <a:endParaRPr lang="en-US" altLang="ko-KR" sz="32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pic>
        <p:nvPicPr>
          <p:cNvPr id="28674" name="Picture 2" descr="1936년 주축동맹  독일 일본 이탈리아 우호조약 ,1940년 삼국동맹 독일 일본이탈리아의삼국동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204864"/>
            <a:ext cx="3762392" cy="2952328"/>
          </a:xfrm>
          <a:prstGeom prst="rect">
            <a:avLst/>
          </a:prstGeom>
          <a:noFill/>
        </p:spPr>
      </p:pic>
      <p:pic>
        <p:nvPicPr>
          <p:cNvPr id="14" name="그림 13" descr="제목 없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04864"/>
            <a:ext cx="3968569" cy="2952328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 flipV="1">
            <a:off x="4499992" y="2060848"/>
            <a:ext cx="0" cy="33123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5"/>
          <p:cNvSpPr txBox="1">
            <a:spLocks/>
          </p:cNvSpPr>
          <p:nvPr/>
        </p:nvSpPr>
        <p:spPr>
          <a:xfrm>
            <a:off x="395536" y="5229200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이탈리아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 ·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독일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 ·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일본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제목 5"/>
          <p:cNvSpPr txBox="1">
            <a:spLocks/>
          </p:cNvSpPr>
          <p:nvPr/>
        </p:nvSpPr>
        <p:spPr>
          <a:xfrm>
            <a:off x="4499992" y="5229200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영국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 ·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미국</a:t>
            </a:r>
            <a:r>
              <a:rPr lang="en-US" altLang="ko-KR" sz="2000" spc="-50" dirty="0" smtClean="0">
                <a:latin typeface="Adobe 고딕 Std B" pitchFamily="34" charset="-127"/>
                <a:ea typeface="Adobe 고딕 Std B" pitchFamily="34" charset="-127"/>
              </a:rPr>
              <a:t> · </a:t>
            </a:r>
            <a:r>
              <a:rPr lang="ko-KR" altLang="en-US" sz="2000" spc="-50" dirty="0" smtClean="0">
                <a:latin typeface="Adobe 고딕 Std B" pitchFamily="34" charset="-127"/>
                <a:ea typeface="Adobe 고딕 Std B" pitchFamily="34" charset="-127"/>
              </a:rPr>
              <a:t>소련</a:t>
            </a:r>
            <a:endParaRPr lang="ko-KR" altLang="en-US" sz="2000" spc="-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제목 5"/>
          <p:cNvSpPr txBox="1">
            <a:spLocks/>
          </p:cNvSpPr>
          <p:nvPr/>
        </p:nvSpPr>
        <p:spPr>
          <a:xfrm>
            <a:off x="323528" y="1484784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삼국동맹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3" name="제목 5"/>
          <p:cNvSpPr txBox="1">
            <a:spLocks/>
          </p:cNvSpPr>
          <p:nvPr/>
        </p:nvSpPr>
        <p:spPr>
          <a:xfrm>
            <a:off x="4572000" y="1340768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2000" spc="-5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연합국</a:t>
            </a:r>
            <a:endParaRPr lang="ko-KR" altLang="en-US" sz="2000" spc="-5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426</Words>
  <Application>Microsoft Office PowerPoint</Application>
  <PresentationFormat>화면 슬라이드 쇼(4:3)</PresentationFormat>
  <Paragraphs>105</Paragraphs>
  <Slides>20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21****83 이주*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user-pc</cp:lastModifiedBy>
  <cp:revision>162</cp:revision>
  <dcterms:created xsi:type="dcterms:W3CDTF">2014-08-30T22:01:36Z</dcterms:created>
  <dcterms:modified xsi:type="dcterms:W3CDTF">2019-11-03T15:13:52Z</dcterms:modified>
</cp:coreProperties>
</file>