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embedTrueTypeFonts="1" saveSubsetFonts="1">
  <p:sldMasterIdLst>
    <p:sldMasterId id="2147483661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howOutlineIcons="0">
    <p:restoredLeft sz="15516"/>
    <p:restoredTop sz="94698"/>
  </p:normalViewPr>
  <p:slideViewPr>
    <p:cSldViewPr snapToObjects="1">
      <p:cViewPr varScale="1">
        <p:scale>
          <a:sx n="69" d="100"/>
          <a:sy n="69" d="100"/>
        </p:scale>
        <p:origin x="-828" y="-90"/>
      </p:cViewPr>
      <p:guideLst>
        <p:guide orient="horz" pos="2159"/>
        <p:guide pos="28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presProps" Target="presProps.xml"  /><Relationship Id="rId18" Type="http://schemas.openxmlformats.org/officeDocument/2006/relationships/viewProps" Target="viewProps.xml"  /><Relationship Id="rId19" Type="http://schemas.openxmlformats.org/officeDocument/2006/relationships/theme" Target="theme/theme1.xml"  /><Relationship Id="rId2" Type="http://schemas.openxmlformats.org/officeDocument/2006/relationships/notesMaster" Target="notesMasters/notesMaster1.xml"  /><Relationship Id="rId20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D84393A8-633A-44BC-88CE-FCA3A15FDEAB}" type="datetime1">
              <a:rPr lang="ko-KR" altLang="en-US"/>
              <a:pPr lvl="0">
                <a:defRPr lang="ko-KR" altLang="en-US"/>
              </a:pPr>
              <a:t>2019-09-30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4A154A2B-6412-4D58-A6C1-BD0167DA10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13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A154A2B-6412-4D58-A6C1-BD0167DA1068}" type="slidenum">
              <a:rPr lang="ko-KR" altLang="en-US"/>
              <a:pPr lvl="0">
                <a:defRPr lang="ko-KR" altLang="en-US"/>
              </a:pPr>
              <a:t>5</a:t>
            </a:fld>
            <a:endParaRPr lang="ko-KR" altLang="en-US"/>
          </a:p>
        </p:txBody>
      </p:sp>
    </p:spTree>
  </p:cSld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A154A2B-6412-4D58-A6C1-BD0167DA1068}" type="slidenum">
              <a:rPr lang="ko-KR" altLang="en-US"/>
              <a:pPr lvl="0">
                <a:defRPr lang="ko-KR" altLang="en-US"/>
              </a:pPr>
              <a:t>6</a:t>
            </a:fld>
            <a:endParaRPr lang="ko-KR" altLang="en-US"/>
          </a:p>
        </p:txBody>
      </p:sp>
    </p:spTree>
  </p:cSld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A154A2B-6412-4D58-A6C1-BD0167DA1068}" type="slidenum">
              <a:rPr lang="ko-KR" altLang="en-US"/>
              <a:pPr lvl="0">
                <a:defRPr lang="ko-KR" altLang="en-US"/>
              </a:pPr>
              <a:t>7</a:t>
            </a:fld>
            <a:endParaRPr lang="ko-KR" altLang="en-US"/>
          </a:p>
        </p:txBody>
      </p:sp>
    </p:spTree>
  </p:cSld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A154A2B-6412-4D58-A6C1-BD0167DA1068}" type="slidenum">
              <a:rPr lang="ko-KR" altLang="en-US"/>
              <a:pPr lvl="0">
                <a:defRPr lang="ko-KR" altLang="en-US"/>
              </a:pPr>
              <a:t>8</a:t>
            </a:fld>
            <a:endParaRPr lang="ko-KR" altLang="en-US"/>
          </a:p>
        </p:txBody>
      </p:sp>
    </p:spTree>
  </p:cSld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A154A2B-6412-4D58-A6C1-BD0167DA1068}" type="slidenum">
              <a:rPr lang="ko-KR" altLang="en-US"/>
              <a:pPr lvl="0">
                <a:defRPr lang="ko-KR" altLang="en-US"/>
              </a:pPr>
              <a:t>9</a:t>
            </a:fld>
            <a:endParaRPr lang="ko-KR" altLang="en-US"/>
          </a:p>
        </p:txBody>
      </p:sp>
    </p:spTree>
  </p:cSld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A154A2B-6412-4D58-A6C1-BD0167DA1068}" type="slidenum">
              <a:rPr lang="ko-KR" altLang="en-US"/>
              <a:pPr lvl="0">
                <a:defRPr lang="ko-KR" altLang="en-US"/>
              </a:pPr>
              <a:t>10</a:t>
            </a:fld>
            <a:endParaRPr lang="ko-KR" altLang="en-US"/>
          </a:p>
        </p:txBody>
      </p:sp>
    </p:spTree>
  </p:cSld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A154A2B-6412-4D58-A6C1-BD0167DA1068}" type="slidenum">
              <a:rPr lang="ko-KR" altLang="en-US"/>
              <a:pPr lvl="0">
                <a:defRPr lang="ko-KR" altLang="en-US"/>
              </a:pPr>
              <a:t>11</a:t>
            </a:fld>
            <a:endParaRPr lang="ko-KR" altLang="en-US"/>
          </a:p>
        </p:txBody>
      </p:sp>
    </p:spTree>
  </p:cSld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A154A2B-6412-4D58-A6C1-BD0167DA1068}" type="slidenum">
              <a:rPr lang="ko-KR" altLang="en-US"/>
              <a:pPr lvl="0">
                <a:defRPr lang="ko-KR" altLang="en-US"/>
              </a:pPr>
              <a:t>12</a:t>
            </a:fld>
            <a:endParaRPr lang="ko-KR" altLang="en-US"/>
          </a:p>
        </p:txBody>
      </p:sp>
    </p:spTree>
  </p:cSld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A154A2B-6412-4D58-A6C1-BD0167DA1068}" type="slidenum">
              <a:rPr lang="ko-KR" altLang="en-US"/>
              <a:pPr lvl="0">
                <a:defRPr lang="ko-KR" altLang="en-US"/>
              </a:pPr>
              <a:t>13</a:t>
            </a:fld>
            <a:endParaRPr lang="ko-KR" altLang="en-US"/>
          </a:p>
        </p:txBody>
      </p:sp>
    </p:spTree>
  </p:cSld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44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333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024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902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406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22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9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535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757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214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977576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645AA-E039-4E57-8F7F-F37FFD3EA154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347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6.xml"  /><Relationship Id="rId3" Type="http://schemas.openxmlformats.org/officeDocument/2006/relationships/image" Target="../media/image14.jpeg"  /><Relationship Id="rId4" Type="http://schemas.openxmlformats.org/officeDocument/2006/relationships/image" Target="../media/image15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7.xml"  /><Relationship Id="rId3" Type="http://schemas.openxmlformats.org/officeDocument/2006/relationships/image" Target="../media/image16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8.xml"  /><Relationship Id="rId3" Type="http://schemas.openxmlformats.org/officeDocument/2006/relationships/image" Target="../media/image17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9.xml"  /><Relationship Id="rId3" Type="http://schemas.openxmlformats.org/officeDocument/2006/relationships/image" Target="../media/image18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2.jpeg"  /><Relationship Id="rId4" Type="http://schemas.openxmlformats.org/officeDocument/2006/relationships/image" Target="../media/image3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2.xml"  /><Relationship Id="rId3" Type="http://schemas.openxmlformats.org/officeDocument/2006/relationships/image" Target="../media/image4.png"  /><Relationship Id="rId4" Type="http://schemas.openxmlformats.org/officeDocument/2006/relationships/image" Target="../media/image5.jpeg"  /><Relationship Id="rId5" Type="http://schemas.openxmlformats.org/officeDocument/2006/relationships/image" Target="../media/image6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3.xml"  /><Relationship Id="rId3" Type="http://schemas.openxmlformats.org/officeDocument/2006/relationships/image" Target="../media/image7.jpeg"  /><Relationship Id="rId4" Type="http://schemas.openxmlformats.org/officeDocument/2006/relationships/image" Target="../media/image8.png"  /><Relationship Id="rId5" Type="http://schemas.openxmlformats.org/officeDocument/2006/relationships/image" Target="../media/image9.png"  /><Relationship Id="rId6" Type="http://schemas.openxmlformats.org/officeDocument/2006/relationships/image" Target="../media/image10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4.xml"  /><Relationship Id="rId3" Type="http://schemas.openxmlformats.org/officeDocument/2006/relationships/image" Target="../media/image11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5.xml"  /><Relationship Id="rId3" Type="http://schemas.openxmlformats.org/officeDocument/2006/relationships/image" Target="../media/image12.jpeg"  /><Relationship Id="rId4" Type="http://schemas.openxmlformats.org/officeDocument/2006/relationships/image" Target="../media/image13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 flipH="1">
            <a:off x="4572000" y="3143609"/>
            <a:ext cx="144000" cy="806543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n w="9525">
                <a:solidFill>
                  <a:schemeClr val="accent1">
                    <a:alpha val="0"/>
                  </a:schemeClr>
                </a:solidFill>
              </a:ln>
              <a:latin typeface="나눔고딕 ExtraBold"/>
              <a:ea typeface="나눔고딕 Extra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4536" y="3140968"/>
            <a:ext cx="30598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6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/>
                <a:ea typeface="나눔고딕 ExtraBold"/>
              </a:rPr>
              <a:t>일본국가의 과거와 현재</a:t>
            </a:r>
            <a:endParaRPr lang="ko-KR" altLang="en-US" sz="160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8999" y="3428039"/>
            <a:ext cx="4215489" cy="513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/>
                <a:ea typeface="나눔고딕 ExtraBold"/>
              </a:rPr>
              <a:t>다이쇼의 사회와 문화</a:t>
            </a:r>
            <a:endParaRPr lang="ko-KR" altLang="en-US" sz="280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고딕 ExtraBold"/>
              <a:ea typeface="나눔고딕 ExtraBold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9036496" y="188640"/>
            <a:ext cx="0" cy="6669360"/>
          </a:xfrm>
          <a:prstGeom prst="line">
            <a:avLst/>
          </a:prstGeom>
          <a:ln>
            <a:solidFill>
              <a:srgbClr val="fd4b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 flipH="1">
            <a:off x="8604448" y="3143609"/>
            <a:ext cx="144000" cy="806543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n w="9525">
                <a:solidFill>
                  <a:schemeClr val="accent1">
                    <a:alpha val="0"/>
                  </a:schemeClr>
                </a:solidFill>
              </a:ln>
              <a:latin typeface="나눔고딕 ExtraBold"/>
              <a:ea typeface="나눔고딕 ExtraBold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251520" y="6741368"/>
            <a:ext cx="8892480" cy="0"/>
          </a:xfrm>
          <a:prstGeom prst="line">
            <a:avLst/>
          </a:prstGeom>
          <a:ln>
            <a:solidFill>
              <a:srgbClr val="fd4b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251520" y="6669360"/>
            <a:ext cx="8892480" cy="0"/>
          </a:xfrm>
          <a:prstGeom prst="line">
            <a:avLst/>
          </a:prstGeom>
          <a:ln>
            <a:solidFill>
              <a:srgbClr val="fd4b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300208" y="3933056"/>
            <a:ext cx="2520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>
                <a:latin typeface="나눔고딕 ExtraBold"/>
                <a:ea typeface="나눔고딕 ExtraBold"/>
              </a:rPr>
              <a:t>일본어일본학과</a:t>
            </a:r>
            <a:endParaRPr lang="ko-KR" altLang="en-US">
              <a:latin typeface="나눔고딕 ExtraBold"/>
              <a:ea typeface="나눔고딕 ExtraBold"/>
            </a:endParaRPr>
          </a:p>
          <a:p>
            <a:pPr algn="r">
              <a:defRPr lang="ko-KR" altLang="en-US"/>
            </a:pPr>
            <a:r>
              <a:rPr lang="en-US" altLang="ko-KR">
                <a:latin typeface="나눔고딕 ExtraBold"/>
                <a:ea typeface="나눔고딕 ExtraBold"/>
              </a:rPr>
              <a:t>21</a:t>
            </a:r>
            <a:r>
              <a:rPr lang="ko-KR" altLang="en-US">
                <a:latin typeface="나눔고딕 ExtraBold"/>
                <a:ea typeface="나눔고딕 ExtraBold"/>
              </a:rPr>
              <a:t>*</a:t>
            </a:r>
            <a:r>
              <a:rPr lang="en-US" altLang="ko-KR">
                <a:latin typeface="나눔고딕 ExtraBold"/>
                <a:ea typeface="나눔고딕 ExtraBold"/>
              </a:rPr>
              <a:t>018</a:t>
            </a:r>
            <a:r>
              <a:rPr lang="ko-KR" altLang="en-US">
                <a:latin typeface="나눔고딕 ExtraBold"/>
                <a:ea typeface="나눔고딕 ExtraBold"/>
              </a:rPr>
              <a:t>*</a:t>
            </a:r>
            <a:r>
              <a:rPr lang="en-US" altLang="ko-KR">
                <a:latin typeface="나눔고딕 ExtraBold"/>
                <a:ea typeface="나눔고딕 ExtraBold"/>
              </a:rPr>
              <a:t>8 </a:t>
            </a:r>
            <a:r>
              <a:rPr lang="ko-KR" altLang="en-US">
                <a:latin typeface="나눔고딕 ExtraBold"/>
                <a:ea typeface="나눔고딕 ExtraBold"/>
              </a:rPr>
              <a:t>최*현</a:t>
            </a:r>
            <a:endParaRPr lang="ko-KR" altLang="en-US">
              <a:latin typeface="나눔고딕 ExtraBold"/>
              <a:ea typeface="나눔고딕 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04664"/>
            <a:ext cx="9144000" cy="504056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lang="en-US" altLang="ko-KR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 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의복</a:t>
            </a:r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32448"/>
            <a:ext cx="3113299" cy="397281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762" y="1916832"/>
            <a:ext cx="3130734" cy="3977969"/>
          </a:xfrm>
          <a:prstGeom prst="rect">
            <a:avLst/>
          </a:prstGeom>
        </p:spPr>
      </p:pic>
      <p:cxnSp>
        <p:nvCxnSpPr>
          <p:cNvPr id="12" name="직선 연결선 11"/>
          <p:cNvCxnSpPr/>
          <p:nvPr/>
        </p:nvCxnSpPr>
        <p:spPr>
          <a:xfrm flipV="1">
            <a:off x="3149842" y="4005064"/>
            <a:ext cx="702078" cy="1840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5292080" y="4005064"/>
            <a:ext cx="1080120" cy="1840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51920" y="378904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전통 복장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 flipV="1">
            <a:off x="2843808" y="2132856"/>
            <a:ext cx="1296144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5076056" y="2116887"/>
            <a:ext cx="1296144" cy="2319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23928" y="191683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모자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 flipV="1">
            <a:off x="2699792" y="3037022"/>
            <a:ext cx="900100" cy="3919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99892" y="2812866"/>
            <a:ext cx="900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수염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027" name="직선 연결선 1026"/>
          <p:cNvCxnSpPr/>
          <p:nvPr/>
        </p:nvCxnSpPr>
        <p:spPr>
          <a:xfrm flipH="1" flipV="1">
            <a:off x="5580112" y="3176972"/>
            <a:ext cx="936104" cy="108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TextBox 1031"/>
          <p:cNvSpPr txBox="1"/>
          <p:nvPr/>
        </p:nvSpPr>
        <p:spPr>
          <a:xfrm>
            <a:off x="4788024" y="292494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안경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422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9" grpId="0"/>
      <p:bldP spid="10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04664"/>
            <a:ext cx="9144000" cy="504056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3/ 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음식</a:t>
            </a:r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7170" name="Picture 2" descr="http://www.taishotei.com/img/about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836" y="1376772"/>
            <a:ext cx="4945454" cy="32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9852" y="404664"/>
            <a:ext cx="248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Cuttlet</a:t>
            </a:r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→</a:t>
            </a:r>
            <a:r>
              <a:rPr lang="ko-KR" altLang="en-US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豚</a:t>
            </a:r>
            <a:r>
              <a:rPr lang="ja-JP" altLang="en-US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カツ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5057889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/>
              <a:t>지금과 다르게 튀기는 것이 아닌 굽는 요리였으나</a:t>
            </a:r>
            <a:endParaRPr lang="en-US" altLang="ko-KR" sz="2000" dirty="0" smtClean="0"/>
          </a:p>
          <a:p>
            <a:pPr algn="ctr"/>
            <a:r>
              <a:rPr lang="ko-KR" altLang="en-US" sz="2000" dirty="0" smtClean="0"/>
              <a:t>메이지 시대에 한 손님의 요청으로 만들어짐</a:t>
            </a:r>
            <a:endParaRPr lang="en-US" altLang="ko-KR" sz="2000" dirty="0" smtClean="0"/>
          </a:p>
          <a:p>
            <a:pPr algn="ctr"/>
            <a:r>
              <a:rPr lang="ko-KR" altLang="en-US" sz="2000" dirty="0" smtClean="0"/>
              <a:t>고급 요리였으나 관동 대지진 이후</a:t>
            </a:r>
            <a:endParaRPr lang="en-US" altLang="ko-KR" sz="2000" dirty="0" smtClean="0"/>
          </a:p>
          <a:p>
            <a:pPr algn="ctr"/>
            <a:r>
              <a:rPr lang="ko-KR" altLang="en-US" sz="2000" dirty="0" smtClean="0"/>
              <a:t>돼지고기 소비가 증가함에 따라 보편화됨</a:t>
            </a: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168411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04664"/>
            <a:ext cx="9144000" cy="504056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3/ 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음식</a:t>
            </a:r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6146" name="Picture 2" descr="http://pds4.egloos.com/pds/200702/01/78/e0001978_12022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390191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40466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Croquette</a:t>
            </a:r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→</a:t>
            </a:r>
            <a:r>
              <a:rPr lang="ja-JP" altLang="en-US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コロッケ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5157192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메이지 시대에 고기 등 다양한 재료를 쓰는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일본풍 </a:t>
            </a:r>
            <a:r>
              <a:rPr lang="ko-KR" altLang="en-US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고로케가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등장하며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고급 음식 취급 받았으나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다이쇼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시대에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일반 가정에도 널리 보급되기 시작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695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04664"/>
            <a:ext cx="9144000" cy="504056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3/ 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음식</a:t>
            </a:r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5122" name="Picture 2" descr="https://postfiles.pstatic.net/MjAxOTAxMjRfOTcg/MDAxNTQ4MzI2MTg1NDU5.VGR-w6ViF1KojKQ2eLbnGBIXaonI-Vb7la-jBhZAe5gg.4fT3OTuEAUISr1eyJSc_xKWuHut4eXWWXU3u5TOdmj0g.JPEG.karancoron/Beef_curry_rice_003.jpg?type=w7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889" y="1484784"/>
            <a:ext cx="4061347" cy="269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40466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カレーライス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4841865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인도에서 영국을 거쳐 일본에서 재해석된 요리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인도의 </a:t>
            </a:r>
            <a:r>
              <a:rPr lang="ko-KR" altLang="en-US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커리와는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전혀 다르며 영국의 카레 스튜에서 유래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관동 대지진 이후 여러 대중 식당에서 취급하며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일본의 독자적인 카레가 확립됨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005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924944"/>
            <a:ext cx="9144000" cy="1008112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Thank you for listening!</a:t>
            </a:r>
            <a:endParaRPr lang="ko-KR" altLang="en-US" sz="240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9036496" y="188640"/>
            <a:ext cx="0" cy="6669360"/>
          </a:xfrm>
          <a:prstGeom prst="line">
            <a:avLst/>
          </a:prstGeom>
          <a:ln>
            <a:solidFill>
              <a:srgbClr val="FD4B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0" y="1340768"/>
            <a:ext cx="1800200" cy="504056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CONTENTS</a:t>
            </a:r>
            <a:endParaRPr lang="ko-KR" altLang="en-US" sz="240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2564904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1/ 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시대적 배경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3419708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2/ 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의복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4211796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3/ 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음식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91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 rot="733444">
            <a:off x="2657610" y="2726245"/>
            <a:ext cx="1080000" cy="515221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6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다이</a:t>
            </a:r>
            <a:r>
              <a:rPr lang="ko-KR" altLang="en-US" sz="26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쇼</a:t>
            </a:r>
            <a:endParaRPr lang="ko-KR" altLang="en-US" sz="26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9854" y="2977788"/>
            <a:ext cx="333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시대란 언제를</a:t>
            </a:r>
            <a:endParaRPr lang="ko-KR" altLang="en-US" sz="240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340983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8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말하는걸까</a:t>
            </a:r>
            <a:endParaRPr lang="ko-KR" altLang="en-US" sz="28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940152" y="3030632"/>
            <a:ext cx="360000" cy="883260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660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9036496" y="188640"/>
            <a:ext cx="0" cy="6669360"/>
          </a:xfrm>
          <a:prstGeom prst="line">
            <a:avLst/>
          </a:prstGeom>
          <a:ln>
            <a:solidFill>
              <a:srgbClr val="FD4B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5" y="5193175"/>
            <a:ext cx="3218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다이쇼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천황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본명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16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요시히토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  <a:p>
            <a:pPr algn="just"/>
            <a:r>
              <a:rPr lang="en-US" altLang="ko-KR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1879.08.31~1926.12.25</a:t>
            </a: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9036496" y="188640"/>
            <a:ext cx="0" cy="6669360"/>
          </a:xfrm>
          <a:prstGeom prst="line">
            <a:avLst/>
          </a:prstGeom>
          <a:ln>
            <a:solidFill>
              <a:srgbClr val="FD4B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251520" y="6741368"/>
            <a:ext cx="8892480" cy="0"/>
          </a:xfrm>
          <a:prstGeom prst="line">
            <a:avLst/>
          </a:prstGeom>
          <a:ln>
            <a:solidFill>
              <a:srgbClr val="FD4B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251520" y="6669360"/>
            <a:ext cx="8892480" cy="0"/>
          </a:xfrm>
          <a:prstGeom prst="line">
            <a:avLst/>
          </a:prstGeom>
          <a:ln>
            <a:solidFill>
              <a:srgbClr val="FD4B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다이쇼 덴노에 대한 이미지 검색결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76" y="836712"/>
            <a:ext cx="3189471" cy="432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94626" y="1157843"/>
            <a:ext cx="37057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다이쇼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천황이 통치하던 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1912~1926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endParaRPr lang="en-US" altLang="ko-KR" sz="240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ko-KR" sz="240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400" b="1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大</a:t>
            </a:r>
            <a:r>
              <a:rPr lang="ko-KR" altLang="en-US" sz="24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亨以</a:t>
            </a:r>
            <a:r>
              <a:rPr lang="ko-KR" altLang="en-US" sz="2400" b="1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正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天之道也</a:t>
            </a: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r"/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크게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형통하여 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바르게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하는 것이 하늘의 도이다</a:t>
            </a: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ko-KR" sz="240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관동 대지진</a:t>
            </a:r>
            <a:endParaRPr lang="en-US" altLang="ko-KR" sz="240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/>
            <a:r>
              <a: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   세계 </a:t>
            </a:r>
            <a:r>
              <a:rPr lang="en-US" altLang="ko-KR" sz="24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차 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대전</a:t>
            </a:r>
            <a:endParaRPr lang="en-US" altLang="ko-KR" sz="240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ko-KR" sz="240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개화</a:t>
            </a:r>
            <a:r>
              <a: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하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던 일본</a:t>
            </a:r>
            <a:endParaRPr lang="en-US" altLang="ko-KR" sz="240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/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ko-KR" altLang="en-US" sz="2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고통받던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식민지</a:t>
            </a:r>
            <a:endParaRPr lang="en-US" altLang="ko-KR" sz="240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04664"/>
            <a:ext cx="9144000" cy="504056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1/ 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시대적 배경</a:t>
            </a:r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9392" y="2115022"/>
            <a:ext cx="347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생산 활동</a:t>
            </a:r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경제 규모↑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26" name="Picture 2" descr="http://www.minplus.or.kr/news/photo/201802/4537_9691_32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94" y="1484784"/>
            <a:ext cx="400434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포츠머스 조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3429000"/>
            <a:ext cx="441513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6202" y="4994012"/>
            <a:ext cx="357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지출 급증</a:t>
            </a:r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국채</a:t>
            </a:r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외채↑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404664"/>
            <a:ext cx="329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청일・</a:t>
            </a:r>
            <a:r>
              <a:rPr lang="ko-KR" altLang="en-US" sz="2400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러일</a:t>
            </a:r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전쟁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035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04664"/>
            <a:ext cx="9144000" cy="504056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1/ 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시대적 배경</a:t>
            </a:r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052" name="Picture 4" descr="Mitsui &amp; Co., Lt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19532.pcdn.co/wp-content/uploads/2017/02/Sumitomo-Rubber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60" y="2715344"/>
            <a:ext cx="3443536" cy="172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미쓰비시 자동차 로고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2896"/>
            <a:ext cx="307092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47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04664"/>
            <a:ext cx="9144000" cy="504056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1/ 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시대적 배경</a:t>
            </a:r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4098" name="Picture 2" descr="제1차 세계대전에 참전한 영국 군인들이 포탄 야적장 앞에서 휴식을 취하고 있다. 사진 트위터 캡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086" y="2187674"/>
            <a:ext cx="61912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tatic.thenounproject.com/png/1312006-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51921"/>
            <a:ext cx="1329056" cy="132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tatic.thenounproject.com/png/1432774-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tatic.thenounproject.com/png/3891-2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336" y="286394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43808" y="404664"/>
            <a:ext cx="329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제 </a:t>
            </a:r>
            <a:r>
              <a:rPr lang="en-US" altLang="ko-KR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차 세계대전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3932" y="4768949"/>
            <a:ext cx="2538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경공업</a:t>
            </a:r>
            <a:endParaRPr lang="ko-KR" altLang="en-US" sz="2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4767535"/>
            <a:ext cx="2538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중</a:t>
            </a:r>
            <a:r>
              <a:rPr lang="ko-KR" altLang="en-US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공업</a:t>
            </a:r>
            <a:endParaRPr lang="ko-KR" altLang="en-US" sz="2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070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04664"/>
            <a:ext cx="9144000" cy="504056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1/ 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시대적 배경</a:t>
            </a:r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" name="Picture 2" descr="https://mblogthumb-phinf.pstatic.net/20151217_297/jajuwayo_1450334188935VJn4U_PNG/46.png?type=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708126"/>
            <a:ext cx="4705350" cy="230505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35896" y="2420888"/>
            <a:ext cx="5112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호헌 운동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보통 선거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언론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과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집회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결사의 자유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침략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전쟁과 식민지 지배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중단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남녀 평등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부락민 차별 철폐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노동자 단결권과 파업권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자유교육 쟁취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대학 </a:t>
            </a:r>
            <a:r>
              <a:rPr lang="ko-KR" altLang="en-US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자취권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쟁취운동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44705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다이쇼</a:t>
            </a:r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데모크라시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675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04664"/>
            <a:ext cx="9144000" cy="504056"/>
          </a:xfrm>
          <a:prstGeom prst="rect">
            <a:avLst/>
          </a:prstGeom>
          <a:solidFill>
            <a:srgbClr val="FD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lang="en-US" altLang="ko-KR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 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의복</a:t>
            </a:r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26" name="Picture 2" descr="https://img1.daumcdn.net/thumb/R720x0.q80/?scode=mtistory2&amp;fname=http%3A%2F%2Fcfile22.uf.tistory.com%2Fimage%2F99EC95395AE707CC233AD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1268760"/>
            <a:ext cx="31242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직선 화살표 연결선 6"/>
          <p:cNvCxnSpPr/>
          <p:nvPr/>
        </p:nvCxnSpPr>
        <p:spPr>
          <a:xfrm flipH="1">
            <a:off x="5076056" y="2132856"/>
            <a:ext cx="1440160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16216" y="191683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짧은 기모노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2123728" y="4437112"/>
            <a:ext cx="1584176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1560" y="421179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하카마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7" name="직선 화살표 연결선 16"/>
          <p:cNvCxnSpPr/>
          <p:nvPr/>
        </p:nvCxnSpPr>
        <p:spPr>
          <a:xfrm flipH="1">
            <a:off x="5220072" y="4941168"/>
            <a:ext cx="1512168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32240" y="472514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부츠 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or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구두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28" name="Picture 4" descr="29년판 양산삼(아침)의 파라솔 레이스 양산 비틀기 레이스 나뭇잎 사이로 비치는 햇빛 황실 납품업자 마에바라 영광 상점 「마에바라산마양산 비틀기 레이스 수중등」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63" y="1300839"/>
            <a:ext cx="2626698" cy="229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247799" y="404664"/>
            <a:ext cx="2476329" cy="461665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ハイカラ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043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1" grpId="0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256</ep:Words>
  <ep:PresentationFormat>화면 슬라이드 쇼(4:3)</ep:PresentationFormat>
  <ep:Paragraphs>64</ep:Paragraphs>
  <ep:Slides>14</ep:Slides>
  <ep:Notes>9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ep:HeadingPairs>
  <ep: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ep:TitlesOfParts>
  <ep:HyperlinkBase/>
  <ep:Application>Hancom Office Hanshow 2014</ep:Application>
  <ep:AppVersion>0901.0000.01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2016-04-02T13:07:11.000</dcterms:created>
  <dc:creator>송혜진</dc:creator>
  <cp:lastModifiedBy>권해준</cp:lastModifiedBy>
  <dcterms:modified xsi:type="dcterms:W3CDTF">2019-09-30T14:13:32.828</dcterms:modified>
  <cp:revision>79</cp:revision>
  <dc:title>PowerPoint 프레젠테이션</dc:title>
</cp:coreProperties>
</file>