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43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C5F4D-68A9-4844-AD7B-D12F4CBA35D5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788B-6782-4450-8EA0-EB391996F4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6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6C0B51-91B8-490C-BAF3-9F3BBDAC22D3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35973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503A9D-62D6-4243-A3E2-701636C16CE6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36081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286AEB-87D8-4EC7-BCD4-B9265AF640A7}" type="slidenum">
              <a:rPr lang="en-US" altLang="ko-KR"/>
              <a:pPr/>
              <a:t>3</a:t>
            </a:fld>
            <a:endParaRPr lang="en-US" altLang="ko-K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71056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331A1D-9BFC-40D9-8C97-F5B5595AC48C}" type="slidenum">
              <a:rPr lang="en-US" altLang="ko-KR"/>
              <a:pPr/>
              <a:t>4</a:t>
            </a:fld>
            <a:endParaRPr lang="en-US" altLang="ko-KR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327574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4D9E3D-B511-4780-887B-6DAA10BF51A0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816253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065DE0-746D-4583-BD50-7BD03B8C1FEB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96091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47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13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472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>
  <p:cSld name="제목, 클립 아트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온라인 이미지 개체 틀 2"/>
          <p:cNvSpPr>
            <a:spLocks noGrp="1"/>
          </p:cNvSpPr>
          <p:nvPr>
            <p:ph type="clipArt"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세로 텍스트 개체 틀 3"/>
          <p:cNvSpPr>
            <a:spLocks noGrp="1"/>
          </p:cNvSpPr>
          <p:nvPr>
            <p:ph type="body" orient="vert" sz="half" idx="2"/>
          </p:nvPr>
        </p:nvSpPr>
        <p:spPr>
          <a:xfrm>
            <a:off x="6170613" y="1604963"/>
            <a:ext cx="5410200" cy="45243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3/31/19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721E0400-CD39-4D5A-90E4-C42915396D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2048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제목 및 내용 2개/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39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0013" cy="20986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70613" y="1825625"/>
            <a:ext cx="5181600" cy="20986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10514013" cy="20986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3/31/19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849A9306-C2AA-451D-BE5B-504D6AEE81B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671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OverChart">
  <p:cSld name="세로 제목 및 텍스트/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5006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sz="half" idx="1"/>
          </p:nvPr>
        </p:nvSpPr>
        <p:spPr>
          <a:xfrm>
            <a:off x="609600" y="1122363"/>
            <a:ext cx="8077200" cy="24272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차트 개체 틀 3"/>
          <p:cNvSpPr>
            <a:spLocks noGrp="1"/>
          </p:cNvSpPr>
          <p:nvPr>
            <p:ph type="chart" sz="half" idx="2"/>
          </p:nvPr>
        </p:nvSpPr>
        <p:spPr>
          <a:xfrm>
            <a:off x="609600" y="3702050"/>
            <a:ext cx="8077200" cy="242728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3/31/19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0869E869-4B7C-49D7-9501-FB91FC0C3B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440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제목 및 내용/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10971213" cy="218598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0" y="3943350"/>
            <a:ext cx="10971213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3/31/19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DFB8A98B-78FC-4703-9571-6DFEBD5C54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213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9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74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57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644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937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023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00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356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2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552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38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62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51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74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8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263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7EC0-E4BE-44EF-9F80-B362A61E5184}" type="datetimeFigureOut">
              <a:rPr lang="ko-KR" altLang="en-US" smtClean="0"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E9BDE-B7D9-48EC-8C69-539BEBE9BE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898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HSUZnhebWT8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FBjdWKSrRdc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QOK3e9-Sd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UbCVPMJLA" TargetMode="External"/><Relationship Id="rId2" Type="http://schemas.openxmlformats.org/officeDocument/2006/relationships/hyperlink" Target="https://www.youtube.com/watch?v=MmGux5pcZi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naver.com/main/read.nhn?mode=LPOD&amp;mid=tvh&amp;oid=057&amp;aid=000102032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32188" y="2474913"/>
            <a:ext cx="5127625" cy="190976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ko-KR" altLang="ko-KR" sz="3600">
                <a:solidFill>
                  <a:srgbClr val="EEEEEE"/>
                </a:solidFill>
              </a:rPr>
              <a:t>일본의 기후와 자연재해</a:t>
            </a: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554413" y="2079625"/>
            <a:ext cx="347662" cy="347663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99" name="Oval 3"/>
          <p:cNvSpPr>
            <a:spLocks noChangeArrowheads="1"/>
          </p:cNvSpPr>
          <p:nvPr/>
        </p:nvSpPr>
        <p:spPr bwMode="auto">
          <a:xfrm>
            <a:off x="3092450" y="2193925"/>
            <a:ext cx="695325" cy="695325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 rot="3480000">
            <a:off x="8766175" y="3705225"/>
            <a:ext cx="228600" cy="228600"/>
          </a:xfrm>
          <a:prstGeom prst="ellipse">
            <a:avLst/>
          </a:prstGeom>
          <a:solidFill>
            <a:srgbClr val="DBDBDB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 rot="3480000">
            <a:off x="8274050" y="3951288"/>
            <a:ext cx="695325" cy="695325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9132888" y="4967288"/>
            <a:ext cx="2532062" cy="1223962"/>
          </a:xfrm>
          <a:solidFill>
            <a:srgbClr val="FFCC00"/>
          </a:solidFill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ko-KR" altLang="ko-KR" sz="2400" dirty="0" smtClean="0"/>
              <a:t>217</a:t>
            </a:r>
            <a:r>
              <a:rPr lang="en-US" altLang="ko-KR" sz="2400" dirty="0" smtClean="0"/>
              <a:t>*</a:t>
            </a:r>
            <a:r>
              <a:rPr lang="ko-KR" altLang="ko-KR" sz="2400" dirty="0" smtClean="0"/>
              <a:t>2</a:t>
            </a:r>
            <a:r>
              <a:rPr lang="en-US" altLang="ko-KR" sz="2400" dirty="0" smtClean="0"/>
              <a:t>**</a:t>
            </a:r>
            <a:r>
              <a:rPr lang="ko-KR" altLang="ko-KR" sz="2400" dirty="0" smtClean="0"/>
              <a:t>5</a:t>
            </a:r>
            <a:r>
              <a:rPr lang="ko-KR" altLang="ko-KR" sz="2400" dirty="0"/>
              <a:t/>
            </a:r>
            <a:br>
              <a:rPr lang="ko-KR" altLang="ko-KR" sz="2400" dirty="0"/>
            </a:br>
            <a:r>
              <a:rPr lang="ko-KR" altLang="ko-KR" sz="2400" dirty="0"/>
              <a:t>일본어일본학과</a:t>
            </a:r>
            <a:br>
              <a:rPr lang="ko-KR" altLang="ko-KR" sz="2400" dirty="0"/>
            </a:br>
            <a:r>
              <a:rPr lang="ko-KR" altLang="ko-KR" sz="2400" dirty="0" smtClean="0"/>
              <a:t>남</a:t>
            </a:r>
            <a:r>
              <a:rPr lang="en-US" altLang="ko-KR" sz="2400" dirty="0" smtClean="0"/>
              <a:t>*</a:t>
            </a:r>
            <a:r>
              <a:rPr lang="ko-KR" altLang="ko-KR" sz="2400" dirty="0" smtClean="0"/>
              <a:t>은</a:t>
            </a:r>
            <a:endParaRPr lang="ko-KR" altLang="ko-KR" sz="2400" dirty="0"/>
          </a:p>
        </p:txBody>
      </p:sp>
    </p:spTree>
    <p:extLst>
      <p:ext uri="{BB962C8B-B14F-4D97-AF65-F5344CB8AC3E}">
        <p14:creationId xmlns:p14="http://schemas.microsoft.com/office/powerpoint/2010/main" val="1927436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ê´ë ¨ ì´ë¯¸ì§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ë¯¸êµ­ vs ì¼ë³¸ ë©´ì ë¹êµ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4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0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인구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19세기에 3,000~4,000만 명이던 것이 점차 증가해 1967년에는 1억 명에, 그 후로도 계속 증가해 왔다. </a:t>
            </a:r>
          </a:p>
          <a:p>
            <a:r>
              <a:rPr lang="en-US" sz="2400" dirty="0"/>
              <a:t>그러나 1973년을 정점으로 출생률이 낮아지기 시작하면서 인구 증가율은 1995년부터 2000년까지 5년 동안 불과 1.1% 정도에 머물렀</a:t>
            </a:r>
            <a:r>
              <a:rPr lang="ko-KR" altLang="en-US" sz="2400" dirty="0"/>
              <a:t>다</a:t>
            </a:r>
            <a:r>
              <a:rPr lang="en-US" altLang="ko-KR" sz="2400" dirty="0"/>
              <a:t>.</a:t>
            </a:r>
          </a:p>
          <a:p>
            <a:r>
              <a:rPr lang="en-US" sz="2400" dirty="0"/>
              <a:t>2006년에는 1억 2,774만 명을 정점으로 감소할 것으로 </a:t>
            </a:r>
            <a:r>
              <a:rPr lang="ko-KR" altLang="en-US" sz="2400" dirty="0"/>
              <a:t>예견 되었다</a:t>
            </a:r>
            <a:r>
              <a:rPr lang="en-US" altLang="ko-KR" sz="2400" dirty="0"/>
              <a:t>.</a:t>
            </a:r>
            <a:r>
              <a:rPr lang="en-US" sz="2400" dirty="0"/>
              <a:t> </a:t>
            </a:r>
          </a:p>
          <a:p>
            <a:r>
              <a:rPr lang="en-US" sz="2400" dirty="0"/>
              <a:t>현재 일본의 인구는 1억 2,685만 4,745명이다.출생률의 저하로 일본은 고령화 사회로 변모해 가고 있다. </a:t>
            </a:r>
          </a:p>
          <a:p>
            <a:r>
              <a:rPr lang="en-US" sz="2400" dirty="0"/>
              <a:t>65세 이상의 고령 인구는 앞으로도 계속 증가해 결국 인구 4명당 1명은 고령자가 될 것으로 내다보고 있다. </a:t>
            </a:r>
          </a:p>
          <a:p>
            <a:r>
              <a:rPr lang="en-US" sz="2400" dirty="0"/>
              <a:t>따라서 생산연령(15~64세) 인구 2.4명이 1명의 고령자를 부양해야 하는 결과가 되어 큰 사회문제가 될 것으로 전망된다. 현재 일본에서는 이에 대한 대책 마련에 부심하고 있</a:t>
            </a:r>
            <a:r>
              <a:rPr lang="ko-KR" altLang="en-US" sz="2400" dirty="0"/>
              <a:t>다</a:t>
            </a:r>
            <a:r>
              <a:rPr lang="en-US" altLang="ko-KR" sz="2400" dirty="0"/>
              <a:t>.</a:t>
            </a:r>
            <a:endParaRPr lang="en-US" sz="2400" dirty="0"/>
          </a:p>
          <a:p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00103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4DF7FD51-2C0C-427E-B3A5-87809D5C6349}"/>
              </a:ext>
            </a:extLst>
          </p:cNvPr>
          <p:cNvGrpSpPr/>
          <p:nvPr/>
        </p:nvGrpSpPr>
        <p:grpSpPr>
          <a:xfrm>
            <a:off x="3145053" y="2079715"/>
            <a:ext cx="5901894" cy="2567294"/>
            <a:chOff x="3092573" y="2079715"/>
            <a:chExt cx="5901894" cy="2567294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xmlns="" id="{8057F4A8-EFA6-4AFA-865A-EEB6288D52F4}"/>
                </a:ext>
              </a:extLst>
            </p:cNvPr>
            <p:cNvSpPr/>
            <p:nvPr/>
          </p:nvSpPr>
          <p:spPr>
            <a:xfrm>
              <a:off x="3532094" y="2474259"/>
              <a:ext cx="5127812" cy="19094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4000" b="1" dirty="0">
                  <a:solidFill>
                    <a:schemeClr val="tx1"/>
                  </a:solidFill>
                </a:rPr>
                <a:t>지리적 특성에 따른</a:t>
              </a:r>
              <a:endParaRPr lang="en-US" altLang="ko-KR" sz="4000" b="1" dirty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4000" b="1" dirty="0">
                  <a:solidFill>
                    <a:schemeClr val="tx1"/>
                  </a:solidFill>
                </a:rPr>
                <a:t>일본의 산업발전</a:t>
              </a:r>
              <a:endParaRPr lang="en-US" altLang="ko-KR" sz="4000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-</a:t>
              </a:r>
              <a:r>
                <a:rPr lang="en-US" altLang="ko-KR" sz="2000" dirty="0" smtClean="0">
                  <a:solidFill>
                    <a:schemeClr val="tx1"/>
                  </a:solidFill>
                </a:rPr>
                <a:t>213*0**9 </a:t>
              </a:r>
              <a:r>
                <a:rPr lang="ko-KR" altLang="en-US" sz="2000" dirty="0">
                  <a:solidFill>
                    <a:schemeClr val="tx1"/>
                  </a:solidFill>
                </a:rPr>
                <a:t>사회학과 </a:t>
              </a:r>
              <a:r>
                <a:rPr lang="ko-KR" altLang="en-US" sz="2000" dirty="0" smtClean="0">
                  <a:solidFill>
                    <a:schemeClr val="tx1"/>
                  </a:solidFill>
                </a:rPr>
                <a:t>양</a:t>
              </a:r>
              <a:r>
                <a:rPr lang="en-US" altLang="ko-KR" sz="2000" dirty="0" smtClean="0">
                  <a:solidFill>
                    <a:schemeClr val="tx1"/>
                  </a:solidFill>
                </a:rPr>
                <a:t>*</a:t>
              </a:r>
              <a:r>
                <a:rPr lang="ko-KR" altLang="en-US" sz="2000" dirty="0" err="1" smtClean="0">
                  <a:solidFill>
                    <a:schemeClr val="tx1"/>
                  </a:solidFill>
                </a:rPr>
                <a:t>락</a:t>
              </a:r>
              <a:r>
                <a:rPr lang="en-US" altLang="ko-KR" sz="2000" dirty="0">
                  <a:solidFill>
                    <a:schemeClr val="tx1"/>
                  </a:solidFill>
                </a:rPr>
                <a:t>-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xmlns="" id="{9F1D3E12-DD20-4F1D-BB04-6D0C54DCCBF6}"/>
                </a:ext>
              </a:extLst>
            </p:cNvPr>
            <p:cNvSpPr/>
            <p:nvPr/>
          </p:nvSpPr>
          <p:spPr>
            <a:xfrm>
              <a:off x="3554509" y="2079715"/>
              <a:ext cx="347634" cy="347634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xmlns="" id="{DE8E91A3-9E6D-43C8-AF67-F42F17AD1425}"/>
                </a:ext>
              </a:extLst>
            </p:cNvPr>
            <p:cNvSpPr/>
            <p:nvPr/>
          </p:nvSpPr>
          <p:spPr>
            <a:xfrm>
              <a:off x="3092573" y="2194012"/>
              <a:ext cx="695268" cy="695268"/>
            </a:xfrm>
            <a:prstGeom prst="ellipse">
              <a:avLst/>
            </a:prstGeom>
            <a:solidFill>
              <a:srgbClr val="E7E6E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xmlns="" id="{369E2F0B-CB25-46CD-B064-2CF0B1B77FD9}"/>
                </a:ext>
              </a:extLst>
            </p:cNvPr>
            <p:cNvSpPr/>
            <p:nvPr/>
          </p:nvSpPr>
          <p:spPr>
            <a:xfrm rot="3497557">
              <a:off x="8764865" y="3706114"/>
              <a:ext cx="229602" cy="2296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xmlns="" id="{D72C2397-FB7F-46A0-BA6B-77015F918053}"/>
                </a:ext>
              </a:extLst>
            </p:cNvPr>
            <p:cNvSpPr/>
            <p:nvPr/>
          </p:nvSpPr>
          <p:spPr>
            <a:xfrm rot="3497557">
              <a:off x="8273336" y="3951741"/>
              <a:ext cx="695268" cy="695268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94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16A063-C81D-41EF-9F21-8356A631364F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15A441-C293-4D5F-B533-1D7D1A6988C0}"/>
              </a:ext>
            </a:extLst>
          </p:cNvPr>
          <p:cNvSpPr txBox="1"/>
          <p:nvPr/>
        </p:nvSpPr>
        <p:spPr>
          <a:xfrm>
            <a:off x="4871949" y="1144999"/>
            <a:ext cx="24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산업구조</a:t>
            </a: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xmlns="" id="{3A945E8D-56BE-4ED7-80D0-153C4C2865BA}"/>
              </a:ext>
            </a:extLst>
          </p:cNvPr>
          <p:cNvGrpSpPr/>
          <p:nvPr/>
        </p:nvGrpSpPr>
        <p:grpSpPr>
          <a:xfrm>
            <a:off x="720000" y="2178000"/>
            <a:ext cx="5904329" cy="3960000"/>
            <a:chOff x="720000" y="2178000"/>
            <a:chExt cx="5904329" cy="3960000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xmlns="" id="{64D246B2-2E58-4301-B4AF-00BA59063FD5}"/>
                </a:ext>
              </a:extLst>
            </p:cNvPr>
            <p:cNvSpPr/>
            <p:nvPr/>
          </p:nvSpPr>
          <p:spPr>
            <a:xfrm>
              <a:off x="720000" y="2178000"/>
              <a:ext cx="3960000" cy="3960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부분 원형 8">
              <a:extLst>
                <a:ext uri="{FF2B5EF4-FFF2-40B4-BE49-F238E27FC236}">
                  <a16:creationId xmlns:a16="http://schemas.microsoft.com/office/drawing/2014/main" xmlns="" id="{FF4A41A2-26D7-4954-BE3A-1C9D222C1293}"/>
                </a:ext>
              </a:extLst>
            </p:cNvPr>
            <p:cNvSpPr/>
            <p:nvPr/>
          </p:nvSpPr>
          <p:spPr>
            <a:xfrm>
              <a:off x="720000" y="2178000"/>
              <a:ext cx="3960000" cy="3960000"/>
            </a:xfrm>
            <a:prstGeom prst="pie">
              <a:avLst>
                <a:gd name="adj1" fmla="val 1221313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0451627-FB34-48CD-98A4-5C9128E2AFF3}"/>
                </a:ext>
              </a:extLst>
            </p:cNvPr>
            <p:cNvSpPr txBox="1"/>
            <p:nvPr/>
          </p:nvSpPr>
          <p:spPr>
            <a:xfrm>
              <a:off x="1620000" y="4648500"/>
              <a:ext cx="2160000" cy="45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2000" b="1" dirty="0"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서비스업 </a:t>
              </a:r>
              <a:r>
                <a:rPr lang="en-US" altLang="ko-KR" sz="2000" b="1" dirty="0"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– 69.8%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3975167C-932E-4CA1-AF19-DA2306AED3D1}"/>
                </a:ext>
              </a:extLst>
            </p:cNvPr>
            <p:cNvSpPr txBox="1"/>
            <p:nvPr/>
          </p:nvSpPr>
          <p:spPr>
            <a:xfrm>
              <a:off x="2880000" y="3179603"/>
              <a:ext cx="1800000" cy="45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2000" b="1" dirty="0"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공업 </a:t>
              </a:r>
              <a:r>
                <a:rPr lang="en-US" altLang="ko-KR" sz="2000" b="1" dirty="0"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– 26.2%</a:t>
              </a:r>
            </a:p>
          </p:txBody>
        </p:sp>
        <p:sp>
          <p:nvSpPr>
            <p:cNvPr id="12" name="부분 원형 11">
              <a:extLst>
                <a:ext uri="{FF2B5EF4-FFF2-40B4-BE49-F238E27FC236}">
                  <a16:creationId xmlns:a16="http://schemas.microsoft.com/office/drawing/2014/main" xmlns="" id="{39592CF1-C950-4A8A-ACCA-F9C5F6C9D698}"/>
                </a:ext>
              </a:extLst>
            </p:cNvPr>
            <p:cNvSpPr/>
            <p:nvPr/>
          </p:nvSpPr>
          <p:spPr>
            <a:xfrm flipH="1">
              <a:off x="720000" y="2178000"/>
              <a:ext cx="3960000" cy="3960000"/>
            </a:xfrm>
            <a:prstGeom prst="pie">
              <a:avLst>
                <a:gd name="adj1" fmla="val 9570892"/>
                <a:gd name="adj2" fmla="val 1037650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C18C3FA-8990-45BE-A47F-2FE03A407875}"/>
                </a:ext>
              </a:extLst>
            </p:cNvPr>
            <p:cNvSpPr txBox="1"/>
            <p:nvPr/>
          </p:nvSpPr>
          <p:spPr>
            <a:xfrm>
              <a:off x="4824329" y="4423500"/>
              <a:ext cx="1800000" cy="450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2000" b="1" dirty="0"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농업 </a:t>
              </a:r>
              <a:r>
                <a:rPr lang="en-US" altLang="ko-KR" sz="2000" b="1" dirty="0"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– 3.9%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xmlns="" id="{991E525D-E572-4CA9-8F5B-598F11E09DFA}"/>
                </a:ext>
              </a:extLst>
            </p:cNvPr>
            <p:cNvCxnSpPr/>
            <p:nvPr/>
          </p:nvCxnSpPr>
          <p:spPr>
            <a:xfrm>
              <a:off x="4624149" y="4636292"/>
              <a:ext cx="214789" cy="312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타원 22">
            <a:extLst>
              <a:ext uri="{FF2B5EF4-FFF2-40B4-BE49-F238E27FC236}">
                <a16:creationId xmlns:a16="http://schemas.microsoft.com/office/drawing/2014/main" xmlns="" id="{0BD03F46-9C07-4792-A59F-FC7DF9E6C9B8}"/>
              </a:ext>
            </a:extLst>
          </p:cNvPr>
          <p:cNvSpPr/>
          <p:nvPr/>
        </p:nvSpPr>
        <p:spPr>
          <a:xfrm>
            <a:off x="6221631" y="3338318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50B050F8-86B0-439C-8887-1903EF00F3D9}"/>
              </a:ext>
            </a:extLst>
          </p:cNvPr>
          <p:cNvSpPr/>
          <p:nvPr/>
        </p:nvSpPr>
        <p:spPr>
          <a:xfrm>
            <a:off x="6805331" y="3338318"/>
            <a:ext cx="4680000" cy="140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일본은 </a:t>
            </a: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3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차 산업으로 대표되는 서비스업이</a:t>
            </a: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가장 발달해 있으며 그 다음으로 </a:t>
            </a: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2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차 산업이</a:t>
            </a: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발달되어 있음</a:t>
            </a:r>
          </a:p>
        </p:txBody>
      </p:sp>
    </p:spTree>
    <p:extLst>
      <p:ext uri="{BB962C8B-B14F-4D97-AF65-F5344CB8AC3E}">
        <p14:creationId xmlns:p14="http://schemas.microsoft.com/office/powerpoint/2010/main" val="314072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6F07B8-3448-46A9-935C-8636D8A06451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6EB7A2-43AE-4342-B935-6B97EC478037}"/>
              </a:ext>
            </a:extLst>
          </p:cNvPr>
          <p:cNvSpPr txBox="1"/>
          <p:nvPr/>
        </p:nvSpPr>
        <p:spPr>
          <a:xfrm>
            <a:off x="4871949" y="1144999"/>
            <a:ext cx="24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산업구조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4CADA78D-3A53-487E-8F2E-CB0EA6201CB2}"/>
              </a:ext>
            </a:extLst>
          </p:cNvPr>
          <p:cNvSpPr/>
          <p:nvPr/>
        </p:nvSpPr>
        <p:spPr>
          <a:xfrm>
            <a:off x="787774" y="2376105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245E584C-DD05-457D-AC44-F5E84BD4DB1A}"/>
              </a:ext>
            </a:extLst>
          </p:cNvPr>
          <p:cNvSpPr/>
          <p:nvPr/>
        </p:nvSpPr>
        <p:spPr>
          <a:xfrm>
            <a:off x="1371474" y="2376105"/>
            <a:ext cx="4680000" cy="93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서비스업의 경우 노인 복지산업과</a:t>
            </a: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관광 산업이 발달한 상태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228056A9-2C26-40C3-87EC-075D4FBE8D3F}"/>
              </a:ext>
            </a:extLst>
          </p:cNvPr>
          <p:cNvSpPr/>
          <p:nvPr/>
        </p:nvSpPr>
        <p:spPr>
          <a:xfrm>
            <a:off x="1371474" y="4075211"/>
            <a:ext cx="4680000" cy="208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노인 복지 산업으로는 독거노인들을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대상으로 한 재택 방문과</a:t>
            </a: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유료</a:t>
            </a: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양로원이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발달했으며 관광 산업으로는</a:t>
            </a: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 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여행 관련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산업을 중심으로 한 호텔과 테마파크 관련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산업이 발달함</a:t>
            </a: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xmlns="" id="{8FE80DE3-A45C-4A42-9789-BEC15222F816}"/>
              </a:ext>
            </a:extLst>
          </p:cNvPr>
          <p:cNvSpPr/>
          <p:nvPr/>
        </p:nvSpPr>
        <p:spPr>
          <a:xfrm>
            <a:off x="787774" y="4075211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B51F722-F1B4-4700-B6B7-DA0019C2259E}"/>
              </a:ext>
            </a:extLst>
          </p:cNvPr>
          <p:cNvSpPr/>
          <p:nvPr/>
        </p:nvSpPr>
        <p:spPr>
          <a:xfrm>
            <a:off x="6497811" y="2178000"/>
            <a:ext cx="4320000" cy="39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7121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33BAE7-13A3-4125-BD0B-1F24101C0B74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2CCB14-FBC7-427D-A479-396763983395}"/>
              </a:ext>
            </a:extLst>
          </p:cNvPr>
          <p:cNvSpPr txBox="1"/>
          <p:nvPr/>
        </p:nvSpPr>
        <p:spPr>
          <a:xfrm>
            <a:off x="4871949" y="1144999"/>
            <a:ext cx="24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산업구조</a:t>
            </a:r>
          </a:p>
        </p:txBody>
      </p:sp>
      <p:pic>
        <p:nvPicPr>
          <p:cNvPr id="6" name="온라인 미디어 5" title="￬ﾝﾀ￭ﾇﾴ￫ﾌﾀ￫ﾹﾄ ￬ﾂﾬ￭ﾚﾌ￬ﾠﾁ￪ﾸﾰ￬ﾗﾅ,￬ﾜﾠ￫ﾣﾌ￬ﾣﾼ￭ﾃﾝ￭ﾘﾕ￫ﾅﾸ￬ﾝﾸ￬ﾋﾜ￬ﾄﾤ-￬ﾚﾔ￬ﾽﾔ￭ﾕﾘ￫ﾧﾈ￬ﾝﾘ ￫ﾳﾵ￬ﾧﾀ￭ﾁﾴ￫ﾟﾽ [￬ﾧﾀ￫ﾰﾩ￬ﾝﾴ￫ﾯﾸ￫ﾞﾘ￫ﾋﾤ]">
            <a:hlinkClick r:id="" action="ppaction://media"/>
            <a:extLst>
              <a:ext uri="{FF2B5EF4-FFF2-40B4-BE49-F238E27FC236}">
                <a16:creationId xmlns:a16="http://schemas.microsoft.com/office/drawing/2014/main" xmlns="" id="{F8A73532-12B9-4A66-8D33-1E4405DAF7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6000" y="1638000"/>
            <a:ext cx="89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0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33BAE7-13A3-4125-BD0B-1F24101C0B74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2CCB14-FBC7-427D-A479-396763983395}"/>
              </a:ext>
            </a:extLst>
          </p:cNvPr>
          <p:cNvSpPr txBox="1"/>
          <p:nvPr/>
        </p:nvSpPr>
        <p:spPr>
          <a:xfrm>
            <a:off x="4871949" y="1144999"/>
            <a:ext cx="24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산업구조</a:t>
            </a:r>
          </a:p>
        </p:txBody>
      </p:sp>
      <p:pic>
        <p:nvPicPr>
          <p:cNvPr id="7" name="온라인 미디어 3" title="￬ﾝﾼ￫ﾳﾸ￬ﾝﾘ ￬ﾝﾴ￬ﾃﾉ ￬ﾋﾤ￫ﾲﾄ￬ﾂﾰ￬ﾗﾅ ￬ﾠﾕ￫ﾦﾬ (￫ﾯﾸ￫ﾞﾘ￬ﾘﾈ￫ﾳﾴ on tomatoTV) #￫ﾯﾸ￫ﾞﾘ￬ﾱﾄ￫ﾄﾐ #￫ﾧﾈ￬ﾝﾴ￬ﾗﾐ￭ﾔﾄ #￫ﾯﾸ￫ﾞﾘ￬ﾘﾈ￫ﾳﾴ #myf #￪ﾳﾠ￫ﾠﾹ￭ﾙﾔ">
            <a:hlinkClick r:id="" action="ppaction://media"/>
            <a:extLst>
              <a:ext uri="{FF2B5EF4-FFF2-40B4-BE49-F238E27FC236}">
                <a16:creationId xmlns:a16="http://schemas.microsoft.com/office/drawing/2014/main" xmlns="" id="{7A6D1EE3-E178-4801-A766-ABDD596A24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16000" y="1638000"/>
            <a:ext cx="89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4F8AF2-BF5D-4F99-8025-E3F08F496CC1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EE082C-F6CA-4E36-A0A4-4D10BD0AC440}"/>
              </a:ext>
            </a:extLst>
          </p:cNvPr>
          <p:cNvSpPr txBox="1"/>
          <p:nvPr/>
        </p:nvSpPr>
        <p:spPr>
          <a:xfrm>
            <a:off x="4871949" y="1144999"/>
            <a:ext cx="2448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산업구조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B3EE5722-B0C5-4928-BF5C-ACBFE902C118}"/>
              </a:ext>
            </a:extLst>
          </p:cNvPr>
          <p:cNvSpPr/>
          <p:nvPr/>
        </p:nvSpPr>
        <p:spPr>
          <a:xfrm>
            <a:off x="361950" y="2178000"/>
            <a:ext cx="5734050" cy="39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D57FCB64-4EC1-48CC-AC14-B59AC3289796}"/>
              </a:ext>
            </a:extLst>
          </p:cNvPr>
          <p:cNvSpPr/>
          <p:nvPr/>
        </p:nvSpPr>
        <p:spPr>
          <a:xfrm>
            <a:off x="6221631" y="2376105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1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72AEE45-DD1C-4F2D-878B-EEB695F55D19}"/>
              </a:ext>
            </a:extLst>
          </p:cNvPr>
          <p:cNvSpPr/>
          <p:nvPr/>
        </p:nvSpPr>
        <p:spPr>
          <a:xfrm>
            <a:off x="6805331" y="2376105"/>
            <a:ext cx="4680000" cy="93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일본의 공업은 고부가가치 산업 위주로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발달함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00F5505B-13DB-4E14-8A63-E815578E3D66}"/>
              </a:ext>
            </a:extLst>
          </p:cNvPr>
          <p:cNvSpPr/>
          <p:nvPr/>
        </p:nvSpPr>
        <p:spPr>
          <a:xfrm>
            <a:off x="6805331" y="4075211"/>
            <a:ext cx="4680000" cy="1872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자동차 산업과 철강 산업은 세계 </a:t>
            </a: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1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위의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자리를 차지하고 있으며 공업이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내수 부진으로 인한 아베노믹스의 한계를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돌파시켜주는 황금 열쇠 역할을 하고 있음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2969A503-DD65-49F0-91F9-C0F02219840D}"/>
              </a:ext>
            </a:extLst>
          </p:cNvPr>
          <p:cNvSpPr/>
          <p:nvPr/>
        </p:nvSpPr>
        <p:spPr>
          <a:xfrm>
            <a:off x="6221631" y="4075211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18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520D2E-CC29-455B-9178-C3A09B50DBE4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4F8935-38B2-412D-B419-3FF3E32C6125}"/>
              </a:ext>
            </a:extLst>
          </p:cNvPr>
          <p:cNvSpPr txBox="1"/>
          <p:nvPr/>
        </p:nvSpPr>
        <p:spPr>
          <a:xfrm>
            <a:off x="3839618" y="1144999"/>
            <a:ext cx="451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지리적 특징과 산업발전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9EA5909B-E4C0-4C02-B74D-FE8B967C6310}"/>
              </a:ext>
            </a:extLst>
          </p:cNvPr>
          <p:cNvSpPr/>
          <p:nvPr/>
        </p:nvSpPr>
        <p:spPr>
          <a:xfrm>
            <a:off x="6677811" y="2178000"/>
            <a:ext cx="3960000" cy="39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39E49326-9FE1-443C-B5FC-D3D936BFA4BF}"/>
              </a:ext>
            </a:extLst>
          </p:cNvPr>
          <p:cNvSpPr/>
          <p:nvPr/>
        </p:nvSpPr>
        <p:spPr>
          <a:xfrm>
            <a:off x="787774" y="2376105"/>
            <a:ext cx="468000" cy="46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B8A4131A-BD22-4A52-A967-DA42CED3332F}"/>
              </a:ext>
            </a:extLst>
          </p:cNvPr>
          <p:cNvSpPr/>
          <p:nvPr/>
        </p:nvSpPr>
        <p:spPr>
          <a:xfrm>
            <a:off x="1371474" y="2376105"/>
            <a:ext cx="4680000" cy="936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일본의 지형은 우리나라와 비슷하게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국토 전체의 </a:t>
            </a: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70%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가 삼림으로 이루어져 있음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0AD96A2C-D7A1-47AC-A680-1851B4D37566}"/>
              </a:ext>
            </a:extLst>
          </p:cNvPr>
          <p:cNvSpPr/>
          <p:nvPr/>
        </p:nvSpPr>
        <p:spPr>
          <a:xfrm>
            <a:off x="1371474" y="4075211"/>
            <a:ext cx="4680000" cy="208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일본은 천연자원이 매우 부족한 나라로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에너지 자급률이 전체적으로</a:t>
            </a:r>
            <a:endParaRPr lang="en-US" altLang="ko-KR" noProof="1">
              <a:latin typeface="Noto Sans CJK KR Thin" panose="020B0200000000000000" pitchFamily="34" charset="-127"/>
              <a:ea typeface="Noto Sans CJK KR Thin" panose="020B0200000000000000" pitchFamily="34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17%</a:t>
            </a:r>
            <a:r>
              <a:rPr lang="ko-KR" altLang="en-US" noProof="1">
                <a:latin typeface="Noto Sans CJK KR Thin" panose="020B0200000000000000" pitchFamily="34" charset="-127"/>
                <a:ea typeface="Noto Sans CJK KR Thin" panose="020B0200000000000000" pitchFamily="34" charset="-127"/>
              </a:rPr>
              <a:t>밖에 되지 않음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A0391747-DC23-4CA5-AA32-CFAFE54F47C9}"/>
              </a:ext>
            </a:extLst>
          </p:cNvPr>
          <p:cNvSpPr/>
          <p:nvPr/>
        </p:nvSpPr>
        <p:spPr>
          <a:xfrm>
            <a:off x="787774" y="4075211"/>
            <a:ext cx="468000" cy="468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91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9F7125-3850-498B-8EA8-CCA18EC76FE1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47693A-84AD-4F8C-98FC-C7145B3F4B51}"/>
              </a:ext>
            </a:extLst>
          </p:cNvPr>
          <p:cNvSpPr txBox="1"/>
          <p:nvPr/>
        </p:nvSpPr>
        <p:spPr>
          <a:xfrm>
            <a:off x="3839618" y="1144999"/>
            <a:ext cx="451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지리적 특징과 산업발전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E190A2B-B307-4DEF-8301-8ADCAF241E5F}"/>
              </a:ext>
            </a:extLst>
          </p:cNvPr>
          <p:cNvSpPr/>
          <p:nvPr/>
        </p:nvSpPr>
        <p:spPr>
          <a:xfrm>
            <a:off x="2496000" y="1876664"/>
            <a:ext cx="7200000" cy="45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DB6D0EBE-9545-47D3-B67B-E551164A546B}"/>
              </a:ext>
            </a:extLst>
          </p:cNvPr>
          <p:cNvGrpSpPr/>
          <p:nvPr/>
        </p:nvGrpSpPr>
        <p:grpSpPr>
          <a:xfrm>
            <a:off x="2496000" y="1876664"/>
            <a:ext cx="7200000" cy="4500000"/>
            <a:chOff x="2496000" y="1876664"/>
            <a:chExt cx="7200000" cy="4500000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A6EAE2B9-733F-4D74-ADB4-5B7C0EDAD435}"/>
                </a:ext>
              </a:extLst>
            </p:cNvPr>
            <p:cNvSpPr/>
            <p:nvPr/>
          </p:nvSpPr>
          <p:spPr>
            <a:xfrm>
              <a:off x="2496000" y="1876664"/>
              <a:ext cx="7200000" cy="4500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xmlns="" id="{4469C714-F7EA-403F-99CA-2EC9C0866ED3}"/>
                </a:ext>
              </a:extLst>
            </p:cNvPr>
            <p:cNvSpPr/>
            <p:nvPr/>
          </p:nvSpPr>
          <p:spPr>
            <a:xfrm>
              <a:off x="4296000" y="2056664"/>
              <a:ext cx="360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ko-KR" altLang="en-US" sz="3200" b="1" noProof="1">
                  <a:solidFill>
                    <a:schemeClr val="bg1"/>
                  </a:solidFill>
                </a:rPr>
                <a:t>플라자 합의</a:t>
              </a:r>
              <a:endParaRPr lang="ko-KR" altLang="en-US" sz="1600" b="1" noProof="1">
                <a:solidFill>
                  <a:schemeClr val="bg1"/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839E60C3-6D25-4F73-964F-1999C9DC26CF}"/>
                </a:ext>
              </a:extLst>
            </p:cNvPr>
            <p:cNvSpPr/>
            <p:nvPr/>
          </p:nvSpPr>
          <p:spPr>
            <a:xfrm>
              <a:off x="3396000" y="2937752"/>
              <a:ext cx="5400000" cy="5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ko-KR" altLang="en-US" noProof="1">
                  <a:solidFill>
                    <a:schemeClr val="bg1"/>
                  </a:solidFill>
                </a:rPr>
                <a:t>세계 무역과 경제 불균형을 바로잡자는 명분으로</a:t>
              </a:r>
              <a:endParaRPr lang="en-US" altLang="ko-KR" noProof="1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noProof="1">
                  <a:solidFill>
                    <a:schemeClr val="bg1"/>
                  </a:solidFill>
                </a:rPr>
                <a:t>1985</a:t>
              </a:r>
              <a:r>
                <a:rPr lang="ko-KR" altLang="en-US" noProof="1">
                  <a:solidFill>
                    <a:schemeClr val="bg1"/>
                  </a:solidFill>
                </a:rPr>
                <a:t>년 미국 뉴욕 플라자 호텔에서 개최한 회의</a:t>
              </a:r>
              <a:endParaRPr lang="en-US" altLang="ko-KR" noProof="1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F43D3D68-8EF9-45B5-BAEC-8231B4A8F366}"/>
              </a:ext>
            </a:extLst>
          </p:cNvPr>
          <p:cNvSpPr/>
          <p:nvPr/>
        </p:nvSpPr>
        <p:spPr>
          <a:xfrm>
            <a:off x="3396000" y="5276611"/>
            <a:ext cx="5400000" cy="54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ko-KR" altLang="en-US" noProof="1">
                <a:solidFill>
                  <a:schemeClr val="bg1"/>
                </a:solidFill>
              </a:rPr>
              <a:t>일본의 내수시장이 세계 </a:t>
            </a:r>
            <a:r>
              <a:rPr lang="en-US" altLang="ko-KR" noProof="1">
                <a:solidFill>
                  <a:schemeClr val="bg1"/>
                </a:solidFill>
              </a:rPr>
              <a:t>2</a:t>
            </a:r>
            <a:r>
              <a:rPr lang="ko-KR" altLang="en-US" noProof="1">
                <a:solidFill>
                  <a:schemeClr val="bg1"/>
                </a:solidFill>
              </a:rPr>
              <a:t>위 수준까지 격상</a:t>
            </a:r>
            <a:endParaRPr lang="en-US" altLang="ko-KR" noProof="1">
              <a:solidFill>
                <a:schemeClr val="bg1"/>
              </a:solidFill>
            </a:endParaRPr>
          </a:p>
        </p:txBody>
      </p:sp>
      <p:sp>
        <p:nvSpPr>
          <p:cNvPr id="10" name="화살표: 아래쪽 9">
            <a:extLst>
              <a:ext uri="{FF2B5EF4-FFF2-40B4-BE49-F238E27FC236}">
                <a16:creationId xmlns:a16="http://schemas.microsoft.com/office/drawing/2014/main" xmlns="" id="{1032AEFD-D2B4-4216-BB9F-DE2BF749D6C9}"/>
              </a:ext>
            </a:extLst>
          </p:cNvPr>
          <p:cNvSpPr/>
          <p:nvPr/>
        </p:nvSpPr>
        <p:spPr>
          <a:xfrm>
            <a:off x="5466000" y="3927181"/>
            <a:ext cx="1260000" cy="900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8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Oval 1"/>
          <p:cNvSpPr>
            <a:spLocks noChangeArrowheads="1"/>
          </p:cNvSpPr>
          <p:nvPr/>
        </p:nvSpPr>
        <p:spPr bwMode="auto">
          <a:xfrm>
            <a:off x="954088" y="1522413"/>
            <a:ext cx="347662" cy="347662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492125" y="1638300"/>
            <a:ext cx="695325" cy="695325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 rot="3480000">
            <a:off x="11672888" y="6307138"/>
            <a:ext cx="347662" cy="347662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3480000">
            <a:off x="10941050" y="5654675"/>
            <a:ext cx="695325" cy="695325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576263"/>
            <a:ext cx="100806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40088"/>
            <a:ext cx="394017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792163"/>
            <a:ext cx="38163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929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900" decel="100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FCDE12-BE34-44A1-BB91-29D54964E9B8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D903543-FCCD-4DE0-BBAF-9EAE652FD508}"/>
              </a:ext>
            </a:extLst>
          </p:cNvPr>
          <p:cNvSpPr txBox="1"/>
          <p:nvPr/>
        </p:nvSpPr>
        <p:spPr>
          <a:xfrm>
            <a:off x="3839618" y="1144999"/>
            <a:ext cx="451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지리적 특징과 산업발전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7B5D75C-564F-4416-8403-144376ED5FF9}"/>
              </a:ext>
            </a:extLst>
          </p:cNvPr>
          <p:cNvSpPr/>
          <p:nvPr/>
        </p:nvSpPr>
        <p:spPr>
          <a:xfrm>
            <a:off x="2496000" y="1876664"/>
            <a:ext cx="7200000" cy="450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xmlns="" id="{372474B1-9938-4F2B-A471-1338AFDD195E}"/>
              </a:ext>
            </a:extLst>
          </p:cNvPr>
          <p:cNvSpPr/>
          <p:nvPr/>
        </p:nvSpPr>
        <p:spPr>
          <a:xfrm>
            <a:off x="8317275" y="3274650"/>
            <a:ext cx="720000" cy="72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xmlns="" id="{DA80B1EE-494D-4EE8-987E-976719939324}"/>
              </a:ext>
            </a:extLst>
          </p:cNvPr>
          <p:cNvSpPr/>
          <p:nvPr/>
        </p:nvSpPr>
        <p:spPr>
          <a:xfrm>
            <a:off x="5736000" y="3903300"/>
            <a:ext cx="630000" cy="63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xmlns="" id="{0BFF617D-A281-403D-B7B7-F713EFF20B52}"/>
              </a:ext>
            </a:extLst>
          </p:cNvPr>
          <p:cNvSpPr/>
          <p:nvPr/>
        </p:nvSpPr>
        <p:spPr>
          <a:xfrm>
            <a:off x="6831881" y="3810000"/>
            <a:ext cx="36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62829ACB-F592-4FC4-BBE9-91E601B9DDE1}"/>
              </a:ext>
            </a:extLst>
          </p:cNvPr>
          <p:cNvSpPr/>
          <p:nvPr/>
        </p:nvSpPr>
        <p:spPr>
          <a:xfrm>
            <a:off x="3421931" y="4610100"/>
            <a:ext cx="360000" cy="360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F67AEE4E-4F11-4901-B33B-C82AEC462C3D}"/>
              </a:ext>
            </a:extLst>
          </p:cNvPr>
          <p:cNvSpPr/>
          <p:nvPr/>
        </p:nvSpPr>
        <p:spPr>
          <a:xfrm>
            <a:off x="9868059" y="2834259"/>
            <a:ext cx="21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000" b="1" noProof="1">
                <a:solidFill>
                  <a:schemeClr val="tx1"/>
                </a:solidFill>
              </a:rPr>
              <a:t>게이힌 공업지대</a:t>
            </a:r>
            <a:endParaRPr lang="en-US" altLang="ko-KR" sz="2000" b="1" noProof="1">
              <a:solidFill>
                <a:schemeClr val="tx1"/>
              </a:solidFill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xmlns="" id="{8A8DB70E-3584-43AD-89EC-ADD668E6BAF2}"/>
              </a:ext>
            </a:extLst>
          </p:cNvPr>
          <p:cNvCxnSpPr>
            <a:stCxn id="8" idx="0"/>
            <a:endCxn id="16" idx="1"/>
          </p:cNvCxnSpPr>
          <p:nvPr/>
        </p:nvCxnSpPr>
        <p:spPr>
          <a:xfrm rot="5400000" flipH="1" flipV="1">
            <a:off x="9142472" y="2549063"/>
            <a:ext cx="260391" cy="1190784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xmlns="" id="{B44C7D6E-45AF-4104-9C04-04DCFC529E1E}"/>
              </a:ext>
            </a:extLst>
          </p:cNvPr>
          <p:cNvSpPr/>
          <p:nvPr/>
        </p:nvSpPr>
        <p:spPr>
          <a:xfrm>
            <a:off x="9868059" y="4353300"/>
            <a:ext cx="21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000" b="1" noProof="1">
                <a:solidFill>
                  <a:schemeClr val="tx1"/>
                </a:solidFill>
              </a:rPr>
              <a:t>한신 공업지대</a:t>
            </a:r>
            <a:endParaRPr lang="en-US" altLang="ko-KR" sz="2000" b="1" noProof="1">
              <a:solidFill>
                <a:schemeClr val="tx1"/>
              </a:solidFill>
            </a:endParaRPr>
          </a:p>
        </p:txBody>
      </p: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xmlns="" id="{68642E9C-67F1-4574-B54A-0ABCDF923140}"/>
              </a:ext>
            </a:extLst>
          </p:cNvPr>
          <p:cNvCxnSpPr>
            <a:cxnSpLocks/>
            <a:stCxn id="10" idx="4"/>
            <a:endCxn id="20" idx="1"/>
          </p:cNvCxnSpPr>
          <p:nvPr/>
        </p:nvCxnSpPr>
        <p:spPr>
          <a:xfrm rot="16200000" flipH="1">
            <a:off x="8258320" y="2923561"/>
            <a:ext cx="363300" cy="2856178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FB644398-E9A5-495D-8D23-72CF2B84CA9D}"/>
              </a:ext>
            </a:extLst>
          </p:cNvPr>
          <p:cNvSpPr/>
          <p:nvPr/>
        </p:nvSpPr>
        <p:spPr>
          <a:xfrm>
            <a:off x="168000" y="3429000"/>
            <a:ext cx="21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000" b="1" noProof="1">
                <a:solidFill>
                  <a:schemeClr val="tx1"/>
                </a:solidFill>
              </a:rPr>
              <a:t>주쿄 공업지대</a:t>
            </a:r>
            <a:endParaRPr lang="en-US" altLang="ko-KR" sz="2000" b="1" noProof="1">
              <a:solidFill>
                <a:schemeClr val="tx1"/>
              </a:solidFill>
            </a:endParaRP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xmlns="" id="{67C6774B-8768-412E-B75C-E5856B92A69E}"/>
              </a:ext>
            </a:extLst>
          </p:cNvPr>
          <p:cNvCxnSpPr>
            <a:cxnSpLocks/>
            <a:stCxn id="26" idx="3"/>
            <a:endCxn id="9" idx="0"/>
          </p:cNvCxnSpPr>
          <p:nvPr/>
        </p:nvCxnSpPr>
        <p:spPr>
          <a:xfrm>
            <a:off x="2328000" y="3609000"/>
            <a:ext cx="3723000" cy="294300"/>
          </a:xfrm>
          <a:prstGeom prst="bentConnector2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xmlns="" id="{64024E6F-49C4-49A4-AD77-DCE5776BE072}"/>
              </a:ext>
            </a:extLst>
          </p:cNvPr>
          <p:cNvSpPr/>
          <p:nvPr/>
        </p:nvSpPr>
        <p:spPr>
          <a:xfrm>
            <a:off x="168000" y="4611999"/>
            <a:ext cx="21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000" b="1" noProof="1">
                <a:solidFill>
                  <a:schemeClr val="tx1"/>
                </a:solidFill>
              </a:rPr>
              <a:t>기타큐슈 공업지대</a:t>
            </a:r>
            <a:endParaRPr lang="en-US" altLang="ko-KR" sz="2000" b="1" noProof="1">
              <a:solidFill>
                <a:schemeClr val="tx1"/>
              </a:solidFill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xmlns="" id="{C2DD0AC0-1E11-4D95-99CA-9FD0CBD43E15}"/>
              </a:ext>
            </a:extLst>
          </p:cNvPr>
          <p:cNvCxnSpPr>
            <a:stCxn id="31" idx="3"/>
            <a:endCxn id="14" idx="2"/>
          </p:cNvCxnSpPr>
          <p:nvPr/>
        </p:nvCxnSpPr>
        <p:spPr>
          <a:xfrm flipV="1">
            <a:off x="2328000" y="4790100"/>
            <a:ext cx="1093931" cy="18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74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A36BE3-2CF4-40D9-8A54-EEE4A38EF927}"/>
              </a:ext>
            </a:extLst>
          </p:cNvPr>
          <p:cNvSpPr txBox="1"/>
          <p:nvPr/>
        </p:nvSpPr>
        <p:spPr>
          <a:xfrm>
            <a:off x="1374199" y="375558"/>
            <a:ext cx="94436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지리적 특성에 따른 일본의 산업발전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024EB5-A355-4C3F-9646-AD5C92F0A2E3}"/>
              </a:ext>
            </a:extLst>
          </p:cNvPr>
          <p:cNvSpPr txBox="1"/>
          <p:nvPr/>
        </p:nvSpPr>
        <p:spPr>
          <a:xfrm>
            <a:off x="3839618" y="1144999"/>
            <a:ext cx="4512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>
                <a:latin typeface="Noto Sans CJK KR Light" panose="020B0300000000000000" pitchFamily="34" charset="-127"/>
                <a:ea typeface="Noto Sans CJK KR Light" panose="020B0300000000000000" pitchFamily="34" charset="-127"/>
              </a:rPr>
              <a:t>일본의 지리적 특징과 산업발전</a:t>
            </a:r>
          </a:p>
        </p:txBody>
      </p:sp>
      <p:sp>
        <p:nvSpPr>
          <p:cNvPr id="4" name="모서리가 둥근 직사각형 5">
            <a:extLst>
              <a:ext uri="{FF2B5EF4-FFF2-40B4-BE49-F238E27FC236}">
                <a16:creationId xmlns:a16="http://schemas.microsoft.com/office/drawing/2014/main" xmlns="" id="{0D267565-2177-42D4-B01C-1196D343CC13}"/>
              </a:ext>
            </a:extLst>
          </p:cNvPr>
          <p:cNvSpPr/>
          <p:nvPr/>
        </p:nvSpPr>
        <p:spPr>
          <a:xfrm>
            <a:off x="680547" y="2568424"/>
            <a:ext cx="2628901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1"/>
          </a:p>
        </p:txBody>
      </p:sp>
      <p:sp>
        <p:nvSpPr>
          <p:cNvPr id="5" name="모서리가 둥근 직사각형 6">
            <a:extLst>
              <a:ext uri="{FF2B5EF4-FFF2-40B4-BE49-F238E27FC236}">
                <a16:creationId xmlns:a16="http://schemas.microsoft.com/office/drawing/2014/main" xmlns="" id="{1DAC11EF-B2EE-4F30-8965-C36981721575}"/>
              </a:ext>
            </a:extLst>
          </p:cNvPr>
          <p:cNvSpPr/>
          <p:nvPr/>
        </p:nvSpPr>
        <p:spPr>
          <a:xfrm>
            <a:off x="3415149" y="2568424"/>
            <a:ext cx="2628000" cy="3435654"/>
          </a:xfrm>
          <a:prstGeom prst="roundRect">
            <a:avLst>
              <a:gd name="adj" fmla="val 13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1"/>
          </a:p>
        </p:txBody>
      </p:sp>
      <p:sp>
        <p:nvSpPr>
          <p:cNvPr id="6" name="모서리가 둥근 직사각형 8">
            <a:extLst>
              <a:ext uri="{FF2B5EF4-FFF2-40B4-BE49-F238E27FC236}">
                <a16:creationId xmlns:a16="http://schemas.microsoft.com/office/drawing/2014/main" xmlns="" id="{15CACF3D-94A9-49A6-8C19-F078CFB39C59}"/>
              </a:ext>
            </a:extLst>
          </p:cNvPr>
          <p:cNvSpPr/>
          <p:nvPr/>
        </p:nvSpPr>
        <p:spPr>
          <a:xfrm>
            <a:off x="6148850" y="2568424"/>
            <a:ext cx="2628901" cy="3435654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1"/>
          </a:p>
        </p:txBody>
      </p:sp>
      <p:sp>
        <p:nvSpPr>
          <p:cNvPr id="7" name="모서리가 둥근 직사각형 7">
            <a:extLst>
              <a:ext uri="{FF2B5EF4-FFF2-40B4-BE49-F238E27FC236}">
                <a16:creationId xmlns:a16="http://schemas.microsoft.com/office/drawing/2014/main" xmlns="" id="{6ACDC40E-FFCA-4ABF-B15C-3DC0810D3600}"/>
              </a:ext>
            </a:extLst>
          </p:cNvPr>
          <p:cNvSpPr/>
          <p:nvPr/>
        </p:nvSpPr>
        <p:spPr>
          <a:xfrm>
            <a:off x="8883453" y="2568424"/>
            <a:ext cx="2628000" cy="3435654"/>
          </a:xfrm>
          <a:prstGeom prst="roundRect">
            <a:avLst>
              <a:gd name="adj" fmla="val 13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7228FDC-A497-4921-952D-25684019C79C}"/>
              </a:ext>
            </a:extLst>
          </p:cNvPr>
          <p:cNvSpPr txBox="1"/>
          <p:nvPr/>
        </p:nvSpPr>
        <p:spPr>
          <a:xfrm>
            <a:off x="916604" y="2758645"/>
            <a:ext cx="2160000" cy="3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ko-KR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게이힌 공업지대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1ABCB4-8C8C-4D47-A1D5-E19D472B2768}"/>
              </a:ext>
            </a:extLst>
          </p:cNvPr>
          <p:cNvSpPr txBox="1"/>
          <p:nvPr/>
        </p:nvSpPr>
        <p:spPr>
          <a:xfrm>
            <a:off x="912940" y="3538575"/>
            <a:ext cx="2160000" cy="21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제철소</a:t>
            </a:r>
            <a:r>
              <a:rPr lang="en-US" altLang="ko-KR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·</a:t>
            </a: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정유공장</a:t>
            </a:r>
            <a:r>
              <a:rPr lang="en-US" altLang="ko-KR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·</a:t>
            </a: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종합석유화학단지</a:t>
            </a:r>
            <a:r>
              <a:rPr lang="en-US" altLang="ko-KR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·</a:t>
            </a: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조선소 등 중공업이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발달해 있으며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규모나</a:t>
            </a:r>
            <a:r>
              <a:rPr lang="en-US" altLang="ko-KR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 </a:t>
            </a: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생산액이나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일본 최대의 공업지역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C489E6-23D3-4591-AF3F-4E07FA962D61}"/>
              </a:ext>
            </a:extLst>
          </p:cNvPr>
          <p:cNvSpPr txBox="1"/>
          <p:nvPr/>
        </p:nvSpPr>
        <p:spPr>
          <a:xfrm>
            <a:off x="3647092" y="2758645"/>
            <a:ext cx="2160000" cy="3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ko-KR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한신 공업지대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35E821-34FB-4E95-9F57-3A6A8FABFA6A}"/>
              </a:ext>
            </a:extLst>
          </p:cNvPr>
          <p:cNvSpPr txBox="1"/>
          <p:nvPr/>
        </p:nvSpPr>
        <p:spPr>
          <a:xfrm>
            <a:off x="6381243" y="2758645"/>
            <a:ext cx="2160000" cy="3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ko-KR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주쿄 공업지대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13B535-22F7-48BA-8A0B-5BD1237295D3}"/>
              </a:ext>
            </a:extLst>
          </p:cNvPr>
          <p:cNvSpPr txBox="1"/>
          <p:nvPr/>
        </p:nvSpPr>
        <p:spPr>
          <a:xfrm>
            <a:off x="9115396" y="2758645"/>
            <a:ext cx="2160000" cy="3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ko-KR" altLang="en-US" sz="2400" noProof="1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rPr>
              <a:t>기타큐슈 공업지대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E90FA6-B5B5-4E8B-9274-80EA9F88B619}"/>
              </a:ext>
            </a:extLst>
          </p:cNvPr>
          <p:cNvSpPr txBox="1"/>
          <p:nvPr/>
        </p:nvSpPr>
        <p:spPr>
          <a:xfrm>
            <a:off x="3647092" y="3538575"/>
            <a:ext cx="2160000" cy="21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게이힌 공업지대와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마찬가지로 중화학공업이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발달했으며 게이힌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공업지대와 연결되어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게이한신 공업지대로</a:t>
            </a:r>
            <a:endParaRPr lang="en-US" altLang="ko-KR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  <a:p>
            <a:pPr algn="ctr">
              <a:spcAft>
                <a:spcPts val="600"/>
              </a:spcAft>
            </a:pPr>
            <a:r>
              <a:rPr lang="ko-KR" altLang="en-US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불리기도 함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FAF639D-95E1-48B9-AA66-4DD1A84518AB}"/>
              </a:ext>
            </a:extLst>
          </p:cNvPr>
          <p:cNvSpPr txBox="1"/>
          <p:nvPr/>
        </p:nvSpPr>
        <p:spPr>
          <a:xfrm>
            <a:off x="6381243" y="3538575"/>
            <a:ext cx="2160000" cy="21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ko-KR" dirty="0"/>
              <a:t>직물</a:t>
            </a:r>
            <a:r>
              <a:rPr lang="en-US" altLang="ko-KR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·</a:t>
            </a:r>
            <a:r>
              <a:rPr lang="ko-KR" altLang="ko-KR" dirty="0"/>
              <a:t>도자기</a:t>
            </a:r>
            <a:r>
              <a:rPr lang="en-US" altLang="ko-KR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·</a:t>
            </a:r>
            <a:r>
              <a:rPr lang="ko-KR" altLang="ko-KR" dirty="0"/>
              <a:t>자동차</a:t>
            </a:r>
            <a:r>
              <a:rPr lang="en-US" altLang="ko-KR" noProof="1">
                <a:solidFill>
                  <a:schemeClr val="tx1">
                    <a:lumMod val="75000"/>
                    <a:lumOff val="25000"/>
                  </a:schemeClr>
                </a:solidFill>
                <a:ea typeface="Noto Sans CJK KR Thin" panose="020B0200000000000000" pitchFamily="34" charset="-127"/>
              </a:rPr>
              <a:t>·</a:t>
            </a:r>
            <a:r>
              <a:rPr lang="ko-KR" altLang="ko-KR" dirty="0"/>
              <a:t>등을</a:t>
            </a:r>
            <a:endParaRPr lang="en-US" altLang="ko-KR" dirty="0"/>
          </a:p>
          <a:p>
            <a:pPr algn="ctr">
              <a:spcAft>
                <a:spcPts val="600"/>
              </a:spcAft>
            </a:pPr>
            <a:r>
              <a:rPr lang="ko-KR" altLang="ko-KR" dirty="0"/>
              <a:t>주로 생산하며</a:t>
            </a:r>
            <a:r>
              <a:rPr lang="en-US" altLang="ko-KR" dirty="0"/>
              <a:t> </a:t>
            </a:r>
            <a:r>
              <a:rPr lang="ko-KR" altLang="ko-KR" dirty="0"/>
              <a:t>특히</a:t>
            </a:r>
            <a:r>
              <a:rPr lang="en-US" altLang="ko-KR" dirty="0"/>
              <a:t> </a:t>
            </a:r>
            <a:r>
              <a:rPr lang="ko-KR" altLang="ko-KR" dirty="0"/>
              <a:t>일본</a:t>
            </a:r>
            <a:endParaRPr lang="en-US" altLang="ko-KR" dirty="0"/>
          </a:p>
          <a:p>
            <a:pPr algn="ctr">
              <a:spcAft>
                <a:spcPts val="600"/>
              </a:spcAft>
            </a:pPr>
            <a:r>
              <a:rPr lang="ko-KR" altLang="ko-KR" dirty="0"/>
              <a:t>최대의 자동차 생산지</a:t>
            </a:r>
            <a:endParaRPr lang="ko-KR" altLang="en-US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CC4C03C-816A-49EC-881B-86BCE73C477F}"/>
              </a:ext>
            </a:extLst>
          </p:cNvPr>
          <p:cNvSpPr txBox="1"/>
          <p:nvPr/>
        </p:nvSpPr>
        <p:spPr>
          <a:xfrm>
            <a:off x="9115396" y="3538575"/>
            <a:ext cx="2160000" cy="216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ko-KR" altLang="ko-KR" dirty="0"/>
              <a:t>기타큐슈 시를 중심으로</a:t>
            </a:r>
            <a:endParaRPr lang="en-US" altLang="ko-KR" dirty="0"/>
          </a:p>
          <a:p>
            <a:pPr algn="ctr">
              <a:spcAft>
                <a:spcPts val="600"/>
              </a:spcAft>
            </a:pPr>
            <a:r>
              <a:rPr lang="ko-KR" altLang="ko-KR" dirty="0"/>
              <a:t>발달한</a:t>
            </a:r>
            <a:r>
              <a:rPr lang="en-US" altLang="ko-KR" dirty="0"/>
              <a:t> </a:t>
            </a:r>
            <a:r>
              <a:rPr lang="ko-KR" altLang="ko-KR" dirty="0"/>
              <a:t>공업지대로</a:t>
            </a:r>
            <a:endParaRPr lang="en-US" altLang="ko-KR" dirty="0"/>
          </a:p>
          <a:p>
            <a:pPr algn="ctr">
              <a:spcAft>
                <a:spcPts val="600"/>
              </a:spcAft>
            </a:pPr>
            <a:r>
              <a:rPr lang="ko-KR" altLang="ko-KR" dirty="0"/>
              <a:t>태평양</a:t>
            </a:r>
            <a:r>
              <a:rPr lang="en-US" altLang="ko-KR" dirty="0"/>
              <a:t> </a:t>
            </a:r>
            <a:r>
              <a:rPr lang="ko-KR" altLang="ko-KR" dirty="0"/>
              <a:t>벨트의</a:t>
            </a:r>
            <a:endParaRPr lang="en-US" altLang="ko-KR"/>
          </a:p>
          <a:p>
            <a:pPr algn="ctr">
              <a:spcAft>
                <a:spcPts val="600"/>
              </a:spcAft>
            </a:pPr>
            <a:r>
              <a:rPr lang="ko-KR" altLang="ko-KR"/>
              <a:t>서쪽 </a:t>
            </a:r>
            <a:r>
              <a:rPr lang="ko-KR" altLang="ko-KR" dirty="0"/>
              <a:t>부분에 위치</a:t>
            </a:r>
            <a:endParaRPr lang="ko-KR" altLang="en-US" noProof="1">
              <a:solidFill>
                <a:schemeClr val="tx1">
                  <a:lumMod val="75000"/>
                  <a:lumOff val="25000"/>
                </a:schemeClr>
              </a:solidFill>
              <a:ea typeface="Noto Sans CJK KR Thin" panose="020B02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080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32094" y="2474259"/>
            <a:ext cx="5127812" cy="1909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554509" y="2079715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3092573" y="2194012"/>
            <a:ext cx="695268" cy="695268"/>
          </a:xfrm>
          <a:prstGeom prst="ellipse">
            <a:avLst/>
          </a:prstGeom>
          <a:solidFill>
            <a:srgbClr val="E7E6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 rot="3497557">
            <a:off x="8764865" y="3706114"/>
            <a:ext cx="229602" cy="229602"/>
          </a:xfrm>
          <a:prstGeom prst="ellipse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 rot="3497557">
            <a:off x="8273336" y="3951741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97842" y="2647507"/>
            <a:ext cx="431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HY나무L" pitchFamily="18" charset="-127"/>
                <a:ea typeface="HY나무L" pitchFamily="18" charset="-127"/>
              </a:rPr>
              <a:t>쿠릴 열도 분쟁</a:t>
            </a:r>
            <a:endParaRPr lang="ko-KR" altLang="en-US" sz="3600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0735" y="3678865"/>
            <a:ext cx="344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217*1**2 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곽</a:t>
            </a:r>
            <a:r>
              <a:rPr lang="en-US" altLang="ko-KR" sz="1600" dirty="0" smtClean="0">
                <a:latin typeface="HY나무L" pitchFamily="18" charset="-127"/>
                <a:ea typeface="HY나무L" pitchFamily="18" charset="-127"/>
              </a:rPr>
              <a:t>*</a:t>
            </a:r>
            <a:r>
              <a:rPr lang="ko-KR" altLang="en-US" sz="1600" dirty="0" smtClean="0">
                <a:latin typeface="HY나무L" pitchFamily="18" charset="-127"/>
                <a:ea typeface="HY나무L" pitchFamily="18" charset="-127"/>
              </a:rPr>
              <a:t>호</a:t>
            </a:r>
            <a:endParaRPr lang="ko-KR" altLang="en-US" sz="1600" dirty="0">
              <a:latin typeface="HY나무L" pitchFamily="18" charset="-127"/>
              <a:ea typeface="HY나무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58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375558"/>
            <a:ext cx="34596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나무L" pitchFamily="18" charset="-127"/>
                <a:ea typeface="HY나무L" pitchFamily="18" charset="-127"/>
              </a:rPr>
              <a:t>쿠릴 열도란</a:t>
            </a:r>
            <a:r>
              <a:rPr lang="en-US" altLang="ko-KR" sz="4400" b="1" dirty="0" smtClean="0">
                <a:latin typeface="HY나무L" pitchFamily="18" charset="-127"/>
                <a:ea typeface="HY나무L" pitchFamily="18" charset="-127"/>
              </a:rPr>
              <a:t>?</a:t>
            </a:r>
            <a:endParaRPr lang="ko-KR" altLang="en-US" sz="4400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350px-Demis-kurils-russian_na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706" y="1831017"/>
            <a:ext cx="5650540" cy="393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375558"/>
            <a:ext cx="3967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나무L" pitchFamily="18" charset="-127"/>
                <a:ea typeface="HY나무L" pitchFamily="18" charset="-127"/>
              </a:rPr>
              <a:t>쿠릴 열도 분쟁</a:t>
            </a:r>
            <a:endParaRPr lang="ko-KR" altLang="en-US" sz="4400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954744" y="152321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>
            <a:off x="492808" y="1637508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 rot="3497557">
            <a:off x="11671697" y="6307311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 rot="3497557">
            <a:off x="10940766" y="5655035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image_readtop_2011_100725_12978435763798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690687"/>
            <a:ext cx="28575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375558"/>
            <a:ext cx="3204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나무L" pitchFamily="18" charset="-127"/>
                <a:ea typeface="HY나무L" pitchFamily="18" charset="-127"/>
              </a:rPr>
              <a:t>각국의 주장</a:t>
            </a:r>
            <a:endParaRPr lang="ko-KR" altLang="en-US" sz="4400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212111" y="1052623"/>
            <a:ext cx="4950000" cy="4951455"/>
          </a:xfrm>
          <a:prstGeom prst="roundRect">
            <a:avLst>
              <a:gd name="adj" fmla="val 13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6148849" y="1041991"/>
            <a:ext cx="4950000" cy="4950000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2"/>
          <p:cNvGrpSpPr/>
          <p:nvPr/>
        </p:nvGrpSpPr>
        <p:grpSpPr>
          <a:xfrm>
            <a:off x="1608371" y="1344515"/>
            <a:ext cx="4632166" cy="2595812"/>
            <a:chOff x="1400223" y="2758645"/>
            <a:chExt cx="4632166" cy="2595812"/>
          </a:xfrm>
        </p:grpSpPr>
        <p:sp>
          <p:nvSpPr>
            <p:cNvPr id="14" name="TextBox 13"/>
            <p:cNvSpPr txBox="1"/>
            <p:nvPr/>
          </p:nvSpPr>
          <p:spPr>
            <a:xfrm>
              <a:off x="1406571" y="275864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일본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00223" y="3538575"/>
              <a:ext cx="463216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일본은 이 섬이 홋카이도에 부속된 일본의 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pPr algn="ctr"/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고유 영토라 주장하고 있으며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, 1945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년 소련에게 빼앗긴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이 섬들을 돌려 줄 것을 요구하고 있다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.</a:t>
              </a:r>
            </a:p>
            <a:p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1855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년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 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제정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 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러시아와 체결한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‘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통상 및 국경에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관한 양자조약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’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을 근거로 쿠릴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4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개 섬에 대한 영유권</a:t>
              </a:r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주장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.</a:t>
              </a:r>
            </a:p>
            <a:p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  <p:grpSp>
        <p:nvGrpSpPr>
          <p:cNvPr id="12" name="그룹 15"/>
          <p:cNvGrpSpPr/>
          <p:nvPr/>
        </p:nvGrpSpPr>
        <p:grpSpPr>
          <a:xfrm>
            <a:off x="6391256" y="1285117"/>
            <a:ext cx="4528381" cy="3242143"/>
            <a:chOff x="1400223" y="2758645"/>
            <a:chExt cx="4528381" cy="3242143"/>
          </a:xfrm>
        </p:grpSpPr>
        <p:sp>
          <p:nvSpPr>
            <p:cNvPr id="17" name="TextBox 16"/>
            <p:cNvSpPr txBox="1"/>
            <p:nvPr/>
          </p:nvSpPr>
          <p:spPr>
            <a:xfrm>
              <a:off x="1406571" y="275864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Medium" panose="020B0600000000000000" pitchFamily="34" charset="-127"/>
                  <a:ea typeface="Noto Sans CJK KR Medium" panose="020B0600000000000000" pitchFamily="34" charset="-127"/>
                </a:rPr>
                <a:t>러시아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0223" y="3538575"/>
              <a:ext cx="4528381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샌프란시스코 강화조약에서 일본은 쿠릴 열도 전체에 대한 일체의 권리를 이미 포기했고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, </a:t>
              </a:r>
              <a:r>
                <a:rPr lang="ko-KR" alt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이투루프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 섬과 </a:t>
              </a:r>
              <a:r>
                <a:rPr lang="ko-KR" alt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쿠나시르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 섬은 일본이 영유권을 포기한 쿠릴 열도에 포함된다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.</a:t>
              </a:r>
            </a:p>
            <a:p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얄타 회담에서 소련의 참전이나 전후의 쿠릴 열도 할양은 연합국에 </a:t>
              </a:r>
              <a:r>
                <a:rPr lang="ko-KR" altLang="en-US" sz="1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의헤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 사전에 승낙되었다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.</a:t>
              </a:r>
            </a:p>
            <a:p>
              <a:endPara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  <a:p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도쿄 재판 확정 판결은 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“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일소 중립 조약은 성의 없이 체결된 조약이며 소련에 대한 일본의 침략 기도를 진행시키려는 수단으로 이용된 것이다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” </a:t>
              </a:r>
              <a:r>
                <a:rPr lang="ko-KR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라고 밝히고 있다</a:t>
              </a:r>
              <a:r>
                <a:rPr lang="en-US" altLang="ko-K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Thin" panose="020B0200000000000000" pitchFamily="34" charset="-127"/>
                  <a:ea typeface="Noto Sans CJK KR Thin" panose="020B0200000000000000" pitchFamily="34" charset="-127"/>
                </a:rPr>
                <a:t>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 CJK KR Thin" panose="020B0200000000000000" pitchFamily="34" charset="-127"/>
                <a:ea typeface="Noto Sans CJK KR Thin" panose="020B0200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5623" y="375558"/>
            <a:ext cx="2640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HY나무L" pitchFamily="18" charset="-127"/>
                <a:ea typeface="HY나무L" pitchFamily="18" charset="-127"/>
              </a:rPr>
              <a:t>관련 영상</a:t>
            </a:r>
            <a:endParaRPr lang="ko-KR" altLang="en-US" sz="4400" b="1" dirty="0">
              <a:latin typeface="HY나무L" pitchFamily="18" charset="-127"/>
              <a:ea typeface="HY나무L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1501" y="1763486"/>
            <a:ext cx="4131128" cy="41311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911409" y="3829050"/>
            <a:ext cx="2413198" cy="241319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629339" y="2622451"/>
            <a:ext cx="2413198" cy="241319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7767176" y="2416629"/>
            <a:ext cx="4103205" cy="4103205"/>
          </a:xfrm>
          <a:prstGeom prst="ellipse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85803" y="1810774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223867" y="1925071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 rot="3497557">
            <a:off x="11617909" y="3115876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 rot="3497557">
            <a:off x="10886978" y="2463600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626781" y="3487479"/>
            <a:ext cx="192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hlinkClick r:id="rId2"/>
              </a:rPr>
              <a:t>https://youtu.be/kQOK3e9-Sdc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77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532094" y="2474259"/>
            <a:ext cx="5127812" cy="19094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영토 분쟁</a:t>
            </a:r>
            <a:endParaRPr lang="en-US" altLang="ko-KR" sz="32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3200" b="1" dirty="0" smtClean="0">
                <a:latin typeface="1훈화양연화 R" pitchFamily="18" charset="-127"/>
                <a:ea typeface="1훈화양연화 R" pitchFamily="18" charset="-127"/>
              </a:rPr>
              <a:t>( </a:t>
            </a:r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센카쿠 열도</a:t>
            </a:r>
            <a:r>
              <a:rPr lang="en-US" altLang="ko-KR" sz="3200" b="1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독도</a:t>
            </a:r>
            <a:r>
              <a:rPr lang="en-US" altLang="ko-KR" sz="3200" b="1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  <a:endParaRPr lang="ko-KR" altLang="en-US" sz="32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3554509" y="2079715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3092573" y="2194012"/>
            <a:ext cx="695268" cy="695268"/>
          </a:xfrm>
          <a:prstGeom prst="ellipse">
            <a:avLst/>
          </a:prstGeom>
          <a:solidFill>
            <a:srgbClr val="E7E6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 rot="3497557">
            <a:off x="8764865" y="3706114"/>
            <a:ext cx="229602" cy="229602"/>
          </a:xfrm>
          <a:prstGeom prst="ellipse">
            <a:avLst/>
          </a:prstGeom>
          <a:solidFill>
            <a:schemeClr val="accent3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 rot="3497557">
            <a:off x="8273336" y="3951741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542867" y="5080000"/>
            <a:ext cx="299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일본어일본학과</a:t>
            </a:r>
            <a:endParaRPr lang="en-US" altLang="ko-KR" sz="20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217*2**5</a:t>
            </a:r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권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*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현</a:t>
            </a:r>
            <a:endParaRPr lang="ko-KR" altLang="en-US" sz="2000" dirty="0">
              <a:latin typeface="1훈화양연화 R" pitchFamily="18" charset="-127"/>
              <a:ea typeface="1훈화양연화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85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1325"/>
            <a:ext cx="8991600" cy="9353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목차 </a:t>
            </a:r>
            <a:r>
              <a:rPr lang="en-US" altLang="ko-KR" sz="3200" b="1" dirty="0" smtClean="0">
                <a:latin typeface="1훈화양연화 R" pitchFamily="18" charset="-127"/>
                <a:ea typeface="1훈화양연화 R" pitchFamily="18" charset="-127"/>
              </a:rPr>
              <a:t>( </a:t>
            </a:r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센카쿠 열도 영토분쟁 </a:t>
            </a:r>
            <a:r>
              <a:rPr lang="en-US" altLang="ko-KR" sz="3200" b="1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  <a:endParaRPr lang="ko-KR" altLang="en-US" sz="32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9855903" y="30876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10203537" y="167295"/>
            <a:ext cx="1643575" cy="1643575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10273285" y="5517089"/>
            <a:ext cx="243565" cy="243565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>
            <a:off x="9786155" y="5151742"/>
            <a:ext cx="487130" cy="487130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4067" y="2355899"/>
            <a:ext cx="899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센카쿠 열도란 </a:t>
            </a:r>
            <a:r>
              <a:rPr lang="en-US" altLang="ko-KR" sz="2000" b="1" dirty="0" smtClean="0">
                <a:latin typeface="1훈화양연화 R" pitchFamily="18" charset="-127"/>
                <a:ea typeface="1훈화양연화 R" pitchFamily="18" charset="-127"/>
              </a:rPr>
              <a:t>? </a:t>
            </a:r>
          </a:p>
          <a:p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endParaRPr lang="en-US" altLang="ko-KR" sz="2000" b="1" dirty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센카쿠 열도 분쟁이 일어난 발단과 원인</a:t>
            </a:r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endParaRPr lang="en-US" altLang="ko-KR" sz="2000" b="1" dirty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센카쿠 열도에 대한 일본</a:t>
            </a:r>
            <a:r>
              <a:rPr lang="en-US" altLang="ko-KR" sz="2000" b="1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중국</a:t>
            </a:r>
            <a:r>
              <a:rPr lang="en-US" altLang="ko-KR" sz="2000" b="1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대만의 주장</a:t>
            </a:r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2000" b="1" dirty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>
                <a:latin typeface="1훈화양연화 R" pitchFamily="18" charset="-127"/>
                <a:ea typeface="1훈화양연화 R" pitchFamily="18" charset="-127"/>
              </a:rPr>
              <a:t>센</a:t>
            </a: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카쿠 열도 분쟁의 결과와 전망</a:t>
            </a:r>
            <a:r>
              <a:rPr lang="en-US" altLang="ko-KR" sz="2000" b="1" dirty="0" smtClean="0">
                <a:latin typeface="1훈화양연화 R" pitchFamily="18" charset="-127"/>
                <a:ea typeface="1훈화양연화 R" pitchFamily="18" charset="-127"/>
              </a:rPr>
              <a:t>&amp; </a:t>
            </a: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해결방안</a:t>
            </a:r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4033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71325"/>
            <a:ext cx="8991600" cy="93533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목차 </a:t>
            </a:r>
            <a:r>
              <a:rPr lang="en-US" altLang="ko-KR" sz="3200" b="1" dirty="0" smtClean="0">
                <a:latin typeface="1훈화양연화 R" pitchFamily="18" charset="-127"/>
                <a:ea typeface="1훈화양연화 R" pitchFamily="18" charset="-127"/>
              </a:rPr>
              <a:t>( </a:t>
            </a:r>
            <a:r>
              <a:rPr lang="ko-KR" altLang="en-US" sz="3200" b="1" dirty="0" smtClean="0">
                <a:latin typeface="1훈화양연화 R" pitchFamily="18" charset="-127"/>
                <a:ea typeface="1훈화양연화 R" pitchFamily="18" charset="-127"/>
              </a:rPr>
              <a:t>독도 영토 분쟁 </a:t>
            </a:r>
            <a:r>
              <a:rPr lang="en-US" altLang="ko-KR" sz="3200" b="1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  <a:endParaRPr lang="ko-KR" altLang="en-US" sz="32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9855903" y="308761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/>
          <p:cNvSpPr/>
          <p:nvPr/>
        </p:nvSpPr>
        <p:spPr>
          <a:xfrm>
            <a:off x="10203537" y="167295"/>
            <a:ext cx="1643575" cy="1643575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10273285" y="5517089"/>
            <a:ext cx="243565" cy="243565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9786155" y="5151742"/>
            <a:ext cx="487130" cy="487130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7867" y="2271235"/>
            <a:ext cx="899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독</a:t>
            </a:r>
            <a:r>
              <a:rPr lang="ko-KR" altLang="en-US" sz="2000" b="1" dirty="0">
                <a:latin typeface="1훈화양연화 R" pitchFamily="18" charset="-127"/>
                <a:ea typeface="1훈화양연화 R" pitchFamily="18" charset="-127"/>
              </a:rPr>
              <a:t>도</a:t>
            </a: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란 </a:t>
            </a:r>
            <a:r>
              <a:rPr lang="en-US" altLang="ko-KR" sz="2000" b="1" dirty="0" smtClean="0">
                <a:latin typeface="1훈화양연화 R" pitchFamily="18" charset="-127"/>
                <a:ea typeface="1훈화양연화 R" pitchFamily="18" charset="-127"/>
              </a:rPr>
              <a:t>? </a:t>
            </a:r>
          </a:p>
          <a:p>
            <a:pPr marL="285750" indent="-285750">
              <a:buFont typeface="Wingdings" pitchFamily="2" charset="2"/>
              <a:buChar char="u"/>
            </a:pPr>
            <a:endParaRPr lang="en-US" altLang="ko-KR" sz="2000" b="1" dirty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독도 영토 분쟁이 일어난 발단과 원인</a:t>
            </a:r>
            <a:endParaRPr lang="en-US" altLang="ko-KR" sz="2000" b="1" dirty="0">
              <a:latin typeface="1훈화양연화 R" pitchFamily="18" charset="-127"/>
              <a:ea typeface="1훈화양연화 R" pitchFamily="18" charset="-127"/>
            </a:endParaRPr>
          </a:p>
          <a:p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독도에 대한 한국과 일본의 주장</a:t>
            </a:r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ko-KR" sz="2000" b="1" dirty="0">
              <a:latin typeface="1훈화양연화 R" pitchFamily="18" charset="-127"/>
              <a:ea typeface="1훈화양연화 R" pitchFamily="18" charset="-127"/>
            </a:endParaRPr>
          </a:p>
          <a:p>
            <a:endParaRPr lang="en-US" altLang="ko-KR" sz="2000" b="1" dirty="0">
              <a:latin typeface="1훈화양연화 R" pitchFamily="18" charset="-127"/>
              <a:ea typeface="1훈화양연화 R" pitchFamily="18" charset="-127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독도 영토 분쟁의 결과와 전망</a:t>
            </a:r>
            <a:r>
              <a:rPr lang="en-US" altLang="ko-KR" sz="2000" b="1" dirty="0" smtClean="0">
                <a:latin typeface="1훈화양연화 R" pitchFamily="18" charset="-127"/>
                <a:ea typeface="1훈화양연화 R" pitchFamily="18" charset="-127"/>
              </a:rPr>
              <a:t>&amp; </a:t>
            </a:r>
            <a:r>
              <a:rPr lang="ko-KR" altLang="en-US" sz="2000" b="1" dirty="0" smtClean="0">
                <a:latin typeface="1훈화양연화 R" pitchFamily="18" charset="-127"/>
                <a:ea typeface="1훈화양연화 R" pitchFamily="18" charset="-127"/>
              </a:rPr>
              <a:t>해결방안</a:t>
            </a:r>
            <a:endParaRPr lang="en-US" altLang="ko-KR" sz="2000" b="1" dirty="0" smtClean="0">
              <a:latin typeface="1훈화양연화 R" pitchFamily="18" charset="-127"/>
              <a:ea typeface="1훈화양연화 R" pitchFamily="18" charset="-127"/>
            </a:endParaRPr>
          </a:p>
          <a:p>
            <a:endParaRPr lang="ko-KR" altLang="en-US" sz="2000" dirty="0">
              <a:latin typeface="1훈화양연화 R" pitchFamily="18" charset="-127"/>
              <a:ea typeface="1훈화양연화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60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/>
          <p:cNvSpPr>
            <a:spLocks noChangeArrowheads="1"/>
          </p:cNvSpPr>
          <p:nvPr/>
        </p:nvSpPr>
        <p:spPr bwMode="auto">
          <a:xfrm>
            <a:off x="954088" y="1522413"/>
            <a:ext cx="347662" cy="347662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492125" y="1638300"/>
            <a:ext cx="695325" cy="695325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 rot="3480000">
            <a:off x="11672888" y="6307138"/>
            <a:ext cx="347662" cy="347662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 rot="3480000">
            <a:off x="10941050" y="5654675"/>
            <a:ext cx="695325" cy="695325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720725"/>
            <a:ext cx="75596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92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4911" y="375557"/>
            <a:ext cx="3982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센카쿠 열도 분쟁</a:t>
            </a:r>
            <a:endParaRPr lang="ko-KR" altLang="en-US" sz="4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2594" y="1301821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센카쿠 열도란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? </a:t>
            </a:r>
            <a:endParaRPr lang="ko-KR" altLang="en-US" sz="24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419101" y="1810774"/>
            <a:ext cx="4131128" cy="41311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3482726" y="3829050"/>
            <a:ext cx="2884206" cy="269078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명칭 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日 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센카쿠 열도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中 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: </a:t>
            </a:r>
            <a:r>
              <a:rPr lang="ko-KR" altLang="en-US" sz="20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댜오위다오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臺 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: </a:t>
            </a:r>
            <a:r>
              <a:rPr lang="ko-KR" altLang="en-US" sz="20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댜오위타이</a:t>
            </a:r>
            <a:endParaRPr lang="en-US" altLang="ko-KR" sz="20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dirty="0" smtClean="0"/>
          </a:p>
        </p:txBody>
      </p:sp>
      <p:sp>
        <p:nvSpPr>
          <p:cNvPr id="8" name="타원 7"/>
          <p:cNvSpPr/>
          <p:nvPr/>
        </p:nvSpPr>
        <p:spPr>
          <a:xfrm>
            <a:off x="5118712" y="2291335"/>
            <a:ext cx="2496441" cy="2582925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면적 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: </a:t>
            </a:r>
            <a:r>
              <a:rPr lang="en-US" altLang="ko-KR" sz="2000" dirty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7 km² 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여러 개의 섬과 암초로 구성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7075969" y="1984592"/>
            <a:ext cx="4538133" cy="4331542"/>
          </a:xfrm>
          <a:prstGeom prst="ellipse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일본이 관할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실효지배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현재 무인도로 남아있음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endParaRPr lang="en-US" altLang="ko-KR" dirty="0" smtClean="0"/>
          </a:p>
        </p:txBody>
      </p:sp>
      <p:sp>
        <p:nvSpPr>
          <p:cNvPr id="10" name="타원 9"/>
          <p:cNvSpPr/>
          <p:nvPr/>
        </p:nvSpPr>
        <p:spPr>
          <a:xfrm>
            <a:off x="685803" y="1810774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23867" y="1925071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 rot="3497557">
            <a:off x="11679514" y="2955009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 rot="3497557">
            <a:off x="10886978" y="2463600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5" name="꺾인 연결선 14"/>
          <p:cNvCxnSpPr/>
          <p:nvPr/>
        </p:nvCxnSpPr>
        <p:spPr>
          <a:xfrm flipV="1">
            <a:off x="6850744" y="1925071"/>
            <a:ext cx="1583267" cy="507407"/>
          </a:xfrm>
          <a:prstGeom prst="bentConnector3">
            <a:avLst>
              <a:gd name="adj1" fmla="val -26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모서리가 둥근 직사각형 17"/>
          <p:cNvSpPr/>
          <p:nvPr/>
        </p:nvSpPr>
        <p:spPr>
          <a:xfrm>
            <a:off x="8434011" y="760276"/>
            <a:ext cx="3086100" cy="2529415"/>
          </a:xfrm>
          <a:prstGeom prst="roundRect">
            <a:avLst>
              <a:gd name="adj" fmla="val 132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우오쓰리섬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魚釣島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미나미코섬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err="1">
                <a:latin typeface="1훈화양연화 R" pitchFamily="18" charset="-127"/>
                <a:ea typeface="1훈화양연화 R" pitchFamily="18" charset="-127"/>
              </a:rPr>
              <a:t>南小島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구바섬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久場島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다이쇼섬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大正島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키타코섬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err="1">
                <a:latin typeface="1훈화양연화 R" pitchFamily="18" charset="-127"/>
                <a:ea typeface="1훈화양연화 R" pitchFamily="18" charset="-127"/>
              </a:rPr>
              <a:t>北小島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오키노키타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암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沖</a:t>
            </a:r>
            <a:r>
              <a:rPr lang="ja-JP" altLang="en-US" sz="2000" dirty="0">
                <a:latin typeface="1훈화양연화 R" pitchFamily="18" charset="-127"/>
              </a:rPr>
              <a:t>の</a:t>
            </a:r>
            <a:r>
              <a:rPr lang="ko-KR" altLang="en-US" sz="2000" dirty="0" err="1">
                <a:latin typeface="1훈화양연화 R" pitchFamily="18" charset="-127"/>
                <a:ea typeface="1훈화양연화 R" pitchFamily="18" charset="-127"/>
              </a:rPr>
              <a:t>北岩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오키노미나미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암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err="1">
                <a:latin typeface="1훈화양연화 R" pitchFamily="18" charset="-127"/>
                <a:ea typeface="1훈화양연화 R" pitchFamily="18" charset="-127"/>
              </a:rPr>
              <a:t>沖南岩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도비세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err="1">
                <a:latin typeface="1훈화양연화 R" pitchFamily="18" charset="-127"/>
                <a:ea typeface="1훈화양연화 R" pitchFamily="18" charset="-127"/>
              </a:rPr>
              <a:t>飛瀬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  <a:endParaRPr lang="ko-KR" altLang="en-US" sz="2000" dirty="0">
              <a:latin typeface="1훈화양연화 R" pitchFamily="18" charset="-127"/>
              <a:ea typeface="1훈화양연화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1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7310697" y="1835261"/>
            <a:ext cx="4559570" cy="4772799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에너지 자원 매장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중동 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원유국에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 필적하는 양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2. 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배타적 경계 수역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3. 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중동과 동북아를 잇는 해상교통로이자 전략요충지</a:t>
            </a:r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72533" y="1835264"/>
            <a:ext cx="4550253" cy="4772799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4657" y="375558"/>
            <a:ext cx="369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 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2601" y="1144999"/>
            <a:ext cx="5166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>
                <a:latin typeface="1훈화양연화 R" pitchFamily="18" charset="-127"/>
                <a:ea typeface="1훈화양연화 R" pitchFamily="18" charset="-127"/>
              </a:rPr>
              <a:t>센카쿠</a:t>
            </a:r>
            <a:r>
              <a:rPr lang="ko-KR" altLang="en-US" sz="2400" dirty="0">
                <a:latin typeface="1훈화양연화 R" pitchFamily="18" charset="-127"/>
                <a:ea typeface="1훈화양연화 R" pitchFamily="18" charset="-127"/>
              </a:rPr>
              <a:t> 열도 분쟁이 일어난 발단과 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원인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?</a:t>
            </a:r>
            <a:endParaRPr lang="ko-KR" altLang="en-US" sz="24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059" y="2156593"/>
            <a:ext cx="110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발단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250" y="2120319"/>
            <a:ext cx="1082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원인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613" y="3344500"/>
            <a:ext cx="3706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[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1968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년 외교부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]</a:t>
            </a:r>
          </a:p>
          <a:p>
            <a:pPr algn="ctr"/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부근 해역에서 에너지 자원이 매장되어있다는 가능성이 지적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에너지 자원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–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석유 등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)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0748" y="375557"/>
            <a:ext cx="3982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latin typeface="1훈화양연화 R" pitchFamily="18" charset="-127"/>
                <a:ea typeface="1훈화양연화 R" pitchFamily="18" charset="-127"/>
              </a:rPr>
              <a:t>센카쿠</a:t>
            </a:r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 열도 분쟁</a:t>
            </a:r>
            <a:endParaRPr lang="ko-KR" altLang="en-US" sz="4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4773083" y="4097868"/>
            <a:ext cx="2719917" cy="25101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9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4" grpId="0"/>
      <p:bldP spid="5" grpId="0"/>
      <p:bldP spid="8" grpId="0"/>
      <p:bldP spid="12" grpId="0"/>
      <p:bldP spid="13" grpId="0"/>
      <p:bldP spid="16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230748" y="375557"/>
            <a:ext cx="3982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latin typeface="1훈화양연화 R" pitchFamily="18" charset="-127"/>
                <a:ea typeface="1훈화양연화 R" pitchFamily="18" charset="-127"/>
              </a:rPr>
              <a:t>센카쿠</a:t>
            </a:r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 열도 분쟁</a:t>
            </a:r>
            <a:endParaRPr lang="ko-KR" altLang="en-US" sz="4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06624" y="1144999"/>
            <a:ext cx="557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1훈화양연화 R" pitchFamily="18" charset="-127"/>
                <a:ea typeface="1훈화양연화 R" pitchFamily="18" charset="-127"/>
              </a:rPr>
              <a:t>센카쿠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 열도에 대한 일본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중국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대만의 주장</a:t>
            </a:r>
            <a:endParaRPr lang="en-US" altLang="ko-KR" sz="2400" dirty="0" smtClean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31" name="물결 30"/>
          <p:cNvSpPr/>
          <p:nvPr/>
        </p:nvSpPr>
        <p:spPr>
          <a:xfrm>
            <a:off x="321734" y="1896533"/>
            <a:ext cx="1955799" cy="1117600"/>
          </a:xfrm>
          <a:prstGeom prst="wave">
            <a:avLst>
              <a:gd name="adj1" fmla="val 6439"/>
              <a:gd name="adj2" fmla="val -77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물결 32"/>
          <p:cNvSpPr/>
          <p:nvPr/>
        </p:nvSpPr>
        <p:spPr>
          <a:xfrm>
            <a:off x="321734" y="3412066"/>
            <a:ext cx="1955799" cy="1117600"/>
          </a:xfrm>
          <a:prstGeom prst="wave">
            <a:avLst>
              <a:gd name="adj1" fmla="val 6439"/>
              <a:gd name="adj2" fmla="val -77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물결 33"/>
          <p:cNvSpPr/>
          <p:nvPr/>
        </p:nvSpPr>
        <p:spPr>
          <a:xfrm>
            <a:off x="321734" y="4859866"/>
            <a:ext cx="1955799" cy="1117600"/>
          </a:xfrm>
          <a:prstGeom prst="wave">
            <a:avLst>
              <a:gd name="adj1" fmla="val 6439"/>
              <a:gd name="adj2" fmla="val -775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사각형 설명선 34"/>
          <p:cNvSpPr/>
          <p:nvPr/>
        </p:nvSpPr>
        <p:spPr>
          <a:xfrm>
            <a:off x="2963332" y="1820333"/>
            <a:ext cx="8085667" cy="1651000"/>
          </a:xfrm>
          <a:prstGeom prst="wedgeRectCallout">
            <a:avLst>
              <a:gd name="adj1" fmla="val -58023"/>
              <a:gd name="adj2" fmla="val 74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고유의 영토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류큐왕국을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오키나와 현으로 종속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.(1879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年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무인도임을 확인 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-&gt; 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오키나와 현으로 편입</a:t>
            </a:r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미국이 신탁통치를 할 때 중국은 문제제기 하지 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X.</a:t>
            </a:r>
          </a:p>
        </p:txBody>
      </p:sp>
      <p:sp>
        <p:nvSpPr>
          <p:cNvPr id="38" name="사각형 설명선 37"/>
          <p:cNvSpPr/>
          <p:nvPr/>
        </p:nvSpPr>
        <p:spPr>
          <a:xfrm>
            <a:off x="2963333" y="3788833"/>
            <a:ext cx="8085667" cy="2671233"/>
          </a:xfrm>
          <a:prstGeom prst="wedgeRectCallout">
            <a:avLst>
              <a:gd name="adj1" fmla="val -57196"/>
              <a:gd name="adj2" fmla="val -875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명나라가 </a:t>
            </a:r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류큐국에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보낸 책의 기록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&lt;</a:t>
            </a:r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천칸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『 </a:t>
            </a:r>
            <a:r>
              <a:rPr lang="ko-KR" altLang="en-US" sz="2000" dirty="0" err="1">
                <a:latin typeface="1훈화양연화 R" pitchFamily="18" charset="-127"/>
                <a:ea typeface="1훈화양연화 R" pitchFamily="18" charset="-127"/>
              </a:rPr>
              <a:t>사류구록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』(1534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년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,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ko-KR" altLang="en-US" sz="2000" dirty="0" err="1">
                <a:latin typeface="1훈화양연화 R" pitchFamily="18" charset="-127"/>
                <a:ea typeface="1훈화양연화 R" pitchFamily="18" charset="-127"/>
              </a:rPr>
              <a:t>곽여림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『 </a:t>
            </a:r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사류구록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』(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1561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年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)&gt;</a:t>
            </a:r>
          </a:p>
          <a:p>
            <a:pPr algn="ctr"/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지리적으로 일본보다 더 가까움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 fontAlgn="base" latinLnBrk="0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중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미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영국은 일본에게 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빼앗은 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모든 영토를 돌려주라고 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규정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.(1943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年 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12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月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  <a:endParaRPr lang="ko-KR" altLang="en-US" sz="20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포츠담회담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카이로회담 </a:t>
            </a:r>
            <a:r>
              <a:rPr lang="en-US" altLang="ko-KR" sz="2000" dirty="0">
                <a:latin typeface="1훈화양연화 R" pitchFamily="18" charset="-127"/>
                <a:ea typeface="1훈화양연화 R" pitchFamily="18" charset="-127"/>
              </a:rPr>
              <a:t>-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규정이 실행해야 된다고 재확인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.)</a:t>
            </a:r>
            <a:endParaRPr lang="ko-KR" altLang="en-US" sz="20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0054167" y="2645833"/>
            <a:ext cx="1989666" cy="2362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61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 animBg="1"/>
      <p:bldP spid="33" grpId="0" animBg="1"/>
      <p:bldP spid="34" grpId="0" animBg="1"/>
      <p:bldP spid="35" grpId="0" animBg="1"/>
      <p:bldP spid="38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7421369" y="2272705"/>
            <a:ext cx="4131128" cy="41311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4230748" y="3437274"/>
            <a:ext cx="2413198" cy="241319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전망</a:t>
            </a:r>
            <a:endParaRPr lang="en-US" altLang="ko-KR" sz="32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중일회담</a:t>
            </a:r>
            <a:endParaRPr lang="en-US" altLang="ko-KR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양국관계  개선</a:t>
            </a:r>
            <a:r>
              <a:rPr lang="en-US" altLang="ko-KR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)</a:t>
            </a:r>
            <a:endParaRPr lang="en-US" altLang="ko-KR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799729" y="2620339"/>
            <a:ext cx="2413198" cy="241319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1훈화양연화 R" pitchFamily="18" charset="-127"/>
                <a:ea typeface="1훈화양연화 R" pitchFamily="18" charset="-127"/>
              </a:rPr>
              <a:t>해결방안</a:t>
            </a:r>
            <a:endParaRPr lang="en-US" altLang="ko-KR" sz="32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dirty="0" smtClean="0">
                <a:latin typeface="1훈화양연화 R" pitchFamily="18" charset="-127"/>
                <a:ea typeface="1훈화양연화 R" pitchFamily="18" charset="-127"/>
              </a:rPr>
              <a:t>명확하게 제시 </a:t>
            </a:r>
            <a:r>
              <a:rPr lang="en-US" altLang="ko-KR" dirty="0" smtClean="0">
                <a:latin typeface="1훈화양연화 R" pitchFamily="18" charset="-127"/>
                <a:ea typeface="1훈화양연화 R" pitchFamily="18" charset="-127"/>
              </a:rPr>
              <a:t>X</a:t>
            </a:r>
            <a:endParaRPr lang="en-US" altLang="ko-KR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685803" y="1810774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164352" y="1810774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 rot="3497557">
            <a:off x="11617909" y="3115876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 rot="3497557">
            <a:off x="10886978" y="2463600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30748" y="375557"/>
            <a:ext cx="3982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latin typeface="1훈화양연화 R" pitchFamily="18" charset="-127"/>
                <a:ea typeface="1훈화양연화 R" pitchFamily="18" charset="-127"/>
              </a:rPr>
              <a:t>센카쿠</a:t>
            </a:r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 열도 분쟁</a:t>
            </a:r>
            <a:endParaRPr lang="ko-KR" altLang="en-US" sz="4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9303" y="1144999"/>
            <a:ext cx="571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err="1" smtClean="0">
                <a:latin typeface="1훈화양연화 R" pitchFamily="18" charset="-127"/>
                <a:ea typeface="1훈화양연화 R" pitchFamily="18" charset="-127"/>
              </a:rPr>
              <a:t>센카쿠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 열도의 분쟁의 결과와 전망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&amp;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해결방안</a:t>
            </a:r>
            <a:endParaRPr lang="ko-KR" altLang="en-US" sz="24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9" name="타원 18"/>
          <p:cNvSpPr/>
          <p:nvPr/>
        </p:nvSpPr>
        <p:spPr>
          <a:xfrm>
            <a:off x="605371" y="2425909"/>
            <a:ext cx="4237562" cy="368054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latin typeface="1훈화양연화 R" pitchFamily="18" charset="-127"/>
                <a:ea typeface="1훈화양연화 R" pitchFamily="18" charset="-127"/>
              </a:rPr>
              <a:t>결과</a:t>
            </a:r>
            <a:endParaRPr lang="en-US" altLang="ko-KR" sz="36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일본의 실효지배 </a:t>
            </a:r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무인도에 명칭 부여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&amp;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실효지배 강화정책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endParaRPr lang="en-US" altLang="ko-KR" sz="20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중국과 군사적 대립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.(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무력화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" name="아래쪽 화살표 1"/>
          <p:cNvSpPr/>
          <p:nvPr/>
        </p:nvSpPr>
        <p:spPr>
          <a:xfrm>
            <a:off x="2497241" y="4473736"/>
            <a:ext cx="453819" cy="4910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9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/>
      <p:bldP spid="18" grpId="0"/>
      <p:bldP spid="19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431122" y="375557"/>
            <a:ext cx="3329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독도 영토분쟁</a:t>
            </a:r>
            <a:endParaRPr lang="ko-KR" altLang="en-US" sz="4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61052" y="1301821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독</a:t>
            </a:r>
            <a:r>
              <a:rPr lang="ko-KR" altLang="en-US" sz="2400" dirty="0">
                <a:latin typeface="1훈화양연화 R" pitchFamily="18" charset="-127"/>
                <a:ea typeface="1훈화양연화 R" pitchFamily="18" charset="-127"/>
              </a:rPr>
              <a:t>도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란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? </a:t>
            </a:r>
            <a:endParaRPr lang="ko-KR" altLang="en-US" sz="24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19101" y="1810774"/>
            <a:ext cx="4131128" cy="41311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/>
          <p:cNvSpPr/>
          <p:nvPr/>
        </p:nvSpPr>
        <p:spPr>
          <a:xfrm>
            <a:off x="3482727" y="3829050"/>
            <a:ext cx="2884206" cy="269078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명칭 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日 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: </a:t>
            </a:r>
            <a:r>
              <a:rPr lang="ko-KR" altLang="en-US" sz="20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다케시마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韓 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: 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독도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4924830" y="2291334"/>
            <a:ext cx="3161688" cy="2582925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면적 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: </a:t>
            </a:r>
            <a:r>
              <a:rPr lang="en-US" altLang="ko-KR" sz="2000" dirty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187,554㎡</a:t>
            </a: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동도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東島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), 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서도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西島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),89</a:t>
            </a:r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개 부속도서로 구성</a:t>
            </a:r>
            <a:endParaRPr lang="ko-KR" altLang="en-US" sz="20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075969" y="1984592"/>
            <a:ext cx="4538133" cy="4331542"/>
          </a:xfrm>
          <a:prstGeom prst="ellipse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독도 경찰이 실효적 지배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천연기념물로 지정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자연과학적 학술가치</a:t>
            </a:r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85803" y="1810774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/>
          <p:cNvSpPr/>
          <p:nvPr/>
        </p:nvSpPr>
        <p:spPr>
          <a:xfrm>
            <a:off x="223867" y="1925071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/>
          <p:cNvSpPr/>
          <p:nvPr/>
        </p:nvSpPr>
        <p:spPr>
          <a:xfrm rot="3497557">
            <a:off x="11679514" y="2955009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/>
          <p:cNvSpPr/>
          <p:nvPr/>
        </p:nvSpPr>
        <p:spPr>
          <a:xfrm>
            <a:off x="9198924" y="944353"/>
            <a:ext cx="2097692" cy="208047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92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7310697" y="1835261"/>
            <a:ext cx="4559570" cy="4772799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 latinLnBrk="0"/>
            <a:r>
              <a:rPr lang="ko-KR" altLang="en-US" sz="2400" dirty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endParaRPr lang="en-US" altLang="ko-KR" sz="24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fontAlgn="base" latinLnBrk="0"/>
            <a:endParaRPr lang="en-US" altLang="ko-KR" sz="2400" dirty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fontAlgn="base" latinLnBrk="0"/>
            <a:r>
              <a:rPr lang="ko-KR" altLang="en-US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[</a:t>
            </a:r>
            <a:r>
              <a:rPr lang="ko-KR" altLang="en-US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엄청난 가치를 지니고 있는 섬</a:t>
            </a:r>
            <a:r>
              <a:rPr lang="en-US" altLang="ko-KR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.]</a:t>
            </a:r>
          </a:p>
          <a:p>
            <a:pPr fontAlgn="base" latinLnBrk="0"/>
            <a:endParaRPr lang="en-US" altLang="ko-KR" sz="24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fontAlgn="base" latinLnBrk="0"/>
            <a:r>
              <a:rPr lang="en-US" altLang="ko-KR" sz="2400" dirty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1. </a:t>
            </a:r>
            <a:r>
              <a:rPr lang="ko-KR" altLang="en-US" sz="2400" dirty="0" err="1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메탄하이드레이트</a:t>
            </a:r>
            <a:r>
              <a:rPr lang="ko-KR" altLang="en-US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endParaRPr lang="en-US" altLang="ko-KR" sz="24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fontAlgn="base" latinLnBrk="0"/>
            <a:r>
              <a:rPr lang="en-US" altLang="ko-KR" sz="2400" dirty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</a:p>
          <a:p>
            <a:pPr fontAlgn="base" latinLnBrk="0"/>
            <a:r>
              <a:rPr lang="en-US" altLang="ko-KR" sz="2400" dirty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2. </a:t>
            </a:r>
            <a:r>
              <a:rPr lang="ko-KR" altLang="en-US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석유</a:t>
            </a:r>
            <a:r>
              <a:rPr lang="en-US" altLang="ko-KR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가스</a:t>
            </a:r>
            <a:endParaRPr lang="en-US" altLang="ko-KR" sz="24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fontAlgn="base" latinLnBrk="0"/>
            <a:endParaRPr lang="en-US" altLang="ko-KR" sz="24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fontAlgn="base" latinLnBrk="0"/>
            <a:r>
              <a:rPr lang="en-US" altLang="ko-KR" sz="2400" dirty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  </a:t>
            </a:r>
            <a:r>
              <a:rPr lang="en-US" altLang="ko-KR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3. </a:t>
            </a:r>
            <a:r>
              <a:rPr lang="ko-KR" altLang="en-US" sz="24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수산자원</a:t>
            </a:r>
            <a:endParaRPr lang="en-US" altLang="ko-KR" sz="24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fontAlgn="base" latinLnBrk="0"/>
            <a:endParaRPr lang="en-US" altLang="ko-K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72533" y="1835264"/>
            <a:ext cx="4550253" cy="4772799"/>
          </a:xfrm>
          <a:prstGeom prst="roundRect">
            <a:avLst>
              <a:gd name="adj" fmla="val 132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04657" y="375558"/>
            <a:ext cx="369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 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5250" y="1144999"/>
            <a:ext cx="4889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독도 영토 분쟁이 </a:t>
            </a:r>
            <a:r>
              <a:rPr lang="ko-KR" altLang="en-US" sz="2400" dirty="0">
                <a:latin typeface="1훈화양연화 R" pitchFamily="18" charset="-127"/>
                <a:ea typeface="1훈화양연화 R" pitchFamily="18" charset="-127"/>
              </a:rPr>
              <a:t>일어난 발단과 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원인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?</a:t>
            </a:r>
            <a:endParaRPr lang="ko-KR" altLang="en-US" sz="24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3660" y="2079231"/>
            <a:ext cx="110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발단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9306" y="2069603"/>
            <a:ext cx="1082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원인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67" y="3344500"/>
            <a:ext cx="39832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[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1952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년  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1</a:t>
            </a:r>
            <a:r>
              <a:rPr lang="ko-KR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월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]</a:t>
            </a:r>
          </a:p>
          <a:p>
            <a:pPr algn="ctr"/>
            <a:endParaRPr lang="en-US" altLang="ko-K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‘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이승만 라인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’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을 선언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(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이승만대통령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)</a:t>
            </a:r>
          </a:p>
          <a:p>
            <a:pPr algn="ctr"/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독도를 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한국령으로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 공포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1훈화양연화 R" pitchFamily="18" charset="-127"/>
                <a:ea typeface="1훈화양연화 R" pitchFamily="18" charset="-127"/>
              </a:rPr>
              <a:t>영토분쟁 시작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0016" y="375557"/>
            <a:ext cx="34836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독도 영토 분쟁</a:t>
            </a:r>
            <a:endParaRPr lang="ko-KR" altLang="en-US" sz="4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660032" y="4040631"/>
            <a:ext cx="2719917" cy="251019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아래쪽 화살표 12"/>
          <p:cNvSpPr/>
          <p:nvPr/>
        </p:nvSpPr>
        <p:spPr>
          <a:xfrm>
            <a:off x="2222500" y="4910357"/>
            <a:ext cx="584200" cy="59500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2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26830"/>
            <a:ext cx="4366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독도에 대한 한국과 일본의 주장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? </a:t>
            </a:r>
            <a:endParaRPr lang="ko-KR" altLang="en-US" sz="2400" dirty="0">
              <a:latin typeface="1훈화양연화 R" pitchFamily="18" charset="-127"/>
              <a:ea typeface="1훈화양연화 R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287866" y="833964"/>
          <a:ext cx="11607802" cy="60879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03901"/>
                <a:gridCol w="5803901"/>
              </a:tblGrid>
              <a:tr h="93239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韓國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日本</a:t>
                      </a:r>
                      <a:endParaRPr lang="en-US" altLang="ko-KR" sz="2000" dirty="0" smtClean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</a:tr>
              <a:tr h="46013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여러 서적에 독도가 표기 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(15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세기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)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옛날부터 독도를 인식하고 있었다는 근거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X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</a:txBody>
                  <a:tcPr/>
                </a:tc>
              </a:tr>
              <a:tr h="74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독도가 일본의 영토가 아님을 알</a:t>
                      </a:r>
                      <a:r>
                        <a:rPr lang="ko-KR" alt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 수 있음</a:t>
                      </a:r>
                      <a:r>
                        <a:rPr lang="en-US" altLang="ko-K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(</a:t>
                      </a:r>
                      <a:r>
                        <a:rPr lang="ko-KR" alt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일본이 제시한 자료 中</a:t>
                      </a:r>
                      <a:r>
                        <a:rPr lang="en-US" altLang="ko-K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)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옛날부터 독도의 존재를 인식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.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</a:tr>
              <a:tr h="745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비변사에서 철저한 조사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(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안용복 활동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)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진술내용이 맞지</a:t>
                      </a:r>
                      <a:r>
                        <a:rPr lang="en-US" altLang="ko-KR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r>
                        <a:rPr lang="ko-KR" altLang="en-US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않음</a:t>
                      </a:r>
                      <a:r>
                        <a:rPr lang="en-US" altLang="ko-KR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ko-KR" altLang="en-US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의문점 多</a:t>
                      </a:r>
                      <a:r>
                        <a:rPr lang="en-US" altLang="ko-KR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.</a:t>
                      </a:r>
                      <a:endParaRPr lang="en-US" altLang="ko-KR" sz="2000" dirty="0" smtClean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</a:tr>
              <a:tr h="74523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일본의 영토에서 제외되어 있음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(17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세기 중엽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, 19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세기 말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)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err="1" smtClean="0">
                          <a:latin typeface="1훈화양연화 R" pitchFamily="18" charset="-127"/>
                          <a:ea typeface="1훈화양연화 R" pitchFamily="18" charset="-127"/>
                        </a:rPr>
                        <a:t>정박장으로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독도 이용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. (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고기잡이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)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17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세기에 독도 영유권 확립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.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</a:tr>
              <a:tr h="74523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대일강화조약 직후 독도가 관할구역에서 제외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(=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평화조약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[</a:t>
                      </a:r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샌프란시스코</a:t>
                      </a:r>
                      <a:r>
                        <a:rPr lang="en-US" altLang="ko-KR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])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한국은 영토를 포함시키도록 요구</a:t>
                      </a:r>
                      <a:r>
                        <a:rPr lang="ko-KR" altLang="en-US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 </a:t>
                      </a:r>
                      <a:r>
                        <a:rPr lang="en-US" altLang="ko-KR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-&gt; </a:t>
                      </a:r>
                      <a:r>
                        <a:rPr lang="ko-KR" altLang="en-US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미국이 거부</a:t>
                      </a:r>
                      <a:endParaRPr lang="en-US" altLang="ko-KR" sz="2000" baseline="0" dirty="0" smtClean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  <a:p>
                      <a:pPr latinLnBrk="1"/>
                      <a:r>
                        <a:rPr lang="en-US" altLang="ko-KR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(</a:t>
                      </a:r>
                      <a:r>
                        <a:rPr lang="ko-KR" altLang="en-US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평화조약</a:t>
                      </a:r>
                      <a:r>
                        <a:rPr lang="en-US" altLang="ko-KR" sz="2000" baseline="0" dirty="0" smtClean="0">
                          <a:latin typeface="1훈화양연화 R" pitchFamily="18" charset="-127"/>
                          <a:ea typeface="1훈화양연화 R" pitchFamily="18" charset="-127"/>
                        </a:rPr>
                        <a:t>)</a:t>
                      </a:r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</a:tr>
              <a:tr h="752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한국의 항의에 독도를 훈련구역에서 해제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.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대한민국 측에 공식으로 통고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.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주일미군의 폭격훈련구역으로 지정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.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일본 영토로 취급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.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</a:txBody>
                  <a:tcPr/>
                </a:tc>
              </a:tr>
              <a:tr h="480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독도에 대한 영유권을 확립한 사실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X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한국은 독도를 불법점령</a:t>
                      </a:r>
                      <a:r>
                        <a:rPr lang="en-US" altLang="ko-KR" sz="2000" kern="120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.</a:t>
                      </a:r>
                      <a:r>
                        <a:rPr lang="en-US" altLang="ko-K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 </a:t>
                      </a:r>
                      <a:r>
                        <a:rPr lang="ko-KR" alt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일본은 엄중하게 항의</a:t>
                      </a:r>
                      <a:r>
                        <a:rPr lang="en-US" altLang="ko-K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1훈화양연화 R" pitchFamily="18" charset="-127"/>
                          <a:ea typeface="1훈화양연화 R" pitchFamily="18" charset="-127"/>
                          <a:cs typeface="+mn-cs"/>
                        </a:rPr>
                        <a:t>.</a:t>
                      </a:r>
                      <a:endParaRPr lang="ko-KR" altLang="en-US" sz="2000" kern="1200" dirty="0" smtClean="0">
                        <a:solidFill>
                          <a:schemeClr val="dk1"/>
                        </a:solidFill>
                        <a:effectLst/>
                        <a:latin typeface="1훈화양연화 R" pitchFamily="18" charset="-127"/>
                        <a:ea typeface="1훈화양연화 R" pitchFamily="18" charset="-127"/>
                        <a:cs typeface="+mn-cs"/>
                      </a:endParaRPr>
                    </a:p>
                    <a:p>
                      <a:pPr latinLnBrk="1"/>
                      <a:endParaRPr lang="ko-KR" altLang="en-US" sz="2000" dirty="0">
                        <a:latin typeface="1훈화양연화 R" pitchFamily="18" charset="-127"/>
                        <a:ea typeface="1훈화양연화 R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6167965" y="922857"/>
            <a:ext cx="1312333" cy="7704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77831" y="922857"/>
            <a:ext cx="1312333" cy="77046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8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7421369" y="2272705"/>
            <a:ext cx="4131128" cy="41311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4230748" y="3437274"/>
            <a:ext cx="2413198" cy="241319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전망</a:t>
            </a:r>
            <a:endParaRPr lang="en-US" altLang="ko-KR" sz="32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 smtClean="0">
              <a:solidFill>
                <a:schemeClr val="tx1"/>
              </a:solidFill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영토 분쟁은 계속될 것으로 보임</a:t>
            </a:r>
            <a:r>
              <a:rPr lang="en-US" altLang="ko-KR" sz="2000" dirty="0" smtClean="0">
                <a:solidFill>
                  <a:schemeClr val="tx1"/>
                </a:solidFill>
                <a:latin typeface="1훈화양연화 R" pitchFamily="18" charset="-127"/>
                <a:ea typeface="1훈화양연화 R" pitchFamily="18" charset="-127"/>
              </a:rPr>
              <a:t>.</a:t>
            </a:r>
          </a:p>
        </p:txBody>
      </p:sp>
      <p:sp>
        <p:nvSpPr>
          <p:cNvPr id="9" name="타원 8"/>
          <p:cNvSpPr/>
          <p:nvPr/>
        </p:nvSpPr>
        <p:spPr>
          <a:xfrm>
            <a:off x="5799729" y="2425909"/>
            <a:ext cx="2875680" cy="260762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1훈화양연화 R" pitchFamily="18" charset="-127"/>
                <a:ea typeface="1훈화양연화 R" pitchFamily="18" charset="-127"/>
              </a:rPr>
              <a:t>해결방안</a:t>
            </a:r>
            <a:endParaRPr lang="en-US" altLang="ko-KR" sz="32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dirty="0" smtClean="0">
                <a:latin typeface="1훈화양연화 R" pitchFamily="18" charset="-127"/>
                <a:ea typeface="1훈화양연화 R" pitchFamily="18" charset="-127"/>
              </a:rPr>
              <a:t>독도 역사 교육 강화</a:t>
            </a:r>
            <a:endParaRPr lang="en-US" altLang="ko-KR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dirty="0" smtClean="0">
                <a:latin typeface="1훈화양연화 R" pitchFamily="18" charset="-127"/>
                <a:ea typeface="1훈화양연화 R" pitchFamily="18" charset="-127"/>
              </a:rPr>
              <a:t>엄중히 대응</a:t>
            </a:r>
            <a:r>
              <a:rPr lang="en-US" altLang="ko-KR" dirty="0" smtClean="0"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r>
              <a:rPr lang="ko-KR" altLang="en-US" dirty="0" smtClean="0">
                <a:latin typeface="1훈화양연화 R" pitchFamily="18" charset="-127"/>
                <a:ea typeface="1훈화양연화 R" pitchFamily="18" charset="-127"/>
              </a:rPr>
              <a:t>냉철하고 효과적인 방안 의존</a:t>
            </a:r>
            <a:r>
              <a:rPr lang="en-US" altLang="ko-KR" dirty="0" smtClean="0">
                <a:latin typeface="1훈화양연화 R" pitchFamily="18" charset="-127"/>
                <a:ea typeface="1훈화양연화 R" pitchFamily="18" charset="-127"/>
              </a:rPr>
              <a:t>.</a:t>
            </a:r>
            <a:endParaRPr lang="en-US" altLang="ko-KR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685803" y="1810774"/>
            <a:ext cx="347634" cy="34763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23867" y="1925071"/>
            <a:ext cx="695268" cy="695268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/>
          <p:cNvSpPr/>
          <p:nvPr/>
        </p:nvSpPr>
        <p:spPr>
          <a:xfrm rot="3497557">
            <a:off x="11617909" y="3115876"/>
            <a:ext cx="347634" cy="347634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 rot="3497557">
            <a:off x="10886978" y="2463600"/>
            <a:ext cx="695268" cy="695268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56959" y="375557"/>
            <a:ext cx="3329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독도 영토분쟁</a:t>
            </a:r>
            <a:endParaRPr lang="ko-KR" altLang="en-US" sz="4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6624" y="1144999"/>
            <a:ext cx="515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독도 영토 분쟁의 결과와 전망</a:t>
            </a:r>
            <a:r>
              <a:rPr lang="en-US" altLang="ko-KR" sz="2400" dirty="0" smtClean="0">
                <a:latin typeface="1훈화양연화 R" pitchFamily="18" charset="-127"/>
                <a:ea typeface="1훈화양연화 R" pitchFamily="18" charset="-127"/>
              </a:rPr>
              <a:t>&amp;</a:t>
            </a:r>
            <a:r>
              <a:rPr lang="ko-KR" altLang="en-US" sz="2400" dirty="0" smtClean="0">
                <a:latin typeface="1훈화양연화 R" pitchFamily="18" charset="-127"/>
                <a:ea typeface="1훈화양연화 R" pitchFamily="18" charset="-127"/>
              </a:rPr>
              <a:t>해결방안</a:t>
            </a:r>
            <a:endParaRPr lang="ko-KR" altLang="en-US" sz="24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605371" y="2425909"/>
            <a:ext cx="4237562" cy="3680544"/>
          </a:xfrm>
          <a:prstGeom prst="ellipse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latin typeface="1훈화양연화 R" pitchFamily="18" charset="-127"/>
                <a:ea typeface="1훈화양연화 R" pitchFamily="18" charset="-127"/>
              </a:rPr>
              <a:t>결과</a:t>
            </a:r>
            <a:endParaRPr lang="en-US" altLang="ko-KR" sz="36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한국측 배타수역에 대한 수로 탐사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.</a:t>
            </a:r>
          </a:p>
          <a:p>
            <a:pPr algn="ctr"/>
            <a:endParaRPr lang="en-US" altLang="ko-KR" sz="20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한</a:t>
            </a:r>
            <a:r>
              <a:rPr lang="en-US" altLang="ko-KR" sz="2000" dirty="0" smtClean="0">
                <a:latin typeface="1훈화양연화 R" pitchFamily="18" charset="-127"/>
                <a:ea typeface="1훈화양연화 R" pitchFamily="18" charset="-127"/>
              </a:rPr>
              <a:t>/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일 양국의 외교분쟁</a:t>
            </a:r>
            <a:endParaRPr lang="en-US" altLang="ko-KR" sz="2000" dirty="0" smtClean="0">
              <a:latin typeface="1훈화양연화 R" pitchFamily="18" charset="-127"/>
              <a:ea typeface="1훈화양연화 R" pitchFamily="18" charset="-127"/>
            </a:endParaRPr>
          </a:p>
          <a:p>
            <a:pPr algn="ctr"/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7" name="아래쪽 화살표 16"/>
          <p:cNvSpPr/>
          <p:nvPr/>
        </p:nvSpPr>
        <p:spPr>
          <a:xfrm>
            <a:off x="2503593" y="4398340"/>
            <a:ext cx="453819" cy="491066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345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  <p:bldP spid="15" grpId="0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04657" y="375558"/>
            <a:ext cx="369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latin typeface="Noto Sans CJK KR Black" panose="020B0A00000000000000" pitchFamily="34" charset="-127"/>
                <a:ea typeface="Noto Sans CJK KR Black" panose="020B0A00000000000000" pitchFamily="34" charset="-127"/>
              </a:rPr>
              <a:t> </a:t>
            </a:r>
            <a:endParaRPr lang="ko-KR" altLang="en-US" sz="4400" b="1" dirty="0">
              <a:latin typeface="Noto Sans CJK KR Black" panose="020B0A00000000000000" pitchFamily="34" charset="-127"/>
              <a:ea typeface="Noto Sans CJK KR Black" panose="020B0A00000000000000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577" y="2481009"/>
            <a:ext cx="843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1훈화양연화 R" pitchFamily="18" charset="-127"/>
                <a:ea typeface="1훈화양연화 R" pitchFamily="18" charset="-127"/>
                <a:hlinkClick r:id="rId2"/>
              </a:rPr>
              <a:t>https://www.youtube.com/watch?v=MmGux5pcZiQ</a:t>
            </a:r>
            <a:endParaRPr lang="ko-KR" altLang="en-US" sz="2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2178" y="375557"/>
            <a:ext cx="73276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b="1" dirty="0" err="1" smtClean="0">
                <a:latin typeface="1훈화양연화 R" pitchFamily="18" charset="-127"/>
                <a:ea typeface="1훈화양연화 R" pitchFamily="18" charset="-127"/>
              </a:rPr>
              <a:t>센카쿠열도</a:t>
            </a:r>
            <a:r>
              <a:rPr lang="en-US" altLang="ko-KR" sz="4400" b="1" dirty="0" smtClean="0">
                <a:latin typeface="1훈화양연화 R" pitchFamily="18" charset="-127"/>
                <a:ea typeface="1훈화양연화 R" pitchFamily="18" charset="-127"/>
              </a:rPr>
              <a:t>&amp;</a:t>
            </a:r>
            <a:r>
              <a:rPr lang="ko-KR" altLang="en-US" sz="4400" b="1" dirty="0" smtClean="0">
                <a:latin typeface="1훈화양연화 R" pitchFamily="18" charset="-127"/>
                <a:ea typeface="1훈화양연화 R" pitchFamily="18" charset="-127"/>
              </a:rPr>
              <a:t>독도 영토분쟁 영상</a:t>
            </a:r>
            <a:endParaRPr lang="en-US" altLang="ko-KR" sz="4400" b="1" dirty="0" smtClean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777" y="5350557"/>
            <a:ext cx="902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1훈화양연화 R" pitchFamily="18" charset="-127"/>
                <a:ea typeface="1훈화양연화 R" pitchFamily="18" charset="-127"/>
                <a:hlinkClick r:id="rId3"/>
              </a:rPr>
              <a:t>[3</a:t>
            </a:r>
            <a:r>
              <a:rPr lang="ko-KR" altLang="en-US" sz="2400" b="1" dirty="0" smtClean="0">
                <a:latin typeface="1훈화양연화 R" pitchFamily="18" charset="-127"/>
                <a:ea typeface="1훈화양연화 R" pitchFamily="18" charset="-127"/>
                <a:hlinkClick r:id="rId3"/>
              </a:rPr>
              <a:t>회</a:t>
            </a:r>
            <a:r>
              <a:rPr lang="en-US" altLang="ko-KR" sz="2400" b="1" dirty="0" smtClean="0">
                <a:latin typeface="1훈화양연화 R" pitchFamily="18" charset="-127"/>
                <a:ea typeface="1훈화양연화 R" pitchFamily="18" charset="-127"/>
                <a:hlinkClick r:id="rId3"/>
              </a:rPr>
              <a:t>] </a:t>
            </a:r>
            <a:r>
              <a:rPr lang="ko-KR" altLang="en-US" sz="2400" b="1" dirty="0" smtClean="0">
                <a:latin typeface="1훈화양연화 R" pitchFamily="18" charset="-127"/>
                <a:ea typeface="1훈화양연화 R" pitchFamily="18" charset="-127"/>
                <a:hlinkClick r:id="rId3"/>
              </a:rPr>
              <a:t>일본이 우겨대는 ‘독도’</a:t>
            </a:r>
            <a:r>
              <a:rPr lang="en-US" altLang="ko-KR" sz="2400" b="1" dirty="0" smtClean="0">
                <a:latin typeface="1훈화양연화 R" pitchFamily="18" charset="-127"/>
                <a:ea typeface="1훈화양연화 R" pitchFamily="18" charset="-127"/>
                <a:hlinkClick r:id="rId3"/>
              </a:rPr>
              <a:t>, </a:t>
            </a:r>
            <a:r>
              <a:rPr lang="ko-KR" altLang="en-US" sz="2400" b="1" dirty="0" smtClean="0">
                <a:latin typeface="1훈화양연화 R" pitchFamily="18" charset="-127"/>
                <a:ea typeface="1훈화양연화 R" pitchFamily="18" charset="-127"/>
                <a:hlinkClick r:id="rId3"/>
              </a:rPr>
              <a:t>속내는 ‘불붙는 얼음’ 때문</a:t>
            </a:r>
            <a:r>
              <a:rPr lang="en-US" altLang="ko-KR" sz="2400" b="1" dirty="0" smtClean="0">
                <a:latin typeface="1훈화양연화 R" pitchFamily="18" charset="-127"/>
                <a:ea typeface="1훈화양연화 R" pitchFamily="18" charset="-127"/>
                <a:hlinkClick r:id="rId3"/>
              </a:rPr>
              <a:t>? - YouTube</a:t>
            </a:r>
            <a:endParaRPr lang="ko-KR" altLang="en-US" sz="2400" b="1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2" name="사각형 설명선 11"/>
          <p:cNvSpPr/>
          <p:nvPr/>
        </p:nvSpPr>
        <p:spPr>
          <a:xfrm>
            <a:off x="734577" y="1549400"/>
            <a:ext cx="1466756" cy="609600"/>
          </a:xfrm>
          <a:prstGeom prst="wedgeRectCallout">
            <a:avLst>
              <a:gd name="adj1" fmla="val 41509"/>
              <a:gd name="adj2" fmla="val 791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latin typeface="1훈화양연화 R" pitchFamily="18" charset="-127"/>
                <a:ea typeface="1훈화양연화 R" pitchFamily="18" charset="-127"/>
              </a:rPr>
              <a:t>센카쿠</a:t>
            </a:r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 열도</a:t>
            </a:r>
            <a:endParaRPr lang="ko-KR" altLang="en-US" sz="2000" dirty="0">
              <a:latin typeface="1훈화양연화 R" pitchFamily="18" charset="-127"/>
              <a:ea typeface="1훈화양연화 R" pitchFamily="18" charset="-127"/>
            </a:endParaRPr>
          </a:p>
        </p:txBody>
      </p:sp>
      <p:sp>
        <p:nvSpPr>
          <p:cNvPr id="13" name="사각형 설명선 12"/>
          <p:cNvSpPr/>
          <p:nvPr/>
        </p:nvSpPr>
        <p:spPr>
          <a:xfrm>
            <a:off x="734577" y="4216400"/>
            <a:ext cx="1466756" cy="609600"/>
          </a:xfrm>
          <a:prstGeom prst="wedgeRectCallout">
            <a:avLst>
              <a:gd name="adj1" fmla="val 41509"/>
              <a:gd name="adj2" fmla="val 791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latin typeface="1훈화양연화 R" pitchFamily="18" charset="-127"/>
                <a:ea typeface="1훈화양연화 R" pitchFamily="18" charset="-127"/>
              </a:rPr>
              <a:t>독</a:t>
            </a:r>
            <a:r>
              <a:rPr lang="ko-KR" altLang="en-US" sz="2000" dirty="0">
                <a:latin typeface="1훈화양연화 R" pitchFamily="18" charset="-127"/>
                <a:ea typeface="1훈화양연화 R" pitchFamily="18" charset="-127"/>
              </a:rPr>
              <a:t>도</a:t>
            </a:r>
          </a:p>
        </p:txBody>
      </p:sp>
    </p:spTree>
    <p:extLst>
      <p:ext uri="{BB962C8B-B14F-4D97-AF65-F5344CB8AC3E}">
        <p14:creationId xmlns:p14="http://schemas.microsoft.com/office/powerpoint/2010/main" val="42018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30225"/>
            <a:ext cx="9358313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body"/>
          </p:nvPr>
        </p:nvSpPr>
        <p:spPr>
          <a:xfrm>
            <a:off x="7488238" y="5387975"/>
            <a:ext cx="1982787" cy="515938"/>
          </a:xfrm>
          <a:ln/>
        </p:spPr>
        <p:txBody>
          <a:bodyPr lIns="0" tIns="0" rIns="0" bIns="0"/>
          <a:lstStyle/>
          <a:p>
            <a:pPr marL="431800" indent="-323850"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</a:tabLst>
            </a:pPr>
            <a:r>
              <a:rPr lang="ko-KR" altLang="ko-KR" sz="2800"/>
              <a:t>2차 재해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78063" y="5400675"/>
            <a:ext cx="20415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3850"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ko-KR" altLang="ko-KR" sz="2800">
                <a:latin typeface="맑은 고딕" panose="020B0503020000020004" pitchFamily="50" charset="-127"/>
              </a:rPr>
              <a:t>1차 재해</a:t>
            </a:r>
          </a:p>
        </p:txBody>
      </p:sp>
    </p:spTree>
    <p:extLst>
      <p:ext uri="{BB962C8B-B14F-4D97-AF65-F5344CB8AC3E}">
        <p14:creationId xmlns:p14="http://schemas.microsoft.com/office/powerpoint/2010/main" val="35009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900" decel="100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orient="vert" idx="4294967295"/>
          </p:nvPr>
        </p:nvSpPr>
        <p:spPr>
          <a:xfrm>
            <a:off x="2376488" y="720725"/>
            <a:ext cx="7488237" cy="936625"/>
          </a:xfrm>
          <a:solidFill>
            <a:srgbClr val="FFCC00"/>
          </a:solidFill>
          <a:ln/>
        </p:spPr>
        <p:txBody>
          <a:bodyPr lIns="0" tIns="0" rIns="0" bIns="0" anchor="ctr" anchorCtr="1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ko-KR" altLang="ko-KR" sz="3200" b="1">
                <a:solidFill>
                  <a:srgbClr val="EEEEEE"/>
                </a:solidFill>
              </a:rPr>
              <a:t>지진이 일본 문화에 끼친 영향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447925"/>
            <a:ext cx="48958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447925"/>
            <a:ext cx="4910137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389188" y="360363"/>
            <a:ext cx="347662" cy="347662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944688" y="431800"/>
            <a:ext cx="695325" cy="695325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5487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9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200400" y="798513"/>
            <a:ext cx="8991600" cy="328136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9263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ko-KR" sz="4400" b="1"/>
              <a:t>일본의 지진 대책</a:t>
            </a:r>
          </a:p>
        </p:txBody>
      </p:sp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9856788" y="309563"/>
            <a:ext cx="347662" cy="347662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0202863" y="166688"/>
            <a:ext cx="1643062" cy="1643062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4468813" y="4805363"/>
            <a:ext cx="242887" cy="242887"/>
          </a:xfrm>
          <a:prstGeom prst="ellipse">
            <a:avLst/>
          </a:prstGeom>
          <a:solidFill>
            <a:srgbClr val="FFC000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981450" y="4465638"/>
            <a:ext cx="487363" cy="487362"/>
          </a:xfrm>
          <a:prstGeom prst="ellipse">
            <a:avLst/>
          </a:prstGeom>
          <a:solidFill>
            <a:srgbClr val="E7E6E6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20725" y="4248150"/>
            <a:ext cx="10972800" cy="1143000"/>
          </a:xfrm>
          <a:ln/>
        </p:spPr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ko-KR" altLang="ko-KR">
                <a:hlinkClick r:id="rId3"/>
              </a:rPr>
              <a:t>https://news.naver.com/main/read.nhn?mode=LPOD&amp;mid=tvh&amp;</a:t>
            </a:r>
          </a:p>
        </p:txBody>
      </p:sp>
    </p:spTree>
    <p:extLst>
      <p:ext uri="{BB962C8B-B14F-4D97-AF65-F5344CB8AC3E}">
        <p14:creationId xmlns:p14="http://schemas.microsoft.com/office/powerpoint/2010/main" val="3727361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ì¸ê³ì§ë ì¼ë¬ì¤í¸ ai íì¼ [ Illustrator CC 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283" y="785794"/>
            <a:ext cx="8790101" cy="5117926"/>
          </a:xfrm>
          <a:prstGeom prst="rect">
            <a:avLst/>
          </a:prstGeom>
          <a:noFill/>
        </p:spPr>
      </p:pic>
      <p:sp>
        <p:nvSpPr>
          <p:cNvPr id="7" name="도넛 6"/>
          <p:cNvSpPr/>
          <p:nvPr/>
        </p:nvSpPr>
        <p:spPr>
          <a:xfrm>
            <a:off x="8810644" y="2071678"/>
            <a:ext cx="642942" cy="571504"/>
          </a:xfrm>
          <a:prstGeom prst="donut">
            <a:avLst>
              <a:gd name="adj" fmla="val 396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94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ì¼ë³¸ ì§ë ì¼ë³¸ ì§ë â ì¤í¡ ë²¡í° Â©  JBOY24 #383668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53388" y="100010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홋카이도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5670" y="5429265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규슈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5802" y="5072075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시코쿠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438" y="378619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혼슈</a:t>
            </a:r>
          </a:p>
        </p:txBody>
      </p:sp>
      <p:pic>
        <p:nvPicPr>
          <p:cNvPr id="3074" name="Picture 2" descr="ëí¸ì¿  ê°í  ì£¼ë¶ ê¸´í¤ì ëí ì´ë¯¸ì§ ê²ìê²°ê³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411">
            <a:off x="3783640" y="162277"/>
            <a:ext cx="5524500" cy="634365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53388" y="10715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홋카이도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4298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주고쿠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7306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긴키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21481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주부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10380" y="428625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간토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9008" y="292893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도호쿠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8546" y="55007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규슈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1488" y="52149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시코쿠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984" y="307181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오키나와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39074" y="492919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6900</a:t>
            </a:r>
            <a:r>
              <a:rPr lang="ko-KR" altLang="en-US" dirty="0"/>
              <a:t>여개의 섬들</a:t>
            </a:r>
          </a:p>
        </p:txBody>
      </p:sp>
    </p:spTree>
    <p:extLst>
      <p:ext uri="{BB962C8B-B14F-4D97-AF65-F5344CB8AC3E}">
        <p14:creationId xmlns:p14="http://schemas.microsoft.com/office/powerpoint/2010/main" val="39966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ë¶ì ê³ ë¦¬ì ëí ì´ë¯¸ì§ ê²ìê²°ê³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</p:spPr>
      </p:pic>
      <p:sp>
        <p:nvSpPr>
          <p:cNvPr id="7" name="도넛 6"/>
          <p:cNvSpPr/>
          <p:nvPr/>
        </p:nvSpPr>
        <p:spPr>
          <a:xfrm>
            <a:off x="5024430" y="3143248"/>
            <a:ext cx="642942" cy="571504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ì¼ë³¸ ì§ì§ì ëí ì´ë¯¸ì§ ê²ìê²°ê³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44" y="285729"/>
            <a:ext cx="4953000" cy="3676651"/>
          </a:xfrm>
          <a:prstGeom prst="rect">
            <a:avLst/>
          </a:prstGeom>
          <a:noFill/>
        </p:spPr>
      </p:pic>
      <p:pic>
        <p:nvPicPr>
          <p:cNvPr id="2056" name="Picture 8" descr="ì¼ë³¸ íì°í­ë°ì ëí ì´ë¯¸ì§ ê²ìê²°ê³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934" y="3214687"/>
            <a:ext cx="4953000" cy="3305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4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1227</Words>
  <Application>Microsoft Office PowerPoint</Application>
  <PresentationFormat>사용자 지정</PresentationFormat>
  <Paragraphs>310</Paragraphs>
  <Slides>38</Slides>
  <Notes>6</Notes>
  <HiddenSlides>0</HiddenSlides>
  <MMClips>2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217*2**5 일본어일본학과 남*은</vt:lpstr>
      <vt:lpstr>PowerPoint 프레젠테이션</vt:lpstr>
      <vt:lpstr>PowerPoint 프레젠테이션</vt:lpstr>
      <vt:lpstr>PowerPoint 프레젠테이션</vt:lpstr>
      <vt:lpstr>지진이 일본 문화에 끼친 영향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일본의 인구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21702195 일본어일본학과 남소은</dc:title>
  <dc:creator>my</dc:creator>
  <cp:lastModifiedBy>USER</cp:lastModifiedBy>
  <cp:revision>6</cp:revision>
  <dcterms:created xsi:type="dcterms:W3CDTF">2019-03-31T07:57:08Z</dcterms:created>
  <dcterms:modified xsi:type="dcterms:W3CDTF">2019-05-20T13:40:12Z</dcterms:modified>
</cp:coreProperties>
</file>