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6" r:id="rId18"/>
    <p:sldId id="257" r:id="rId19"/>
    <p:sldId id="258" r:id="rId20"/>
    <p:sldId id="259" r:id="rId21"/>
    <p:sldId id="260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9144000"/>
  <p:notesSz cx="12192000" cy="9144000"/>
  <p:embeddedFontLs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맑은 고딕" pitchFamily="50" charset="-127"/>
      <p:regular r:id="rId62"/>
      <p:bold r:id="rId63"/>
    </p:embeddedFont>
    <p:embeddedFont>
      <p:font typeface="DRPJBI+³ª´®¸íÁ¶"/>
      <p:regular r:id="rId64"/>
    </p:embeddedFont>
    <p:embeddedFont>
      <p:font typeface="나눔스퀘어 ExtraBold" pitchFamily="50" charset="-127"/>
      <p:bold r:id="rId65"/>
    </p:embeddedFont>
    <p:embeddedFont>
      <p:font typeface="Segoe UI Black" pitchFamily="34" charset="0"/>
      <p:bold r:id="rId66"/>
      <p:boldItalic r:id="rId67"/>
    </p:embeddedFont>
    <p:embeddedFont>
      <p:font typeface="나눔스퀘어" pitchFamily="50" charset="-127"/>
      <p:regular r:id="rId68"/>
    </p:embeddedFont>
    <p:embeddedFont>
      <p:font typeface="나눔스퀘어 Bold" pitchFamily="50" charset="-127"/>
      <p:bold r:id="rId69"/>
    </p:embeddedFont>
    <p:embeddedFont>
      <p:font typeface="나눔고딕" pitchFamily="50" charset="-127"/>
      <p:regular r:id="rId70"/>
      <p:bold r:id="rId7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4" y="-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외래관광객 수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632846</c:v>
                </c:pt>
                <c:pt idx="1">
                  <c:v>2340462</c:v>
                </c:pt>
                <c:pt idx="2">
                  <c:v>3908140</c:v>
                </c:pt>
                <c:pt idx="3">
                  <c:v>6448240</c:v>
                </c:pt>
                <c:pt idx="4">
                  <c:v>13345879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9-4268-8F67-0DE288CCF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19-4268-8F67-0DE288CCF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1997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268-8F67-0DE288CCFC82}"/>
            </c:ext>
          </c:extLst>
        </c:ser>
        <c:marker val="1"/>
        <c:axId val="59567488"/>
        <c:axId val="59315328"/>
      </c:lineChart>
      <c:catAx>
        <c:axId val="59567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315328"/>
        <c:crosses val="autoZero"/>
        <c:auto val="1"/>
        <c:lblAlgn val="ctr"/>
        <c:lblOffset val="100"/>
      </c:catAx>
      <c:valAx>
        <c:axId val="59315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5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국내관광객 수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129378</c:v>
                </c:pt>
                <c:pt idx="1">
                  <c:v>725176</c:v>
                </c:pt>
                <c:pt idx="2">
                  <c:v>3066926</c:v>
                </c:pt>
                <c:pt idx="3">
                  <c:v>13324977</c:v>
                </c:pt>
                <c:pt idx="4">
                  <c:v>28695983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9-4268-8F67-0DE288CCF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19-4268-8F67-0DE288CCF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spPr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1988</c:v>
                </c:pt>
                <c:pt idx="2">
                  <c:v>1998</c:v>
                </c:pt>
                <c:pt idx="3">
                  <c:v>2007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268-8F67-0DE288CCFC82}"/>
            </c:ext>
          </c:extLst>
        </c:ser>
        <c:marker val="1"/>
        <c:axId val="59509760"/>
        <c:axId val="59519744"/>
      </c:lineChart>
      <c:catAx>
        <c:axId val="59509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519744"/>
        <c:crosses val="autoZero"/>
        <c:auto val="1"/>
        <c:lblAlgn val="ctr"/>
        <c:lblOffset val="100"/>
      </c:catAx>
      <c:valAx>
        <c:axId val="5951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50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1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8404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7666" y="2459482"/>
            <a:ext cx="6797992" cy="138499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FF27C885-D6FE-4A1E-96CE-66FC21ED415C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6359D95D-048A-4405-848B-128D23A7E9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368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kr/url?sa=i&amp;rct=j&amp;q=&amp;esrc=s&amp;source=images&amp;cd=&amp;cad=rja&amp;uact=8&amp;ved=2ahUKEwiZsObe-8veAhXMFogKHdF1DfwQjRx6BAgBEAU&amp;url=https://triple.guide/regions/23c5965b-01ad-486b-a694-a2ced15f245c/attractions/c3d2ef37-f0ef-42b4-a210-039dc08143bf&amp;psig=AOvVaw2sMM0DD6FOjDqxSke7-N6l&amp;ust=154201286609610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Jv6tW8wyw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32094" y="3299012"/>
            <a:ext cx="5127812" cy="2545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/>
              <a:t>한국 관광 현황</a:t>
            </a:r>
            <a:endParaRPr lang="ko-KR" altLang="en-US" sz="4800" dirty="0"/>
          </a:p>
        </p:txBody>
      </p:sp>
      <p:sp>
        <p:nvSpPr>
          <p:cNvPr id="5" name="타원 4"/>
          <p:cNvSpPr/>
          <p:nvPr/>
        </p:nvSpPr>
        <p:spPr>
          <a:xfrm>
            <a:off x="3554509" y="2772953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092573" y="2925349"/>
            <a:ext cx="695268" cy="927024"/>
          </a:xfrm>
          <a:prstGeom prst="ellipse">
            <a:avLst/>
          </a:prstGeom>
          <a:solidFill>
            <a:srgbClr val="E7E6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 rot="3497557">
            <a:off x="8726598" y="4979752"/>
            <a:ext cx="306136" cy="229602"/>
          </a:xfrm>
          <a:prstGeom prst="ellips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rot="3497557">
            <a:off x="8157458" y="5384866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24387" y="5852161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일본어일본학과 </a:t>
            </a:r>
            <a:r>
              <a:rPr lang="en-US" altLang="ko-KR" dirty="0" smtClean="0"/>
              <a:t>21702250 </a:t>
            </a:r>
            <a:r>
              <a:rPr lang="ko-KR" altLang="en-US" dirty="0" smtClean="0"/>
              <a:t>김나연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060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731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3206640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3206640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1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인 여행객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5113591"/>
            <a:ext cx="468000" cy="6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5122037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한국관광공사의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‘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여행주간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’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실시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7774" y="6733821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54790" y="6742268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err="1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코레일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‘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내일로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’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500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9" y="152666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외래관광객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71" y="2561389"/>
            <a:ext cx="50101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34450" y="3939942"/>
            <a:ext cx="3599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쇼핑 위주의 관광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수도권 위주의 관광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500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8" y="15266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34450" y="3939941"/>
            <a:ext cx="359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여행 일수 증가</a:t>
            </a:r>
            <a:endParaRPr lang="en-US" altLang="ko-KR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257" y="2134672"/>
            <a:ext cx="8772602" cy="63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500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8" y="15266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endParaRPr lang="ko-KR" altLang="en-US" sz="2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34450" y="3939941"/>
            <a:ext cx="359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여행 일수 증가</a:t>
            </a:r>
            <a:endParaRPr lang="en-US" altLang="ko-KR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904" y="2211137"/>
            <a:ext cx="8458634" cy="619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731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084" y="-24342"/>
            <a:ext cx="5037523" cy="91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731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1013" y="0"/>
            <a:ext cx="502768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4596" y="500745"/>
            <a:ext cx="5096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관광의 문제점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3168140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6221631" y="3168140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3168141"/>
            <a:ext cx="4598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외래관광객의 수도권 위주의 관광</a:t>
            </a:r>
            <a:endParaRPr lang="en-US" altLang="ko-KR" sz="2400" dirty="0" smtClean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805331" y="3168140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독창적 한국의 색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5075091"/>
            <a:ext cx="468000" cy="6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6221631" y="5075091"/>
            <a:ext cx="468000" cy="6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5083538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관광 인프라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805331" y="5083538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관광 자원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87774" y="6990488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354790" y="6998935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홍보 부족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238876" y="6990488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05892" y="6998935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중국 관광객에 의존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0" y="3921300"/>
            <a:ext cx="64419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현황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0446" y="607219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전준</a:t>
            </a:r>
            <a:r>
              <a:rPr lang="ko-KR" altLang="en-US" sz="4000" dirty="0">
                <a:solidFill>
                  <a:schemeClr val="bg1"/>
                </a:solidFill>
              </a:rPr>
              <a:t>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4800" y="683960"/>
            <a:ext cx="10624986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관광이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쉬워진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900" y="2222394"/>
            <a:ext cx="705136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아베노믹스의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양적완화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정책-&gt;엔화</a:t>
            </a:r>
            <a:r>
              <a:rPr sz="2400" spc="-178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가치가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떨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7900" y="2582058"/>
            <a:ext cx="30043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어져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비용이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절감됨.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3699658"/>
            <a:ext cx="713899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해외관광객을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통한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경제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활성화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정책이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900" y="4059322"/>
            <a:ext cx="481326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</a:t>
            </a:r>
            <a:r>
              <a:rPr sz="2400" spc="-2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10년</a:t>
            </a:r>
            <a:r>
              <a:rPr sz="2400" spc="-11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동안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꾸준히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쌓아올려짐.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3900" y="5176922"/>
            <a:ext cx="713933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2020년</a:t>
            </a:r>
            <a:r>
              <a:rPr sz="2400" spc="-8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도쿄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올림픽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준비를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통한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해외관광객의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7900" y="5536586"/>
            <a:ext cx="1976239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적극적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유치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3900" y="6654186"/>
            <a:ext cx="723769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559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숙박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예약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어플과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같은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편의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서비스들이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급증함.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1700" y="671260"/>
            <a:ext cx="64419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5850" spc="-30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900" y="2476394"/>
            <a:ext cx="7746697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치안이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좋다-과거</a:t>
            </a:r>
            <a:r>
              <a:rPr sz="2400" spc="-8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제국주의국</a:t>
            </a:r>
            <a:r>
              <a:rPr sz="2400" spc="-2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시절때부터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규율을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1100" y="2836058"/>
            <a:ext cx="29281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중시하는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사회였다.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900" y="4055258"/>
            <a:ext cx="767367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가깝다(한국</a:t>
            </a:r>
            <a:r>
              <a:rPr sz="2400" spc="-1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및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동아시아국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한정)-가까운</a:t>
            </a:r>
            <a:r>
              <a:rPr sz="2400" spc="-16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거리기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1100" y="4414922"/>
            <a:ext cx="7177102" cy="1167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때문에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다른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나라보다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비용의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절감이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가능하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3900" y="5993786"/>
            <a:ext cx="7755597" cy="1527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교통의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편리함-대중교통</a:t>
            </a:r>
            <a:r>
              <a:rPr sz="2400" spc="-14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인프라가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잘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갖춰져있어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이동에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불편함이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없다(다만</a:t>
            </a:r>
            <a:r>
              <a:rPr sz="2400" spc="-19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거리대비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비용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증가폭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높아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경비가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많이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들</a:t>
            </a:r>
            <a:r>
              <a:rPr sz="2400" spc="-1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수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1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있다).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3900" y="7932315"/>
            <a:ext cx="7749550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서비스의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품질이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높다-전체적으로</a:t>
            </a:r>
            <a:r>
              <a:rPr sz="2400" spc="-123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관광객을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포함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1100" y="8291978"/>
            <a:ext cx="4769445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손님에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배려가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깔려있음.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0614" y="1039745"/>
            <a:ext cx="396775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037672" y="3167899"/>
            <a:ext cx="2628901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72274" y="3167899"/>
            <a:ext cx="2628000" cy="4580872"/>
          </a:xfrm>
          <a:prstGeom prst="roundRect">
            <a:avLst>
              <a:gd name="adj" fmla="val 13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505976" y="3167899"/>
            <a:ext cx="2628901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>
            <a:off x="2698097" y="4332694"/>
            <a:ext cx="1531124" cy="1778571"/>
            <a:chOff x="1400223" y="2758645"/>
            <a:chExt cx="1531124" cy="1333928"/>
          </a:xfrm>
        </p:grpSpPr>
        <p:sp>
          <p:nvSpPr>
            <p:cNvPr id="10" name="TextBox 9"/>
            <p:cNvSpPr txBox="1"/>
            <p:nvPr/>
          </p:nvSpPr>
          <p:spPr>
            <a:xfrm>
              <a:off x="1406571" y="2758645"/>
              <a:ext cx="1524776" cy="623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해방 이후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0223" y="3538575"/>
              <a:ext cx="1300356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1950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년대부터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2010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년대까지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>
            <a:off x="5432249" y="4332694"/>
            <a:ext cx="1531124" cy="1778571"/>
            <a:chOff x="1400223" y="2758645"/>
            <a:chExt cx="1531124" cy="1333928"/>
          </a:xfrm>
        </p:grpSpPr>
        <p:sp>
          <p:nvSpPr>
            <p:cNvPr id="14" name="TextBox 13"/>
            <p:cNvSpPr txBox="1"/>
            <p:nvPr/>
          </p:nvSpPr>
          <p:spPr>
            <a:xfrm>
              <a:off x="1406571" y="2758645"/>
              <a:ext cx="1524776" cy="623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현황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0223" y="3538575"/>
              <a:ext cx="1082348" cy="5539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외래관광객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국민관광객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  <p:grpSp>
        <p:nvGrpSpPr>
          <p:cNvPr id="5" name="그룹 15"/>
          <p:cNvGrpSpPr/>
          <p:nvPr/>
        </p:nvGrpSpPr>
        <p:grpSpPr>
          <a:xfrm>
            <a:off x="8166400" y="4332694"/>
            <a:ext cx="1531124" cy="1347684"/>
            <a:chOff x="1400223" y="2758645"/>
            <a:chExt cx="1531124" cy="1010763"/>
          </a:xfrm>
        </p:grpSpPr>
        <p:sp>
          <p:nvSpPr>
            <p:cNvPr id="17" name="TextBox 16"/>
            <p:cNvSpPr txBox="1"/>
            <p:nvPr/>
          </p:nvSpPr>
          <p:spPr>
            <a:xfrm>
              <a:off x="1406571" y="2758645"/>
              <a:ext cx="1524776" cy="623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한국 관광</a:t>
              </a:r>
              <a:endPara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문제점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0223" y="3538575"/>
              <a:ext cx="184730" cy="23083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651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8800" y="683960"/>
            <a:ext cx="7153143" cy="197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48"/>
              </a:lnSpc>
              <a:spcBef>
                <a:spcPts val="0"/>
              </a:spcBef>
              <a:spcAft>
                <a:spcPts val="0"/>
              </a:spcAft>
            </a:pP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일본의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관광적</a:t>
            </a:r>
            <a:r>
              <a:rPr sz="5850" spc="-276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5850" spc="1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600" y="1981094"/>
            <a:ext cx="373032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spc="-38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47개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도도부현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각각이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3800" y="2340757"/>
            <a:ext cx="3296443" cy="2606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특색을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가지고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있으며,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와인과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함께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즐기는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야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마나시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여행,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향토요리</a:t>
            </a:r>
          </a:p>
          <a:p>
            <a:pPr marL="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를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즐기는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나가노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등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다양한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지역색을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즐</a:t>
            </a:r>
          </a:p>
          <a:p>
            <a:pPr marL="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길수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있다.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600" y="5358278"/>
            <a:ext cx="3779842" cy="2246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열대부터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한대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기후까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다양한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기후의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지역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섞여있어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계절에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맞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춰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여행지를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고를수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다.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8350" cy="915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900" y="762804"/>
            <a:ext cx="11526539" cy="1615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21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4800" spc="-26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4800" spc="-26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관광으로</a:t>
            </a:r>
            <a:r>
              <a:rPr sz="4800" spc="-28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  <a:r>
              <a:rPr sz="48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야기되는</a:t>
            </a:r>
            <a:r>
              <a:rPr sz="4800" spc="-28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48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갈등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600" y="1917594"/>
            <a:ext cx="7501264" cy="188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방사능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피폭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문제-후쿠시마</a:t>
            </a:r>
            <a:r>
              <a:rPr sz="2400" spc="-14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원자력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발전소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폭발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사고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이후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식재료와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관광에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대한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불안으로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관광지에서도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혐일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감정을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드러내는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한국인이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spc="-14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많아짐.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600" y="4215786"/>
            <a:ext cx="7285042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일본에서도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또한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극우를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중심으로한</a:t>
            </a:r>
            <a:r>
              <a:rPr sz="2400" spc="-122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혐한이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3800" y="4575450"/>
            <a:ext cx="1772443" cy="807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쩍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늘어남.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600" y="5794650"/>
            <a:ext cx="7547932" cy="2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•</a:t>
            </a:r>
            <a:r>
              <a:rPr sz="2400" spc="216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관광지에서의</a:t>
            </a:r>
            <a:r>
              <a:rPr sz="2400" spc="-20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민폐행위-소위</a:t>
            </a:r>
            <a:r>
              <a:rPr sz="2400" spc="-87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어글리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코리안이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라</a:t>
            </a:r>
            <a:r>
              <a:rPr sz="2400" spc="-2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불리는</a:t>
            </a:r>
            <a:r>
              <a:rPr sz="2400" spc="-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행위로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인해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혐한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조장,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국가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망신에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일조하는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일이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늘었음.</a:t>
            </a:r>
            <a:r>
              <a:rPr sz="2400" spc="-195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이는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최근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2400" spc="-8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관광이</a:t>
            </a:r>
            <a:r>
              <a:rPr sz="2400" spc="-161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쉬</a:t>
            </a:r>
          </a:p>
          <a:p>
            <a:pPr marL="457200" marR="0">
              <a:lnSpc>
                <a:spcPts val="2760"/>
              </a:lnSpc>
              <a:spcBef>
                <a:spcPts val="7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워지면서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일본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여행하는</a:t>
            </a:r>
            <a:r>
              <a:rPr sz="2400" spc="-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한국인이</a:t>
            </a:r>
            <a:r>
              <a:rPr sz="2400" spc="-14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대거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늘어난</a:t>
            </a:r>
          </a:p>
          <a:p>
            <a:pPr marL="457200" marR="0">
              <a:lnSpc>
                <a:spcPts val="2760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탓도</a:t>
            </a:r>
            <a:r>
              <a:rPr sz="2400" spc="-179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 </a:t>
            </a:r>
            <a:r>
              <a:rPr sz="2400" spc="20" dirty="0">
                <a:solidFill>
                  <a:srgbClr val="FFCC66"/>
                </a:solidFill>
                <a:latin typeface="DRPJBI+³ª´®¸íÁ¶"/>
                <a:cs typeface="DRPJBI+³ª´®¸íÁ¶"/>
              </a:rPr>
              <a:t>있음.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086600" y="0"/>
            <a:ext cx="5105400" cy="9144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09588" y="3120232"/>
            <a:ext cx="1032331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ko-KR" altLang="en-US" sz="66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한일 양국의</a:t>
            </a:r>
            <a:r>
              <a:rPr lang="en-US" altLang="ko-KR" sz="66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 </a:t>
            </a:r>
            <a:r>
              <a:rPr lang="ko-KR" altLang="en-US" sz="66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정책의 비교     관광 현황</a:t>
            </a:r>
            <a:endParaRPr lang="ru-RU" altLang="ko-KR" sz="66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096554" y="2688654"/>
            <a:ext cx="2301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600" b="1" spc="300" dirty="0">
                <a:solidFill>
                  <a:srgbClr val="F0BF0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endParaRPr lang="ru-RU" altLang="ko-KR" sz="1600" b="1" spc="300" dirty="0">
              <a:solidFill>
                <a:srgbClr val="F0BF0A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56484" y="8235970"/>
            <a:ext cx="31508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spc="3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21702030 </a:t>
            </a:r>
            <a:r>
              <a:rPr lang="ko-KR" altLang="en-US" sz="1400" spc="3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정은혜</a:t>
            </a:r>
            <a:endParaRPr lang="en-US" altLang="ko-KR" sz="1400" spc="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24242" y="6104766"/>
            <a:ext cx="3150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2017 – 09 - </a:t>
            </a:r>
            <a:r>
              <a:rPr lang="en-US" altLang="ko-KR" sz="12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11</a:t>
            </a:r>
            <a:endParaRPr lang="en-US" altLang="ko-KR" sz="12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480774" y="2071548"/>
            <a:ext cx="3099914" cy="5363999"/>
            <a:chOff x="-1" y="0"/>
            <a:chExt cx="2500315" cy="3244407"/>
          </a:xfrm>
        </p:grpSpPr>
        <p:pic>
          <p:nvPicPr>
            <p:cNvPr id="34" name="Picture 26" descr="pic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960" t="11380" r="39871" b="33804"/>
            <a:stretch>
              <a:fillRect/>
            </a:stretch>
          </p:blipFill>
          <p:spPr bwMode="auto">
            <a:xfrm>
              <a:off x="153987" y="241267"/>
              <a:ext cx="2209802" cy="2819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37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250158 w 21600"/>
                  <a:gd name="T1" fmla="*/ 1622204 h 21600"/>
                  <a:gd name="T2" fmla="*/ 1250158 w 21600"/>
                  <a:gd name="T3" fmla="*/ 1622204 h 21600"/>
                  <a:gd name="T4" fmla="*/ 1250158 w 21600"/>
                  <a:gd name="T5" fmla="*/ 1622204 h 21600"/>
                  <a:gd name="T6" fmla="*/ 1250158 w 21600"/>
                  <a:gd name="T7" fmla="*/ 16222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  <p:sp>
            <p:nvSpPr>
              <p:cNvPr id="38" name="AutoShape 29"/>
              <p:cNvSpPr>
                <a:spLocks/>
              </p:cNvSpPr>
              <p:nvPr/>
            </p:nvSpPr>
            <p:spPr bwMode="auto">
              <a:xfrm>
                <a:off x="1175147" y="3017377"/>
                <a:ext cx="178023" cy="176023"/>
              </a:xfrm>
              <a:custGeom>
                <a:avLst/>
                <a:gdLst>
                  <a:gd name="T0" fmla="*/ 89007 w 19679"/>
                  <a:gd name="T1" fmla="*/ 96603 h 19679"/>
                  <a:gd name="T2" fmla="*/ 89007 w 19679"/>
                  <a:gd name="T3" fmla="*/ 96603 h 19679"/>
                  <a:gd name="T4" fmla="*/ 89007 w 19679"/>
                  <a:gd name="T5" fmla="*/ 96603 h 19679"/>
                  <a:gd name="T6" fmla="*/ 89007 w 19679"/>
                  <a:gd name="T7" fmla="*/ 96603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  <p:sp>
            <p:nvSpPr>
              <p:cNvPr id="39" name="AutoShape 30"/>
              <p:cNvSpPr>
                <a:spLocks/>
              </p:cNvSpPr>
              <p:nvPr/>
            </p:nvSpPr>
            <p:spPr bwMode="auto">
              <a:xfrm>
                <a:off x="1228153" y="110013"/>
                <a:ext cx="50007" cy="48007"/>
              </a:xfrm>
              <a:custGeom>
                <a:avLst/>
                <a:gdLst>
                  <a:gd name="T0" fmla="*/ 25002 w 19679"/>
                  <a:gd name="T1" fmla="*/ 26347 h 19679"/>
                  <a:gd name="T2" fmla="*/ 25002 w 19679"/>
                  <a:gd name="T3" fmla="*/ 26347 h 19679"/>
                  <a:gd name="T4" fmla="*/ 25002 w 19679"/>
                  <a:gd name="T5" fmla="*/ 26347 h 19679"/>
                  <a:gd name="T6" fmla="*/ 25002 w 19679"/>
                  <a:gd name="T7" fmla="*/ 2634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 sz="4798"/>
              </a:p>
            </p:txBody>
          </p:sp>
        </p:grpSp>
        <p:sp>
          <p:nvSpPr>
            <p:cNvPr id="36" name="AutoShape 31"/>
            <p:cNvSpPr>
              <a:spLocks/>
            </p:cNvSpPr>
            <p:nvPr/>
          </p:nvSpPr>
          <p:spPr bwMode="auto">
            <a:xfrm rot="10800000">
              <a:off x="1050063" y="11017"/>
              <a:ext cx="1434406" cy="2316481"/>
            </a:xfrm>
            <a:custGeom>
              <a:avLst/>
              <a:gdLst>
                <a:gd name="T0" fmla="*/ 717203 w 21600"/>
                <a:gd name="T1" fmla="*/ 1158241 h 21600"/>
                <a:gd name="T2" fmla="*/ 717203 w 21600"/>
                <a:gd name="T3" fmla="*/ 1158241 h 21600"/>
                <a:gd name="T4" fmla="*/ 717203 w 21600"/>
                <a:gd name="T5" fmla="*/ 1158241 h 21600"/>
                <a:gd name="T6" fmla="*/ 717203 w 21600"/>
                <a:gd name="T7" fmla="*/ 115824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4798"/>
            </a:p>
          </p:txBody>
        </p:sp>
      </p:grpSp>
      <p:sp>
        <p:nvSpPr>
          <p:cNvPr id="41" name="AutoShape 33"/>
          <p:cNvSpPr>
            <a:spLocks/>
          </p:cNvSpPr>
          <p:nvPr/>
        </p:nvSpPr>
        <p:spPr bwMode="auto">
          <a:xfrm>
            <a:off x="7947238" y="6049934"/>
            <a:ext cx="946703" cy="2487804"/>
          </a:xfrm>
          <a:custGeom>
            <a:avLst/>
            <a:gdLst>
              <a:gd name="T0" fmla="*/ 381373 w 21442"/>
              <a:gd name="T1" fmla="*/ 752476 h 21600"/>
              <a:gd name="T2" fmla="*/ 381373 w 21442"/>
              <a:gd name="T3" fmla="*/ 752476 h 21600"/>
              <a:gd name="T4" fmla="*/ 381373 w 21442"/>
              <a:gd name="T5" fmla="*/ 752476 h 21600"/>
              <a:gd name="T6" fmla="*/ 381373 w 21442"/>
              <a:gd name="T7" fmla="*/ 75247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42" h="21600">
                <a:moveTo>
                  <a:pt x="1659" y="11288"/>
                </a:moveTo>
                <a:cubicBezTo>
                  <a:pt x="1659" y="11288"/>
                  <a:pt x="1659" y="11288"/>
                  <a:pt x="1659" y="11288"/>
                </a:cubicBezTo>
                <a:cubicBezTo>
                  <a:pt x="2729" y="13025"/>
                  <a:pt x="2729" y="13025"/>
                  <a:pt x="2729" y="13025"/>
                </a:cubicBezTo>
                <a:cubicBezTo>
                  <a:pt x="4226" y="15250"/>
                  <a:pt x="6792" y="15901"/>
                  <a:pt x="8289" y="16118"/>
                </a:cubicBezTo>
                <a:cubicBezTo>
                  <a:pt x="7647" y="21600"/>
                  <a:pt x="7647" y="21600"/>
                  <a:pt x="7647" y="21600"/>
                </a:cubicBezTo>
                <a:cubicBezTo>
                  <a:pt x="18768" y="21600"/>
                  <a:pt x="18768" y="21600"/>
                  <a:pt x="18768" y="21600"/>
                </a:cubicBezTo>
                <a:cubicBezTo>
                  <a:pt x="17913" y="15901"/>
                  <a:pt x="17913" y="15901"/>
                  <a:pt x="17913" y="15901"/>
                </a:cubicBezTo>
                <a:cubicBezTo>
                  <a:pt x="19838" y="15413"/>
                  <a:pt x="21441" y="14110"/>
                  <a:pt x="21441" y="11234"/>
                </a:cubicBezTo>
                <a:cubicBezTo>
                  <a:pt x="21441" y="8194"/>
                  <a:pt x="21441" y="8194"/>
                  <a:pt x="21441" y="8194"/>
                </a:cubicBezTo>
                <a:cubicBezTo>
                  <a:pt x="21441" y="7597"/>
                  <a:pt x="20479" y="7109"/>
                  <a:pt x="19303" y="7109"/>
                </a:cubicBezTo>
                <a:cubicBezTo>
                  <a:pt x="19089" y="7109"/>
                  <a:pt x="19089" y="7109"/>
                  <a:pt x="19089" y="7109"/>
                </a:cubicBezTo>
                <a:cubicBezTo>
                  <a:pt x="18768" y="7109"/>
                  <a:pt x="18447" y="7218"/>
                  <a:pt x="18234" y="7380"/>
                </a:cubicBezTo>
                <a:cubicBezTo>
                  <a:pt x="18127" y="6892"/>
                  <a:pt x="17378" y="6566"/>
                  <a:pt x="16523" y="6566"/>
                </a:cubicBezTo>
                <a:cubicBezTo>
                  <a:pt x="15026" y="6566"/>
                  <a:pt x="15026" y="6566"/>
                  <a:pt x="15026" y="6566"/>
                </a:cubicBezTo>
                <a:cubicBezTo>
                  <a:pt x="14598" y="6566"/>
                  <a:pt x="14277" y="6675"/>
                  <a:pt x="14063" y="6838"/>
                </a:cubicBezTo>
                <a:cubicBezTo>
                  <a:pt x="13956" y="6512"/>
                  <a:pt x="13422" y="6241"/>
                  <a:pt x="12673" y="6241"/>
                </a:cubicBezTo>
                <a:cubicBezTo>
                  <a:pt x="10855" y="6241"/>
                  <a:pt x="10855" y="6241"/>
                  <a:pt x="10855" y="6241"/>
                </a:cubicBezTo>
                <a:cubicBezTo>
                  <a:pt x="10321" y="6241"/>
                  <a:pt x="10000" y="6404"/>
                  <a:pt x="9893" y="6621"/>
                </a:cubicBezTo>
                <a:cubicBezTo>
                  <a:pt x="9679" y="922"/>
                  <a:pt x="9679" y="922"/>
                  <a:pt x="9679" y="922"/>
                </a:cubicBezTo>
                <a:cubicBezTo>
                  <a:pt x="9679" y="434"/>
                  <a:pt x="9144" y="0"/>
                  <a:pt x="8075" y="0"/>
                </a:cubicBezTo>
                <a:cubicBezTo>
                  <a:pt x="7541" y="0"/>
                  <a:pt x="7541" y="0"/>
                  <a:pt x="7541" y="0"/>
                </a:cubicBezTo>
                <a:cubicBezTo>
                  <a:pt x="6578" y="0"/>
                  <a:pt x="5937" y="434"/>
                  <a:pt x="5937" y="922"/>
                </a:cubicBezTo>
                <a:cubicBezTo>
                  <a:pt x="5723" y="9877"/>
                  <a:pt x="5723" y="9877"/>
                  <a:pt x="5723" y="9877"/>
                </a:cubicBezTo>
                <a:cubicBezTo>
                  <a:pt x="5723" y="10800"/>
                  <a:pt x="5723" y="10800"/>
                  <a:pt x="5723" y="10800"/>
                </a:cubicBezTo>
                <a:cubicBezTo>
                  <a:pt x="4974" y="9660"/>
                  <a:pt x="4974" y="9660"/>
                  <a:pt x="4974" y="9660"/>
                </a:cubicBezTo>
                <a:cubicBezTo>
                  <a:pt x="4440" y="8846"/>
                  <a:pt x="2836" y="8249"/>
                  <a:pt x="1125" y="8249"/>
                </a:cubicBezTo>
                <a:cubicBezTo>
                  <a:pt x="804" y="8249"/>
                  <a:pt x="804" y="8249"/>
                  <a:pt x="804" y="8249"/>
                </a:cubicBezTo>
                <a:cubicBezTo>
                  <a:pt x="269" y="8249"/>
                  <a:pt x="-158" y="8520"/>
                  <a:pt x="55" y="8791"/>
                </a:cubicBezTo>
                <a:lnTo>
                  <a:pt x="1659" y="11288"/>
                </a:lnTo>
                <a:close/>
              </a:path>
            </a:pathLst>
          </a:custGeom>
          <a:solidFill>
            <a:srgbClr val="FFCB05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endParaRPr lang="en-US" sz="4798"/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관광 정책</a:t>
            </a:r>
            <a:endParaRPr lang="en-US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(</a:t>
            </a:r>
            <a:r>
              <a:rPr lang="ko-KR" altLang="en-US" dirty="0"/>
              <a:t>觀光政策</a:t>
            </a:r>
            <a:r>
              <a:rPr lang="en-US" altLang="ko-KR" dirty="0"/>
              <a:t>)</a:t>
            </a:r>
            <a:endParaRPr lang="en-US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1189951" y="5627388"/>
            <a:ext cx="5629950" cy="16559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/>
              <a:t>국가 또는 지방 행정 기관이 관광 사업을 위하여 실시하는 정책</a:t>
            </a:r>
            <a:r>
              <a:rPr lang="en-US" altLang="ko-KR" sz="2800" dirty="0"/>
              <a:t>.</a:t>
            </a:r>
            <a:endParaRPr sz="2800" dirty="0"/>
          </a:p>
        </p:txBody>
      </p:sp>
      <p:sp>
        <p:nvSpPr>
          <p:cNvPr id="45" name="AutoShape 34"/>
          <p:cNvSpPr>
            <a:spLocks/>
          </p:cNvSpPr>
          <p:nvPr/>
        </p:nvSpPr>
        <p:spPr bwMode="auto">
          <a:xfrm>
            <a:off x="8230777" y="6092683"/>
            <a:ext cx="113124" cy="170564"/>
          </a:xfrm>
          <a:custGeom>
            <a:avLst/>
            <a:gdLst>
              <a:gd name="T0" fmla="*/ 42070 w 21600"/>
              <a:gd name="T1" fmla="*/ 47626 h 21600"/>
              <a:gd name="T2" fmla="*/ 42070 w 21600"/>
              <a:gd name="T3" fmla="*/ 47626 h 21600"/>
              <a:gd name="T4" fmla="*/ 42070 w 21600"/>
              <a:gd name="T5" fmla="*/ 47626 h 21600"/>
              <a:gd name="T6" fmla="*/ 42070 w 21600"/>
              <a:gd name="T7" fmla="*/ 4762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21600" y="9503"/>
                  <a:pt x="21600" y="9503"/>
                  <a:pt x="21600" y="9503"/>
                </a:cubicBezTo>
                <a:cubicBezTo>
                  <a:pt x="21600" y="4320"/>
                  <a:pt x="17672" y="0"/>
                  <a:pt x="11781" y="0"/>
                </a:cubicBezTo>
                <a:cubicBezTo>
                  <a:pt x="8836" y="0"/>
                  <a:pt x="8836" y="0"/>
                  <a:pt x="8836" y="0"/>
                </a:cubicBezTo>
                <a:cubicBezTo>
                  <a:pt x="2945" y="0"/>
                  <a:pt x="0" y="4320"/>
                  <a:pt x="0" y="9503"/>
                </a:cubicBezTo>
                <a:cubicBezTo>
                  <a:pt x="0" y="21600"/>
                  <a:pt x="0" y="21600"/>
                  <a:pt x="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1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9595"/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5" y="4403706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 flipH="1" flipV="1">
            <a:off x="5957937" y="4413060"/>
            <a:ext cx="3804471" cy="1515131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6" y="3311019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136"/>
          <p:cNvGrpSpPr/>
          <p:nvPr/>
        </p:nvGrpSpPr>
        <p:grpSpPr>
          <a:xfrm rot="16200000" flipH="1">
            <a:off x="6041829" y="6000009"/>
            <a:ext cx="949604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6" name="Group 140"/>
          <p:cNvGrpSpPr/>
          <p:nvPr/>
        </p:nvGrpSpPr>
        <p:grpSpPr>
          <a:xfrm rot="16200000" flipH="1">
            <a:off x="7836921" y="6000009"/>
            <a:ext cx="949604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7" name="Group 132"/>
          <p:cNvGrpSpPr/>
          <p:nvPr/>
        </p:nvGrpSpPr>
        <p:grpSpPr>
          <a:xfrm rot="16200000" flipH="1">
            <a:off x="6936613" y="4373445"/>
            <a:ext cx="949604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8" name="Group 122"/>
          <p:cNvGrpSpPr/>
          <p:nvPr/>
        </p:nvGrpSpPr>
        <p:grpSpPr>
          <a:xfrm rot="16200000" flipH="1">
            <a:off x="8735927" y="4373443"/>
            <a:ext cx="949604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835843" y="2903802"/>
            <a:ext cx="1080921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해외관광마케팅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8659845" y="2903801"/>
            <a:ext cx="1080921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국제협력</a:t>
            </a:r>
            <a:endParaRPr dirty="0"/>
          </a:p>
        </p:txBody>
      </p:sp>
      <p:sp>
        <p:nvSpPr>
          <p:cNvPr id="47" name="Shape 388"/>
          <p:cNvSpPr/>
          <p:nvPr/>
        </p:nvSpPr>
        <p:spPr>
          <a:xfrm>
            <a:off x="5893164" y="6712522"/>
            <a:ext cx="1232901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사업실명제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801526" y="6712522"/>
            <a:ext cx="1080921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국제회의 유치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9" y="5182750"/>
            <a:ext cx="178049" cy="219311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800" y="5167664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9" y="5164255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5170049"/>
            <a:ext cx="189918" cy="217048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5157472"/>
            <a:ext cx="169570" cy="223833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5157471"/>
            <a:ext cx="160196" cy="23544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863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5" y="4403706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 flipH="1" flipV="1">
            <a:off x="5957937" y="4413060"/>
            <a:ext cx="3804471" cy="1515131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6" y="3311019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136"/>
          <p:cNvGrpSpPr/>
          <p:nvPr/>
        </p:nvGrpSpPr>
        <p:grpSpPr>
          <a:xfrm rot="16200000" flipH="1">
            <a:off x="6041829" y="6000009"/>
            <a:ext cx="949604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6" name="Group 140"/>
          <p:cNvGrpSpPr/>
          <p:nvPr/>
        </p:nvGrpSpPr>
        <p:grpSpPr>
          <a:xfrm rot="16200000" flipH="1">
            <a:off x="7836921" y="6000009"/>
            <a:ext cx="949604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7" name="Group 132"/>
          <p:cNvGrpSpPr/>
          <p:nvPr/>
        </p:nvGrpSpPr>
        <p:grpSpPr>
          <a:xfrm rot="16200000" flipH="1">
            <a:off x="6936613" y="4373445"/>
            <a:ext cx="949604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8" name="Group 122"/>
          <p:cNvGrpSpPr/>
          <p:nvPr/>
        </p:nvGrpSpPr>
        <p:grpSpPr>
          <a:xfrm rot="16200000" flipH="1">
            <a:off x="8735927" y="4373443"/>
            <a:ext cx="949604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479765" y="2763300"/>
            <a:ext cx="1877983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지자체</a:t>
            </a:r>
            <a:r>
              <a:rPr lang="en-US" altLang="ko-KR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/>
              <a:t>유관기관 협력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8659845" y="2903801"/>
            <a:ext cx="1080921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국내 관광 진흥</a:t>
            </a:r>
            <a:endParaRPr dirty="0"/>
          </a:p>
        </p:txBody>
      </p:sp>
      <p:sp>
        <p:nvSpPr>
          <p:cNvPr id="47" name="Shape 388"/>
          <p:cNvSpPr/>
          <p:nvPr/>
        </p:nvSpPr>
        <p:spPr>
          <a:xfrm>
            <a:off x="5719518" y="6681361"/>
            <a:ext cx="1656785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관광안내서비스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441679" y="6555729"/>
            <a:ext cx="1754949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국내 관광 수용 태세 개선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9" y="5182750"/>
            <a:ext cx="178049" cy="219311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800" y="5167664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9" y="5164255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5170049"/>
            <a:ext cx="189918" cy="217048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5157472"/>
            <a:ext cx="169570" cy="223833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5157471"/>
            <a:ext cx="160196" cy="23544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517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4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556475" y="4403706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 flipH="1" flipV="1">
            <a:off x="5957937" y="4413060"/>
            <a:ext cx="3804471" cy="1515131"/>
            <a:chOff x="4195316" y="3197237"/>
            <a:chExt cx="3805462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5065946" y="3311019"/>
            <a:ext cx="1103357" cy="2617173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136"/>
          <p:cNvGrpSpPr/>
          <p:nvPr/>
        </p:nvGrpSpPr>
        <p:grpSpPr>
          <a:xfrm rot="16200000" flipH="1">
            <a:off x="6041829" y="6000009"/>
            <a:ext cx="949604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7" name="Shape 388"/>
          <p:cNvSpPr/>
          <p:nvPr/>
        </p:nvSpPr>
        <p:spPr>
          <a:xfrm>
            <a:off x="5787745" y="6703265"/>
            <a:ext cx="1457765" cy="958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/>
              <a:t>남북관광교류</a:t>
            </a:r>
            <a:endParaRPr dirty="0"/>
          </a:p>
        </p:txBody>
      </p:sp>
      <p:sp>
        <p:nvSpPr>
          <p:cNvPr id="49" name="Freeform 378"/>
          <p:cNvSpPr>
            <a:spLocks noEditPoints="1"/>
          </p:cNvSpPr>
          <p:nvPr/>
        </p:nvSpPr>
        <p:spPr bwMode="auto">
          <a:xfrm flipH="1">
            <a:off x="5528599" y="5182750"/>
            <a:ext cx="178049" cy="219311"/>
          </a:xfrm>
          <a:custGeom>
            <a:avLst/>
            <a:gdLst>
              <a:gd name="T0" fmla="*/ 158 w 159"/>
              <a:gd name="T1" fmla="*/ 46 h 146"/>
              <a:gd name="T2" fmla="*/ 124 w 159"/>
              <a:gd name="T3" fmla="*/ 141 h 146"/>
              <a:gd name="T4" fmla="*/ 25 w 159"/>
              <a:gd name="T5" fmla="*/ 146 h 146"/>
              <a:gd name="T6" fmla="*/ 2 w 159"/>
              <a:gd name="T7" fmla="*/ 128 h 146"/>
              <a:gd name="T8" fmla="*/ 2 w 159"/>
              <a:gd name="T9" fmla="*/ 113 h 146"/>
              <a:gd name="T10" fmla="*/ 2 w 159"/>
              <a:gd name="T11" fmla="*/ 108 h 146"/>
              <a:gd name="T12" fmla="*/ 3 w 159"/>
              <a:gd name="T13" fmla="*/ 104 h 146"/>
              <a:gd name="T14" fmla="*/ 6 w 159"/>
              <a:gd name="T15" fmla="*/ 100 h 146"/>
              <a:gd name="T16" fmla="*/ 13 w 159"/>
              <a:gd name="T17" fmla="*/ 82 h 146"/>
              <a:gd name="T18" fmla="*/ 13 w 159"/>
              <a:gd name="T19" fmla="*/ 77 h 146"/>
              <a:gd name="T20" fmla="*/ 16 w 159"/>
              <a:gd name="T21" fmla="*/ 72 h 146"/>
              <a:gd name="T22" fmla="*/ 22 w 159"/>
              <a:gd name="T23" fmla="*/ 55 h 146"/>
              <a:gd name="T24" fmla="*/ 22 w 159"/>
              <a:gd name="T25" fmla="*/ 49 h 146"/>
              <a:gd name="T26" fmla="*/ 26 w 159"/>
              <a:gd name="T27" fmla="*/ 44 h 146"/>
              <a:gd name="T28" fmla="*/ 33 w 159"/>
              <a:gd name="T29" fmla="*/ 27 h 146"/>
              <a:gd name="T30" fmla="*/ 33 w 159"/>
              <a:gd name="T31" fmla="*/ 22 h 146"/>
              <a:gd name="T32" fmla="*/ 35 w 159"/>
              <a:gd name="T33" fmla="*/ 18 h 146"/>
              <a:gd name="T34" fmla="*/ 38 w 159"/>
              <a:gd name="T35" fmla="*/ 13 h 146"/>
              <a:gd name="T36" fmla="*/ 41 w 159"/>
              <a:gd name="T37" fmla="*/ 7 h 146"/>
              <a:gd name="T38" fmla="*/ 46 w 159"/>
              <a:gd name="T39" fmla="*/ 1 h 146"/>
              <a:gd name="T40" fmla="*/ 53 w 159"/>
              <a:gd name="T41" fmla="*/ 1 h 146"/>
              <a:gd name="T42" fmla="*/ 58 w 159"/>
              <a:gd name="T43" fmla="*/ 0 h 146"/>
              <a:gd name="T44" fmla="*/ 141 w 159"/>
              <a:gd name="T45" fmla="*/ 6 h 146"/>
              <a:gd name="T46" fmla="*/ 117 w 159"/>
              <a:gd name="T47" fmla="*/ 104 h 146"/>
              <a:gd name="T48" fmla="*/ 98 w 159"/>
              <a:gd name="T49" fmla="*/ 121 h 146"/>
              <a:gd name="T50" fmla="*/ 12 w 159"/>
              <a:gd name="T51" fmla="*/ 123 h 146"/>
              <a:gd name="T52" fmla="*/ 26 w 159"/>
              <a:gd name="T53" fmla="*/ 133 h 146"/>
              <a:gd name="T54" fmla="*/ 118 w 159"/>
              <a:gd name="T55" fmla="*/ 132 h 146"/>
              <a:gd name="T56" fmla="*/ 150 w 159"/>
              <a:gd name="T57" fmla="*/ 35 h 146"/>
              <a:gd name="T58" fmla="*/ 156 w 159"/>
              <a:gd name="T59" fmla="*/ 33 h 146"/>
              <a:gd name="T60" fmla="*/ 48 w 159"/>
              <a:gd name="T61" fmla="*/ 60 h 146"/>
              <a:gd name="T62" fmla="*/ 107 w 159"/>
              <a:gd name="T63" fmla="*/ 61 h 146"/>
              <a:gd name="T64" fmla="*/ 111 w 159"/>
              <a:gd name="T65" fmla="*/ 58 h 146"/>
              <a:gd name="T66" fmla="*/ 113 w 159"/>
              <a:gd name="T67" fmla="*/ 50 h 146"/>
              <a:gd name="T68" fmla="*/ 53 w 159"/>
              <a:gd name="T69" fmla="*/ 49 h 146"/>
              <a:gd name="T70" fmla="*/ 49 w 159"/>
              <a:gd name="T71" fmla="*/ 52 h 146"/>
              <a:gd name="T72" fmla="*/ 55 w 159"/>
              <a:gd name="T73" fmla="*/ 34 h 146"/>
              <a:gd name="T74" fmla="*/ 57 w 159"/>
              <a:gd name="T75" fmla="*/ 37 h 146"/>
              <a:gd name="T76" fmla="*/ 117 w 159"/>
              <a:gd name="T77" fmla="*/ 36 h 146"/>
              <a:gd name="T78" fmla="*/ 121 w 159"/>
              <a:gd name="T79" fmla="*/ 28 h 146"/>
              <a:gd name="T80" fmla="*/ 119 w 159"/>
              <a:gd name="T81" fmla="*/ 25 h 146"/>
              <a:gd name="T82" fmla="*/ 59 w 159"/>
              <a:gd name="T83" fmla="*/ 25 h 146"/>
              <a:gd name="T84" fmla="*/ 55 w 159"/>
              <a:gd name="T8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46">
                <a:moveTo>
                  <a:pt x="156" y="33"/>
                </a:moveTo>
                <a:cubicBezTo>
                  <a:pt x="158" y="37"/>
                  <a:pt x="159" y="41"/>
                  <a:pt x="158" y="46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0" y="135"/>
                  <a:pt x="128" y="139"/>
                  <a:pt x="124" y="141"/>
                </a:cubicBezTo>
                <a:cubicBezTo>
                  <a:pt x="121" y="144"/>
                  <a:pt x="117" y="146"/>
                  <a:pt x="113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1" y="146"/>
                  <a:pt x="16" y="144"/>
                  <a:pt x="11" y="140"/>
                </a:cubicBezTo>
                <a:cubicBezTo>
                  <a:pt x="7" y="137"/>
                  <a:pt x="4" y="133"/>
                  <a:pt x="2" y="128"/>
                </a:cubicBezTo>
                <a:cubicBezTo>
                  <a:pt x="1" y="124"/>
                  <a:pt x="0" y="120"/>
                  <a:pt x="2" y="116"/>
                </a:cubicBezTo>
                <a:cubicBezTo>
                  <a:pt x="2" y="116"/>
                  <a:pt x="2" y="115"/>
                  <a:pt x="2" y="113"/>
                </a:cubicBezTo>
                <a:cubicBezTo>
                  <a:pt x="2" y="112"/>
                  <a:pt x="2" y="111"/>
                  <a:pt x="3" y="110"/>
                </a:cubicBezTo>
                <a:cubicBezTo>
                  <a:pt x="3" y="109"/>
                  <a:pt x="2" y="109"/>
                  <a:pt x="2" y="108"/>
                </a:cubicBezTo>
                <a:cubicBezTo>
                  <a:pt x="2" y="107"/>
                  <a:pt x="2" y="106"/>
                  <a:pt x="2" y="106"/>
                </a:cubicBezTo>
                <a:cubicBezTo>
                  <a:pt x="2" y="105"/>
                  <a:pt x="2" y="105"/>
                  <a:pt x="3" y="104"/>
                </a:cubicBezTo>
                <a:cubicBezTo>
                  <a:pt x="3" y="103"/>
                  <a:pt x="4" y="103"/>
                  <a:pt x="4" y="102"/>
                </a:cubicBezTo>
                <a:cubicBezTo>
                  <a:pt x="5" y="101"/>
                  <a:pt x="5" y="100"/>
                  <a:pt x="6" y="100"/>
                </a:cubicBezTo>
                <a:cubicBezTo>
                  <a:pt x="7" y="97"/>
                  <a:pt x="9" y="94"/>
                  <a:pt x="10" y="91"/>
                </a:cubicBezTo>
                <a:cubicBezTo>
                  <a:pt x="11" y="88"/>
                  <a:pt x="12" y="85"/>
                  <a:pt x="13" y="82"/>
                </a:cubicBezTo>
                <a:cubicBezTo>
                  <a:pt x="13" y="82"/>
                  <a:pt x="13" y="81"/>
                  <a:pt x="13" y="80"/>
                </a:cubicBezTo>
                <a:cubicBezTo>
                  <a:pt x="13" y="78"/>
                  <a:pt x="13" y="77"/>
                  <a:pt x="13" y="77"/>
                </a:cubicBezTo>
                <a:cubicBezTo>
                  <a:pt x="13" y="76"/>
                  <a:pt x="14" y="75"/>
                  <a:pt x="15" y="74"/>
                </a:cubicBezTo>
                <a:cubicBezTo>
                  <a:pt x="15" y="73"/>
                  <a:pt x="16" y="72"/>
                  <a:pt x="16" y="72"/>
                </a:cubicBezTo>
                <a:cubicBezTo>
                  <a:pt x="17" y="70"/>
                  <a:pt x="19" y="67"/>
                  <a:pt x="20" y="63"/>
                </a:cubicBezTo>
                <a:cubicBezTo>
                  <a:pt x="21" y="60"/>
                  <a:pt x="22" y="57"/>
                  <a:pt x="22" y="55"/>
                </a:cubicBezTo>
                <a:cubicBezTo>
                  <a:pt x="23" y="54"/>
                  <a:pt x="22" y="53"/>
                  <a:pt x="22" y="52"/>
                </a:cubicBezTo>
                <a:cubicBezTo>
                  <a:pt x="22" y="50"/>
                  <a:pt x="22" y="49"/>
                  <a:pt x="22" y="49"/>
                </a:cubicBezTo>
                <a:cubicBezTo>
                  <a:pt x="23" y="48"/>
                  <a:pt x="23" y="47"/>
                  <a:pt x="24" y="46"/>
                </a:cubicBezTo>
                <a:cubicBezTo>
                  <a:pt x="25" y="45"/>
                  <a:pt x="26" y="44"/>
                  <a:pt x="26" y="44"/>
                </a:cubicBezTo>
                <a:cubicBezTo>
                  <a:pt x="28" y="43"/>
                  <a:pt x="29" y="40"/>
                  <a:pt x="30" y="36"/>
                </a:cubicBezTo>
                <a:cubicBezTo>
                  <a:pt x="32" y="32"/>
                  <a:pt x="33" y="29"/>
                  <a:pt x="33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4"/>
                  <a:pt x="32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4" y="20"/>
                  <a:pt x="34" y="19"/>
                  <a:pt x="35" y="18"/>
                </a:cubicBezTo>
                <a:cubicBezTo>
                  <a:pt x="36" y="17"/>
                  <a:pt x="36" y="17"/>
                  <a:pt x="37" y="16"/>
                </a:cubicBezTo>
                <a:cubicBezTo>
                  <a:pt x="37" y="16"/>
                  <a:pt x="38" y="15"/>
                  <a:pt x="38" y="13"/>
                </a:cubicBezTo>
                <a:cubicBezTo>
                  <a:pt x="39" y="12"/>
                  <a:pt x="39" y="11"/>
                  <a:pt x="40" y="10"/>
                </a:cubicBezTo>
                <a:cubicBezTo>
                  <a:pt x="40" y="9"/>
                  <a:pt x="41" y="8"/>
                  <a:pt x="41" y="7"/>
                </a:cubicBezTo>
                <a:cubicBezTo>
                  <a:pt x="42" y="5"/>
                  <a:pt x="42" y="4"/>
                  <a:pt x="43" y="4"/>
                </a:cubicBezTo>
                <a:cubicBezTo>
                  <a:pt x="44" y="3"/>
                  <a:pt x="45" y="2"/>
                  <a:pt x="46" y="1"/>
                </a:cubicBezTo>
                <a:cubicBezTo>
                  <a:pt x="47" y="1"/>
                  <a:pt x="48" y="0"/>
                  <a:pt x="49" y="0"/>
                </a:cubicBezTo>
                <a:cubicBezTo>
                  <a:pt x="50" y="0"/>
                  <a:pt x="52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1"/>
                  <a:pt x="57" y="0"/>
                  <a:pt x="5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8" y="2"/>
                  <a:pt x="141" y="6"/>
                </a:cubicBezTo>
                <a:cubicBezTo>
                  <a:pt x="143" y="9"/>
                  <a:pt x="144" y="13"/>
                  <a:pt x="143" y="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4" y="111"/>
                  <a:pt x="112" y="116"/>
                  <a:pt x="110" y="118"/>
                </a:cubicBezTo>
                <a:cubicBezTo>
                  <a:pt x="108" y="120"/>
                  <a:pt x="104" y="121"/>
                  <a:pt x="98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4" y="121"/>
                  <a:pt x="13" y="122"/>
                  <a:pt x="12" y="123"/>
                </a:cubicBezTo>
                <a:cubicBezTo>
                  <a:pt x="11" y="124"/>
                  <a:pt x="11" y="125"/>
                  <a:pt x="12" y="127"/>
                </a:cubicBezTo>
                <a:cubicBezTo>
                  <a:pt x="13" y="131"/>
                  <a:pt x="18" y="133"/>
                  <a:pt x="26" y="133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5" y="133"/>
                  <a:pt x="116" y="133"/>
                  <a:pt x="118" y="132"/>
                </a:cubicBezTo>
                <a:cubicBezTo>
                  <a:pt x="120" y="131"/>
                  <a:pt x="121" y="130"/>
                  <a:pt x="121" y="128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3"/>
                  <a:pt x="150" y="32"/>
                  <a:pt x="150" y="29"/>
                </a:cubicBezTo>
                <a:cubicBezTo>
                  <a:pt x="153" y="30"/>
                  <a:pt x="155" y="32"/>
                  <a:pt x="156" y="33"/>
                </a:cubicBezTo>
                <a:close/>
                <a:moveTo>
                  <a:pt x="47" y="58"/>
                </a:moveTo>
                <a:cubicBezTo>
                  <a:pt x="47" y="59"/>
                  <a:pt x="47" y="59"/>
                  <a:pt x="48" y="60"/>
                </a:cubicBezTo>
                <a:cubicBezTo>
                  <a:pt x="48" y="61"/>
                  <a:pt x="49" y="61"/>
                  <a:pt x="49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8" y="61"/>
                  <a:pt x="109" y="61"/>
                  <a:pt x="109" y="60"/>
                </a:cubicBezTo>
                <a:cubicBezTo>
                  <a:pt x="110" y="59"/>
                  <a:pt x="111" y="59"/>
                  <a:pt x="111" y="58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3" y="51"/>
                  <a:pt x="113" y="50"/>
                  <a:pt x="113" y="50"/>
                </a:cubicBezTo>
                <a:cubicBezTo>
                  <a:pt x="112" y="49"/>
                  <a:pt x="112" y="49"/>
                  <a:pt x="111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9"/>
                  <a:pt x="52" y="49"/>
                  <a:pt x="51" y="50"/>
                </a:cubicBezTo>
                <a:cubicBezTo>
                  <a:pt x="50" y="50"/>
                  <a:pt x="50" y="51"/>
                  <a:pt x="49" y="52"/>
                </a:cubicBezTo>
                <a:lnTo>
                  <a:pt x="47" y="58"/>
                </a:lnTo>
                <a:close/>
                <a:moveTo>
                  <a:pt x="55" y="34"/>
                </a:moveTo>
                <a:cubicBezTo>
                  <a:pt x="55" y="34"/>
                  <a:pt x="55" y="35"/>
                  <a:pt x="55" y="36"/>
                </a:cubicBezTo>
                <a:cubicBezTo>
                  <a:pt x="56" y="36"/>
                  <a:pt x="56" y="37"/>
                  <a:pt x="57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6" y="37"/>
                  <a:pt x="116" y="36"/>
                  <a:pt x="117" y="36"/>
                </a:cubicBezTo>
                <a:cubicBezTo>
                  <a:pt x="118" y="35"/>
                  <a:pt x="119" y="34"/>
                  <a:pt x="119" y="34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7"/>
                  <a:pt x="121" y="26"/>
                  <a:pt x="121" y="25"/>
                </a:cubicBezTo>
                <a:cubicBezTo>
                  <a:pt x="120" y="25"/>
                  <a:pt x="120" y="25"/>
                  <a:pt x="119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59" y="25"/>
                </a:cubicBezTo>
                <a:cubicBezTo>
                  <a:pt x="58" y="26"/>
                  <a:pt x="58" y="27"/>
                  <a:pt x="57" y="28"/>
                </a:cubicBezTo>
                <a:lnTo>
                  <a:pt x="55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6448800" y="5167664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7350929" y="5164255"/>
            <a:ext cx="135657" cy="214789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1"/>
          <p:cNvSpPr>
            <a:spLocks noEditPoints="1"/>
          </p:cNvSpPr>
          <p:nvPr/>
        </p:nvSpPr>
        <p:spPr bwMode="auto">
          <a:xfrm flipH="1">
            <a:off x="8205153" y="5170049"/>
            <a:ext cx="189918" cy="217048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82"/>
          <p:cNvSpPr>
            <a:spLocks noEditPoints="1"/>
          </p:cNvSpPr>
          <p:nvPr/>
        </p:nvSpPr>
        <p:spPr bwMode="auto">
          <a:xfrm flipH="1">
            <a:off x="9137884" y="5157472"/>
            <a:ext cx="169570" cy="223833"/>
          </a:xfrm>
          <a:custGeom>
            <a:avLst/>
            <a:gdLst>
              <a:gd name="T0" fmla="*/ 149 w 151"/>
              <a:gd name="T1" fmla="*/ 81 h 149"/>
              <a:gd name="T2" fmla="*/ 151 w 151"/>
              <a:gd name="T3" fmla="*/ 85 h 149"/>
              <a:gd name="T4" fmla="*/ 149 w 151"/>
              <a:gd name="T5" fmla="*/ 89 h 149"/>
              <a:gd name="T6" fmla="*/ 145 w 151"/>
              <a:gd name="T7" fmla="*/ 91 h 149"/>
              <a:gd name="T8" fmla="*/ 124 w 151"/>
              <a:gd name="T9" fmla="*/ 91 h 149"/>
              <a:gd name="T10" fmla="*/ 117 w 151"/>
              <a:gd name="T11" fmla="*/ 118 h 149"/>
              <a:gd name="T12" fmla="*/ 137 w 151"/>
              <a:gd name="T13" fmla="*/ 138 h 149"/>
              <a:gd name="T14" fmla="*/ 139 w 151"/>
              <a:gd name="T15" fmla="*/ 142 h 149"/>
              <a:gd name="T16" fmla="*/ 137 w 151"/>
              <a:gd name="T17" fmla="*/ 147 h 149"/>
              <a:gd name="T18" fmla="*/ 133 w 151"/>
              <a:gd name="T19" fmla="*/ 149 h 149"/>
              <a:gd name="T20" fmla="*/ 128 w 151"/>
              <a:gd name="T21" fmla="*/ 147 h 149"/>
              <a:gd name="T22" fmla="*/ 110 w 151"/>
              <a:gd name="T23" fmla="*/ 128 h 149"/>
              <a:gd name="T24" fmla="*/ 108 w 151"/>
              <a:gd name="T25" fmla="*/ 129 h 149"/>
              <a:gd name="T26" fmla="*/ 104 w 151"/>
              <a:gd name="T27" fmla="*/ 132 h 149"/>
              <a:gd name="T28" fmla="*/ 98 w 151"/>
              <a:gd name="T29" fmla="*/ 135 h 149"/>
              <a:gd name="T30" fmla="*/ 90 w 151"/>
              <a:gd name="T31" fmla="*/ 138 h 149"/>
              <a:gd name="T32" fmla="*/ 81 w 151"/>
              <a:gd name="T33" fmla="*/ 139 h 149"/>
              <a:gd name="T34" fmla="*/ 81 w 151"/>
              <a:gd name="T35" fmla="*/ 55 h 149"/>
              <a:gd name="T36" fmla="*/ 69 w 151"/>
              <a:gd name="T37" fmla="*/ 55 h 149"/>
              <a:gd name="T38" fmla="*/ 69 w 151"/>
              <a:gd name="T39" fmla="*/ 139 h 149"/>
              <a:gd name="T40" fmla="*/ 60 w 151"/>
              <a:gd name="T41" fmla="*/ 138 h 149"/>
              <a:gd name="T42" fmla="*/ 51 w 151"/>
              <a:gd name="T43" fmla="*/ 135 h 149"/>
              <a:gd name="T44" fmla="*/ 45 w 151"/>
              <a:gd name="T45" fmla="*/ 131 h 149"/>
              <a:gd name="T46" fmla="*/ 41 w 151"/>
              <a:gd name="T47" fmla="*/ 128 h 149"/>
              <a:gd name="T48" fmla="*/ 40 w 151"/>
              <a:gd name="T49" fmla="*/ 127 h 149"/>
              <a:gd name="T50" fmla="*/ 22 w 151"/>
              <a:gd name="T51" fmla="*/ 147 h 149"/>
              <a:gd name="T52" fmla="*/ 18 w 151"/>
              <a:gd name="T53" fmla="*/ 149 h 149"/>
              <a:gd name="T54" fmla="*/ 14 w 151"/>
              <a:gd name="T55" fmla="*/ 147 h 149"/>
              <a:gd name="T56" fmla="*/ 12 w 151"/>
              <a:gd name="T57" fmla="*/ 143 h 149"/>
              <a:gd name="T58" fmla="*/ 13 w 151"/>
              <a:gd name="T59" fmla="*/ 138 h 149"/>
              <a:gd name="T60" fmla="*/ 32 w 151"/>
              <a:gd name="T61" fmla="*/ 117 h 149"/>
              <a:gd name="T62" fmla="*/ 27 w 151"/>
              <a:gd name="T63" fmla="*/ 91 h 149"/>
              <a:gd name="T64" fmla="*/ 6 w 151"/>
              <a:gd name="T65" fmla="*/ 91 h 149"/>
              <a:gd name="T66" fmla="*/ 1 w 151"/>
              <a:gd name="T67" fmla="*/ 89 h 149"/>
              <a:gd name="T68" fmla="*/ 0 w 151"/>
              <a:gd name="T69" fmla="*/ 85 h 149"/>
              <a:gd name="T70" fmla="*/ 1 w 151"/>
              <a:gd name="T71" fmla="*/ 81 h 149"/>
              <a:gd name="T72" fmla="*/ 6 w 151"/>
              <a:gd name="T73" fmla="*/ 79 h 149"/>
              <a:gd name="T74" fmla="*/ 27 w 151"/>
              <a:gd name="T75" fmla="*/ 79 h 149"/>
              <a:gd name="T76" fmla="*/ 27 w 151"/>
              <a:gd name="T77" fmla="*/ 51 h 149"/>
              <a:gd name="T78" fmla="*/ 10 w 151"/>
              <a:gd name="T79" fmla="*/ 35 h 149"/>
              <a:gd name="T80" fmla="*/ 9 w 151"/>
              <a:gd name="T81" fmla="*/ 31 h 149"/>
              <a:gd name="T82" fmla="*/ 10 w 151"/>
              <a:gd name="T83" fmla="*/ 26 h 149"/>
              <a:gd name="T84" fmla="*/ 15 w 151"/>
              <a:gd name="T85" fmla="*/ 24 h 149"/>
              <a:gd name="T86" fmla="*/ 19 w 151"/>
              <a:gd name="T87" fmla="*/ 26 h 149"/>
              <a:gd name="T88" fmla="*/ 35 w 151"/>
              <a:gd name="T89" fmla="*/ 43 h 149"/>
              <a:gd name="T90" fmla="*/ 115 w 151"/>
              <a:gd name="T91" fmla="*/ 43 h 149"/>
              <a:gd name="T92" fmla="*/ 131 w 151"/>
              <a:gd name="T93" fmla="*/ 26 h 149"/>
              <a:gd name="T94" fmla="*/ 136 w 151"/>
              <a:gd name="T95" fmla="*/ 24 h 149"/>
              <a:gd name="T96" fmla="*/ 140 w 151"/>
              <a:gd name="T97" fmla="*/ 26 h 149"/>
              <a:gd name="T98" fmla="*/ 142 w 151"/>
              <a:gd name="T99" fmla="*/ 31 h 149"/>
              <a:gd name="T100" fmla="*/ 140 w 151"/>
              <a:gd name="T101" fmla="*/ 35 h 149"/>
              <a:gd name="T102" fmla="*/ 124 w 151"/>
              <a:gd name="T103" fmla="*/ 51 h 149"/>
              <a:gd name="T104" fmla="*/ 124 w 151"/>
              <a:gd name="T105" fmla="*/ 79 h 149"/>
              <a:gd name="T106" fmla="*/ 145 w 151"/>
              <a:gd name="T107" fmla="*/ 79 h 149"/>
              <a:gd name="T108" fmla="*/ 149 w 151"/>
              <a:gd name="T109" fmla="*/ 81 h 149"/>
              <a:gd name="T110" fmla="*/ 105 w 151"/>
              <a:gd name="T111" fmla="*/ 31 h 149"/>
              <a:gd name="T112" fmla="*/ 45 w 151"/>
              <a:gd name="T113" fmla="*/ 31 h 149"/>
              <a:gd name="T114" fmla="*/ 54 w 151"/>
              <a:gd name="T115" fmla="*/ 9 h 149"/>
              <a:gd name="T116" fmla="*/ 75 w 151"/>
              <a:gd name="T117" fmla="*/ 0 h 149"/>
              <a:gd name="T118" fmla="*/ 97 w 151"/>
              <a:gd name="T119" fmla="*/ 9 h 149"/>
              <a:gd name="T120" fmla="*/ 105 w 151"/>
              <a:gd name="T121" fmla="*/ 3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49">
                <a:moveTo>
                  <a:pt x="149" y="81"/>
                </a:moveTo>
                <a:cubicBezTo>
                  <a:pt x="150" y="82"/>
                  <a:pt x="151" y="83"/>
                  <a:pt x="151" y="85"/>
                </a:cubicBezTo>
                <a:cubicBezTo>
                  <a:pt x="151" y="87"/>
                  <a:pt x="150" y="88"/>
                  <a:pt x="149" y="89"/>
                </a:cubicBezTo>
                <a:cubicBezTo>
                  <a:pt x="148" y="90"/>
                  <a:pt x="146" y="91"/>
                  <a:pt x="145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02"/>
                  <a:pt x="122" y="111"/>
                  <a:pt x="117" y="118"/>
                </a:cubicBezTo>
                <a:cubicBezTo>
                  <a:pt x="137" y="138"/>
                  <a:pt x="137" y="138"/>
                  <a:pt x="137" y="138"/>
                </a:cubicBezTo>
                <a:cubicBezTo>
                  <a:pt x="138" y="139"/>
                  <a:pt x="139" y="141"/>
                  <a:pt x="139" y="142"/>
                </a:cubicBezTo>
                <a:cubicBezTo>
                  <a:pt x="139" y="144"/>
                  <a:pt x="138" y="146"/>
                  <a:pt x="137" y="147"/>
                </a:cubicBezTo>
                <a:cubicBezTo>
                  <a:pt x="136" y="148"/>
                  <a:pt x="134" y="149"/>
                  <a:pt x="133" y="149"/>
                </a:cubicBezTo>
                <a:cubicBezTo>
                  <a:pt x="131" y="149"/>
                  <a:pt x="130" y="148"/>
                  <a:pt x="128" y="14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29"/>
                </a:cubicBezTo>
                <a:cubicBezTo>
                  <a:pt x="108" y="130"/>
                  <a:pt x="106" y="131"/>
                  <a:pt x="104" y="132"/>
                </a:cubicBezTo>
                <a:cubicBezTo>
                  <a:pt x="102" y="133"/>
                  <a:pt x="100" y="134"/>
                  <a:pt x="98" y="135"/>
                </a:cubicBezTo>
                <a:cubicBezTo>
                  <a:pt x="96" y="136"/>
                  <a:pt x="94" y="137"/>
                  <a:pt x="90" y="138"/>
                </a:cubicBezTo>
                <a:cubicBezTo>
                  <a:pt x="87" y="139"/>
                  <a:pt x="84" y="139"/>
                  <a:pt x="81" y="139"/>
                </a:cubicBezTo>
                <a:cubicBezTo>
                  <a:pt x="81" y="55"/>
                  <a:pt x="81" y="55"/>
                  <a:pt x="81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6" y="139"/>
                  <a:pt x="63" y="139"/>
                  <a:pt x="60" y="138"/>
                </a:cubicBezTo>
                <a:cubicBezTo>
                  <a:pt x="56" y="137"/>
                  <a:pt x="54" y="136"/>
                  <a:pt x="51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22" y="147"/>
                  <a:pt x="22" y="147"/>
                  <a:pt x="22" y="147"/>
                </a:cubicBezTo>
                <a:cubicBezTo>
                  <a:pt x="21" y="148"/>
                  <a:pt x="19" y="149"/>
                  <a:pt x="18" y="149"/>
                </a:cubicBezTo>
                <a:cubicBezTo>
                  <a:pt x="16" y="149"/>
                  <a:pt x="15" y="148"/>
                  <a:pt x="14" y="147"/>
                </a:cubicBezTo>
                <a:cubicBezTo>
                  <a:pt x="12" y="146"/>
                  <a:pt x="12" y="144"/>
                  <a:pt x="12" y="143"/>
                </a:cubicBezTo>
                <a:cubicBezTo>
                  <a:pt x="12" y="141"/>
                  <a:pt x="12" y="140"/>
                  <a:pt x="13" y="138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29" y="110"/>
                  <a:pt x="27" y="101"/>
                  <a:pt x="2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4" y="91"/>
                  <a:pt x="3" y="90"/>
                  <a:pt x="1" y="89"/>
                </a:cubicBezTo>
                <a:cubicBezTo>
                  <a:pt x="0" y="88"/>
                  <a:pt x="0" y="87"/>
                  <a:pt x="0" y="85"/>
                </a:cubicBezTo>
                <a:cubicBezTo>
                  <a:pt x="0" y="83"/>
                  <a:pt x="0" y="82"/>
                  <a:pt x="1" y="81"/>
                </a:cubicBezTo>
                <a:cubicBezTo>
                  <a:pt x="3" y="80"/>
                  <a:pt x="4" y="79"/>
                  <a:pt x="6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51"/>
                  <a:pt x="27" y="51"/>
                  <a:pt x="27" y="51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9" y="32"/>
                  <a:pt x="9" y="31"/>
                </a:cubicBezTo>
                <a:cubicBezTo>
                  <a:pt x="9" y="29"/>
                  <a:pt x="9" y="27"/>
                  <a:pt x="10" y="26"/>
                </a:cubicBezTo>
                <a:cubicBezTo>
                  <a:pt x="12" y="25"/>
                  <a:pt x="13" y="24"/>
                  <a:pt x="15" y="24"/>
                </a:cubicBezTo>
                <a:cubicBezTo>
                  <a:pt x="16" y="24"/>
                  <a:pt x="18" y="25"/>
                  <a:pt x="19" y="26"/>
                </a:cubicBezTo>
                <a:cubicBezTo>
                  <a:pt x="35" y="43"/>
                  <a:pt x="35" y="43"/>
                  <a:pt x="3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3" y="25"/>
                  <a:pt x="134" y="24"/>
                  <a:pt x="136" y="24"/>
                </a:cubicBezTo>
                <a:cubicBezTo>
                  <a:pt x="137" y="24"/>
                  <a:pt x="139" y="25"/>
                  <a:pt x="140" y="26"/>
                </a:cubicBezTo>
                <a:cubicBezTo>
                  <a:pt x="141" y="27"/>
                  <a:pt x="142" y="29"/>
                  <a:pt x="142" y="31"/>
                </a:cubicBezTo>
                <a:cubicBezTo>
                  <a:pt x="142" y="32"/>
                  <a:pt x="141" y="34"/>
                  <a:pt x="140" y="35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6" y="79"/>
                  <a:pt x="148" y="80"/>
                  <a:pt x="149" y="81"/>
                </a:cubicBezTo>
                <a:close/>
                <a:moveTo>
                  <a:pt x="10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22"/>
                  <a:pt x="48" y="15"/>
                  <a:pt x="54" y="9"/>
                </a:cubicBezTo>
                <a:cubicBezTo>
                  <a:pt x="60" y="3"/>
                  <a:pt x="67" y="0"/>
                  <a:pt x="75" y="0"/>
                </a:cubicBezTo>
                <a:cubicBezTo>
                  <a:pt x="84" y="0"/>
                  <a:pt x="91" y="3"/>
                  <a:pt x="97" y="9"/>
                </a:cubicBezTo>
                <a:cubicBezTo>
                  <a:pt x="103" y="15"/>
                  <a:pt x="105" y="22"/>
                  <a:pt x="10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0040002" y="5157471"/>
            <a:ext cx="160196" cy="23544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PROJECT</a:t>
            </a:r>
          </a:p>
          <a:p>
            <a:pPr eaLnBrk="1" hangingPunct="1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STEPS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0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5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1F314AA0-A3FD-4A8C-85F8-EE509A762A6A}"/>
              </a:ext>
            </a:extLst>
          </p:cNvPr>
          <p:cNvGrpSpPr/>
          <p:nvPr/>
        </p:nvGrpSpPr>
        <p:grpSpPr>
          <a:xfrm>
            <a:off x="1085850" y="3895629"/>
            <a:ext cx="3308709" cy="1232732"/>
            <a:chOff x="1085850" y="2921721"/>
            <a:chExt cx="3308709" cy="924549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085850" y="2921721"/>
              <a:ext cx="3308709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ko-KR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Segoe UI Black" panose="020B0A02040204020203" pitchFamily="34" charset="0"/>
                </a:rPr>
                <a:t>사업실명제</a:t>
              </a:r>
              <a:endParaRPr lang="ru-RU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259744" y="3846270"/>
              <a:ext cx="16668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그룹 9">
            <a:extLst>
              <a:ext uri="{FF2B5EF4-FFF2-40B4-BE49-F238E27FC236}">
                <a16:creationId xmlns:a16="http://schemas.microsoft.com/office/drawing/2014/main" xmlns="" id="{DD5EE69D-1DAC-4925-9453-2A89D712F3B2}"/>
              </a:ext>
            </a:extLst>
          </p:cNvPr>
          <p:cNvGrpSpPr/>
          <p:nvPr/>
        </p:nvGrpSpPr>
        <p:grpSpPr>
          <a:xfrm>
            <a:off x="5181839" y="2314690"/>
            <a:ext cx="6359727" cy="1583633"/>
            <a:chOff x="5181838" y="1736017"/>
            <a:chExt cx="6359727" cy="1187725"/>
          </a:xfrm>
        </p:grpSpPr>
        <p:sp>
          <p:nvSpPr>
            <p:cNvPr id="12" name="TextBox 11"/>
            <p:cNvSpPr txBox="1"/>
            <p:nvPr/>
          </p:nvSpPr>
          <p:spPr>
            <a:xfrm>
              <a:off x="6344600" y="1736017"/>
              <a:ext cx="5196965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600" dirty="0">
                  <a:ea typeface="Roboto Thin" charset="0"/>
                  <a:cs typeface="Roboto Thin" charset="0"/>
                </a:rPr>
                <a:t>추진사업의 책임성과 투명성을 제고하기 위하여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, 2016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년부터 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“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사업실명제</a:t>
              </a:r>
              <a:r>
                <a:rPr lang="en-US" altLang="ko-KR" sz="2600" dirty="0">
                  <a:ea typeface="Roboto Thin" charset="0"/>
                  <a:cs typeface="Roboto Thin" charset="0"/>
                </a:rPr>
                <a:t>”</a:t>
              </a:r>
              <a:r>
                <a:rPr lang="ko-KR" altLang="en-US" sz="2600" dirty="0">
                  <a:ea typeface="Roboto Thin" charset="0"/>
                  <a:cs typeface="Roboto Thin" charset="0"/>
                </a:rPr>
                <a:t>를 도입하여 운영</a:t>
              </a:r>
              <a:endParaRPr lang="en-US" sz="2600" dirty="0">
                <a:ea typeface="Roboto Thin" charset="0"/>
                <a:cs typeface="Roboto Thin" charset="0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3A59D135-19CD-4190-B98C-DEF4A8A8E4E6}"/>
                </a:ext>
              </a:extLst>
            </p:cNvPr>
            <p:cNvGrpSpPr/>
            <p:nvPr/>
          </p:nvGrpSpPr>
          <p:grpSpPr>
            <a:xfrm>
              <a:off x="5181838" y="2009580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그룹 13">
            <a:extLst>
              <a:ext uri="{FF2B5EF4-FFF2-40B4-BE49-F238E27FC236}">
                <a16:creationId xmlns:a16="http://schemas.microsoft.com/office/drawing/2014/main" xmlns="" id="{19013185-CB34-4714-98E6-F3A896CB7858}"/>
              </a:ext>
            </a:extLst>
          </p:cNvPr>
          <p:cNvGrpSpPr/>
          <p:nvPr/>
        </p:nvGrpSpPr>
        <p:grpSpPr>
          <a:xfrm>
            <a:off x="5181838" y="4878933"/>
            <a:ext cx="5924312" cy="2048133"/>
            <a:chOff x="5181838" y="3659200"/>
            <a:chExt cx="5924312" cy="1536100"/>
          </a:xfrm>
        </p:grpSpPr>
        <p:grpSp>
          <p:nvGrpSpPr>
            <p:cNvPr id="11" name="그룹 2">
              <a:extLst>
                <a:ext uri="{FF2B5EF4-FFF2-40B4-BE49-F238E27FC236}">
                  <a16:creationId xmlns:a16="http://schemas.microsoft.com/office/drawing/2014/main" xmlns="" id="{892589F8-F908-4AC2-AA04-72C17372E050}"/>
                </a:ext>
              </a:extLst>
            </p:cNvPr>
            <p:cNvGrpSpPr/>
            <p:nvPr/>
          </p:nvGrpSpPr>
          <p:grpSpPr>
            <a:xfrm>
              <a:off x="5181838" y="4225803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그룹 10">
              <a:extLst>
                <a:ext uri="{FF2B5EF4-FFF2-40B4-BE49-F238E27FC236}">
                  <a16:creationId xmlns:a16="http://schemas.microsoft.com/office/drawing/2014/main" xmlns="" id="{19E221EC-597F-4B59-AC6D-E1C8FE264790}"/>
                </a:ext>
              </a:extLst>
            </p:cNvPr>
            <p:cNvGrpSpPr/>
            <p:nvPr/>
          </p:nvGrpSpPr>
          <p:grpSpPr>
            <a:xfrm>
              <a:off x="6477293" y="3659200"/>
              <a:ext cx="4628857" cy="1536100"/>
              <a:chOff x="6829457" y="3084391"/>
              <a:chExt cx="2577488" cy="15361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29457" y="3650994"/>
                <a:ext cx="2577488" cy="96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2600" dirty="0"/>
                  <a:t>공공기관 주요사업의 추진내용과 추진자의 실명을 국민에게 공개하는 제도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1"/>
                <a:ext cx="1395313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사업실명제란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?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8014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6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895628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사업실명제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ECFADD2-D859-41BA-9BD1-DE1DFA24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624" y="0"/>
            <a:ext cx="707496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97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7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E1EC58AB-785B-4364-825A-F14390AB3281}"/>
              </a:ext>
            </a:extLst>
          </p:cNvPr>
          <p:cNvGrpSpPr/>
          <p:nvPr/>
        </p:nvGrpSpPr>
        <p:grpSpPr>
          <a:xfrm>
            <a:off x="1085850" y="3962557"/>
            <a:ext cx="4001590" cy="1165803"/>
            <a:chOff x="1085850" y="2971918"/>
            <a:chExt cx="4001590" cy="874352"/>
          </a:xfrm>
        </p:grpSpPr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085850" y="2971918"/>
              <a:ext cx="4001590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eaLnBrk="1" hangingPunct="1"/>
              <a:r>
                <a:rPr lang="ko-KR" altLang="en-US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Segoe UI Black" panose="020B0A02040204020203" pitchFamily="34" charset="0"/>
                </a:rPr>
                <a:t>해외관광마케팅</a:t>
              </a:r>
              <a:endParaRPr lang="ru-RU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259744" y="3846270"/>
              <a:ext cx="16668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17E8646-4BE8-49C3-9DAF-1B301D208600}"/>
              </a:ext>
            </a:extLst>
          </p:cNvPr>
          <p:cNvGrpSpPr/>
          <p:nvPr/>
        </p:nvGrpSpPr>
        <p:grpSpPr>
          <a:xfrm>
            <a:off x="4804531" y="1972912"/>
            <a:ext cx="7178362" cy="4472913"/>
            <a:chOff x="4804531" y="1479684"/>
            <a:chExt cx="7178362" cy="3354685"/>
          </a:xfrm>
        </p:grpSpPr>
        <p:grpSp>
          <p:nvGrpSpPr>
            <p:cNvPr id="9" name="그룹 10">
              <a:extLst>
                <a:ext uri="{FF2B5EF4-FFF2-40B4-BE49-F238E27FC236}">
                  <a16:creationId xmlns:a16="http://schemas.microsoft.com/office/drawing/2014/main" xmlns="" id="{D88D0BCD-718D-45E8-8C15-4636119BB115}"/>
                </a:ext>
              </a:extLst>
            </p:cNvPr>
            <p:cNvGrpSpPr/>
            <p:nvPr/>
          </p:nvGrpSpPr>
          <p:grpSpPr>
            <a:xfrm>
              <a:off x="5718693" y="1644378"/>
              <a:ext cx="6264200" cy="3189991"/>
              <a:chOff x="6819933" y="1465762"/>
              <a:chExt cx="2093235" cy="691553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1352032" cy="95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해외관광마케팅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3" y="3026822"/>
                <a:ext cx="2093235" cy="535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시장별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유치전략 수립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방한관광상품 개발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판촉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초청지원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여행업자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언론인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유관인사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소비자 대상 홍보이벤트 개최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전시박람회 참가 한국 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신규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잠재시장 개척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등 대량 인센티브관광객 유치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해외 광고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(TV,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인쇄매체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온라인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11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4804531" y="1479684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4678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8" y="564913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9" y="221968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1950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5" y="3167899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6907" y="6455344"/>
            <a:ext cx="4350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관광 암흑기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033" y="3773104"/>
            <a:ext cx="410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- 1950-53 </a:t>
            </a:r>
            <a:r>
              <a:rPr lang="ko-KR" altLang="en-US" sz="3200" dirty="0" smtClean="0"/>
              <a:t>한국전쟁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전쟁복구산업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2191877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1960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2003141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2155537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3140092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30204" y="6645708"/>
            <a:ext cx="484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C000"/>
                </a:solidFill>
              </a:rPr>
              <a:t>제도적 기반을 다짐</a:t>
            </a:r>
            <a:endParaRPr lang="en-US" altLang="ko-KR" sz="4000" b="1" dirty="0" smtClean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056" y="3745298"/>
            <a:ext cx="4812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- 1961 </a:t>
            </a:r>
            <a:r>
              <a:rPr lang="ko-KR" altLang="en-US" sz="3200" dirty="0" smtClean="0"/>
              <a:t>관광사업진흥법 제정</a:t>
            </a:r>
            <a:endParaRPr lang="en-US" altLang="ko-KR" sz="3200" dirty="0" smtClean="0"/>
          </a:p>
          <a:p>
            <a:r>
              <a:rPr lang="en-US" altLang="ko-KR" sz="3200" dirty="0" smtClean="0"/>
              <a:t>- 1962 </a:t>
            </a:r>
            <a:r>
              <a:rPr lang="ko-KR" altLang="en-US" sz="3200" dirty="0" smtClean="0"/>
              <a:t>한국관광공사 설립</a:t>
            </a:r>
            <a:r>
              <a:rPr lang="en-US" altLang="ko-KR" sz="3200" dirty="0" smtClean="0"/>
              <a:t> </a:t>
            </a:r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62557"/>
            <a:ext cx="4001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해외관광마케팅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2">
            <a:extLst>
              <a:ext uri="{FF2B5EF4-FFF2-40B4-BE49-F238E27FC236}">
                <a16:creationId xmlns:a16="http://schemas.microsoft.com/office/drawing/2014/main" xmlns="" id="{1478094B-CEE5-40CE-B7D4-CD8541F33566}"/>
              </a:ext>
            </a:extLst>
          </p:cNvPr>
          <p:cNvGrpSpPr/>
          <p:nvPr/>
        </p:nvGrpSpPr>
        <p:grpSpPr>
          <a:xfrm>
            <a:off x="5087441" y="2182636"/>
            <a:ext cx="6834719" cy="3672694"/>
            <a:chOff x="5087440" y="1349992"/>
            <a:chExt cx="6834719" cy="2754520"/>
          </a:xfrm>
        </p:grpSpPr>
        <p:grpSp>
          <p:nvGrpSpPr>
            <p:cNvPr id="3" name="그룹 10">
              <a:extLst>
                <a:ext uri="{FF2B5EF4-FFF2-40B4-BE49-F238E27FC236}">
                  <a16:creationId xmlns:a16="http://schemas.microsoft.com/office/drawing/2014/main" xmlns="" id="{D88D0BCD-718D-45E8-8C15-4636119BB115}"/>
                </a:ext>
              </a:extLst>
            </p:cNvPr>
            <p:cNvGrpSpPr/>
            <p:nvPr/>
          </p:nvGrpSpPr>
          <p:grpSpPr>
            <a:xfrm>
              <a:off x="5980035" y="1514686"/>
              <a:ext cx="5942124" cy="2589826"/>
              <a:chOff x="6819933" y="1465762"/>
              <a:chExt cx="2489413" cy="561444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1319764" cy="95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마케팅지원 활동</a:t>
                </a:r>
                <a:endPara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3" y="3026822"/>
                <a:ext cx="2489413" cy="405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주요 관광시장 조사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분석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관광통계 및 시장정보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한국관광 홍보 간행물 및 영상물 제작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배포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한국관광 홈페이지 운영 및 정보제공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관광사진 공모전 실시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5087440" y="1349992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582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그룹 2">
            <a:extLst>
              <a:ext uri="{FF2B5EF4-FFF2-40B4-BE49-F238E27FC236}">
                <a16:creationId xmlns:a16="http://schemas.microsoft.com/office/drawing/2014/main" xmlns="" id="{1478094B-CEE5-40CE-B7D4-CD8541F33566}"/>
              </a:ext>
            </a:extLst>
          </p:cNvPr>
          <p:cNvGrpSpPr/>
          <p:nvPr/>
        </p:nvGrpSpPr>
        <p:grpSpPr>
          <a:xfrm>
            <a:off x="1285873" y="610960"/>
            <a:ext cx="4042816" cy="1218883"/>
            <a:chOff x="5087440" y="1349992"/>
            <a:chExt cx="4042816" cy="914162"/>
          </a:xfrm>
        </p:grpSpPr>
        <p:sp>
          <p:nvSpPr>
            <p:cNvPr id="10" name="TextBox 9"/>
            <p:cNvSpPr txBox="1"/>
            <p:nvPr/>
          </p:nvSpPr>
          <p:spPr>
            <a:xfrm>
              <a:off x="5980035" y="1514686"/>
              <a:ext cx="315022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마케팅지원 활동</a:t>
              </a:r>
              <a:endPara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grpSp>
          <p:nvGrpSpPr>
            <p:cNvPr id="3" name="그룹 1">
              <a:extLst>
                <a:ext uri="{FF2B5EF4-FFF2-40B4-BE49-F238E27FC236}">
                  <a16:creationId xmlns:a16="http://schemas.microsoft.com/office/drawing/2014/main" xmlns="" id="{2E1F9B9B-3325-4C03-97F8-12731D2E6072}"/>
                </a:ext>
              </a:extLst>
            </p:cNvPr>
            <p:cNvGrpSpPr/>
            <p:nvPr/>
          </p:nvGrpSpPr>
          <p:grpSpPr>
            <a:xfrm>
              <a:off x="5087440" y="1349992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F8D48E8-E43D-45AB-8AF1-A76DCD88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472" y="2049433"/>
            <a:ext cx="5327644" cy="695492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C454D525-78E8-4514-9E27-977AE72A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84" y="2049433"/>
            <a:ext cx="5327644" cy="69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6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9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62557"/>
            <a:ext cx="4001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해외관광마케팅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2">
            <a:extLst>
              <a:ext uri="{FF2B5EF4-FFF2-40B4-BE49-F238E27FC236}">
                <a16:creationId xmlns:a16="http://schemas.microsoft.com/office/drawing/2014/main" xmlns="" id="{A60B21C2-7639-4680-8199-7F716642EF31}"/>
              </a:ext>
            </a:extLst>
          </p:cNvPr>
          <p:cNvGrpSpPr/>
          <p:nvPr/>
        </p:nvGrpSpPr>
        <p:grpSpPr>
          <a:xfrm>
            <a:off x="6397190" y="994900"/>
            <a:ext cx="4813606" cy="1306299"/>
            <a:chOff x="6819931" y="2811375"/>
            <a:chExt cx="5991051" cy="979724"/>
          </a:xfrm>
        </p:grpSpPr>
        <p:sp>
          <p:nvSpPr>
            <p:cNvPr id="25" name="TextBox 24"/>
            <p:cNvSpPr txBox="1"/>
            <p:nvPr/>
          </p:nvSpPr>
          <p:spPr>
            <a:xfrm>
              <a:off x="6819931" y="3398684"/>
              <a:ext cx="5991051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9931" y="2811375"/>
              <a:ext cx="22991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3614407-860D-427C-84F6-984001D6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334" y="1024303"/>
            <a:ext cx="7109733" cy="77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06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10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2">
            <a:extLst>
              <a:ext uri="{FF2B5EF4-FFF2-40B4-BE49-F238E27FC236}">
                <a16:creationId xmlns:a16="http://schemas.microsoft.com/office/drawing/2014/main" xmlns="" id="{86DB03D3-FAA8-4427-BB5C-82125BEC94D5}"/>
              </a:ext>
            </a:extLst>
          </p:cNvPr>
          <p:cNvGrpSpPr/>
          <p:nvPr/>
        </p:nvGrpSpPr>
        <p:grpSpPr>
          <a:xfrm>
            <a:off x="4592141" y="2080907"/>
            <a:ext cx="6028011" cy="3731793"/>
            <a:chOff x="5078139" y="2085210"/>
            <a:chExt cx="6028011" cy="2798845"/>
          </a:xfrm>
        </p:grpSpPr>
        <p:grpSp>
          <p:nvGrpSpPr>
            <p:cNvPr id="3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6240901" y="2085210"/>
              <a:ext cx="4865249" cy="2798845"/>
              <a:chOff x="6819932" y="1659585"/>
              <a:chExt cx="4865249" cy="279884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659585"/>
                <a:ext cx="447430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유치가능 국제회의 발굴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2" y="2288605"/>
                <a:ext cx="4865249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유치의향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국제기구 자료에 의한 유치가능 국제회의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유치가능성이 높은 국내단체에 대한 </a:t>
                </a: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세일즈콜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및 유치권유 활동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유관인사 방한 초청지원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5078139" y="2085210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4472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809F836E-7C66-4A96-AAED-A2ECEEA87C83}"/>
              </a:ext>
            </a:extLst>
          </p:cNvPr>
          <p:cNvGrpSpPr/>
          <p:nvPr/>
        </p:nvGrpSpPr>
        <p:grpSpPr>
          <a:xfrm>
            <a:off x="4592141" y="1925122"/>
            <a:ext cx="7371257" cy="4329390"/>
            <a:chOff x="4424301" y="1690524"/>
            <a:chExt cx="7371257" cy="3247043"/>
          </a:xfrm>
        </p:grpSpPr>
        <p:grpSp>
          <p:nvGrpSpPr>
            <p:cNvPr id="3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5587063" y="1690524"/>
              <a:ext cx="6208495" cy="3247043"/>
              <a:chOff x="6819932" y="1659746"/>
              <a:chExt cx="5990108" cy="324704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659746"/>
                <a:ext cx="3920982" cy="807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국제회의 유치에 대한</a:t>
                </a:r>
                <a:endPara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원스톱서비스 제공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32" y="2736964"/>
                <a:ext cx="599010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유치절차 안내 및 자문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 지지 및 환영 서신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국제기구 간부 사전답사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기념품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한국홍보데스크 운영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공사 해외 지사망을 통한 유치활동지원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4424301" y="1725361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8108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6979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3234F4EE-CF75-4D76-AF16-44E42BF55619}"/>
              </a:ext>
            </a:extLst>
          </p:cNvPr>
          <p:cNvGrpSpPr/>
          <p:nvPr/>
        </p:nvGrpSpPr>
        <p:grpSpPr>
          <a:xfrm>
            <a:off x="4592140" y="1180928"/>
            <a:ext cx="7399836" cy="6006408"/>
            <a:chOff x="4592140" y="885696"/>
            <a:chExt cx="7399836" cy="4504806"/>
          </a:xfrm>
        </p:grpSpPr>
        <p:grpSp>
          <p:nvGrpSpPr>
            <p:cNvPr id="3" name="그룹 23">
              <a:extLst>
                <a:ext uri="{FF2B5EF4-FFF2-40B4-BE49-F238E27FC236}">
                  <a16:creationId xmlns:a16="http://schemas.microsoft.com/office/drawing/2014/main" xmlns="" id="{9BE5C8C1-55EE-438E-A5D7-C54812EAE526}"/>
                </a:ext>
              </a:extLst>
            </p:cNvPr>
            <p:cNvGrpSpPr/>
            <p:nvPr/>
          </p:nvGrpSpPr>
          <p:grpSpPr>
            <a:xfrm>
              <a:off x="4592140" y="967224"/>
              <a:ext cx="914162" cy="914162"/>
              <a:chOff x="5731706" y="2971918"/>
              <a:chExt cx="914162" cy="914162"/>
            </a:xfrm>
          </p:grpSpPr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xmlns="" id="{B4F6B6CF-9099-4F32-8AC7-BEDA97994009}"/>
                  </a:ext>
                </a:extLst>
              </p:cNvPr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25F520F2-D10A-4269-AAA0-5BE4F4DBCE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xmlns="" id="{0E70D758-1793-4BDA-99BD-3527E0D584E7}"/>
                </a:ext>
              </a:extLst>
            </p:cNvPr>
            <p:cNvGrpSpPr/>
            <p:nvPr/>
          </p:nvGrpSpPr>
          <p:grpSpPr>
            <a:xfrm>
              <a:off x="5528235" y="885696"/>
              <a:ext cx="6463741" cy="4504806"/>
              <a:chOff x="6837136" y="2971918"/>
              <a:chExt cx="5847051" cy="450480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29906D3-2B91-45E2-83B4-2B57335438FF}"/>
                  </a:ext>
                </a:extLst>
              </p:cNvPr>
              <p:cNvSpPr txBox="1"/>
              <p:nvPr/>
            </p:nvSpPr>
            <p:spPr>
              <a:xfrm>
                <a:off x="6837136" y="4106570"/>
                <a:ext cx="5847051" cy="337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당해년도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개최지원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개최관련 정보제공 및 자문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관광프로그램 운영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문화예술 공연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한국홍보영상물 상영 및 관광안내데스크 운영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참가자 유치증대를 위한 사전홍보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공사 해외 지사망을 통한 홍보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보조금 지원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기념품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한국홍보 간행물 및 영상물 제공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B481D36-860C-4D6C-9F7E-3DD9C7F77AEB}"/>
                  </a:ext>
                </a:extLst>
              </p:cNvPr>
              <p:cNvSpPr txBox="1"/>
              <p:nvPr/>
            </p:nvSpPr>
            <p:spPr>
              <a:xfrm>
                <a:off x="6837137" y="2971918"/>
                <a:ext cx="5060242" cy="80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국내개최가 확정된 국제회의 주관단체에 대한 지원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7263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019DFCD9-414D-4511-8CEB-18407D5D0C34}"/>
              </a:ext>
            </a:extLst>
          </p:cNvPr>
          <p:cNvGrpSpPr/>
          <p:nvPr/>
        </p:nvGrpSpPr>
        <p:grpSpPr>
          <a:xfrm>
            <a:off x="4431415" y="1833862"/>
            <a:ext cx="7659666" cy="4056972"/>
            <a:chOff x="4431415" y="1375396"/>
            <a:chExt cx="7659666" cy="3042729"/>
          </a:xfrm>
        </p:grpSpPr>
        <p:grpSp>
          <p:nvGrpSpPr>
            <p:cNvPr id="3" name="그룹 10">
              <a:extLst>
                <a:ext uri="{FF2B5EF4-FFF2-40B4-BE49-F238E27FC236}">
                  <a16:creationId xmlns:a16="http://schemas.microsoft.com/office/drawing/2014/main" xmlns="" id="{B1F1F709-2E91-430A-AA38-4770EB9F4517}"/>
                </a:ext>
              </a:extLst>
            </p:cNvPr>
            <p:cNvGrpSpPr/>
            <p:nvPr/>
          </p:nvGrpSpPr>
          <p:grpSpPr>
            <a:xfrm>
              <a:off x="5594177" y="1501943"/>
              <a:ext cx="6496904" cy="2916182"/>
              <a:chOff x="7118064" y="2019278"/>
              <a:chExt cx="5843445" cy="291618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18064" y="2019278"/>
                <a:ext cx="2966015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마케팅 활동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18064" y="2604053"/>
                <a:ext cx="5843445" cy="233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전문전시회 참가 및 한국 홍보관 운영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전문지 광고 게재 및 기사화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해외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로드쇼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유치 설명회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실시 및 </a:t>
                </a:r>
                <a:r>
                  <a:rPr lang="ko-KR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세일즈콜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실시</a:t>
                </a:r>
                <a:endPara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홍보간행물 제작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배포 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: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홍보영상물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컨벤션 시설 안내 책자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영어</a:t>
                </a:r>
                <a:r>
                  <a:rPr lang="en-US" altLang="ko-K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</p:txBody>
          </p:sp>
        </p:grpSp>
        <p:grpSp>
          <p:nvGrpSpPr>
            <p:cNvPr id="8" name="그룹 1">
              <a:extLst>
                <a:ext uri="{FF2B5EF4-FFF2-40B4-BE49-F238E27FC236}">
                  <a16:creationId xmlns:a16="http://schemas.microsoft.com/office/drawing/2014/main" xmlns="" id="{CDC5A01D-5DCD-4DDD-808F-A4B78237E52D}"/>
                </a:ext>
              </a:extLst>
            </p:cNvPr>
            <p:cNvGrpSpPr/>
            <p:nvPr/>
          </p:nvGrpSpPr>
          <p:grpSpPr>
            <a:xfrm>
              <a:off x="4431415" y="1375396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9513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14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09AF5D1D-131E-4C56-8447-52C0826E8957}"/>
              </a:ext>
            </a:extLst>
          </p:cNvPr>
          <p:cNvGrpSpPr/>
          <p:nvPr/>
        </p:nvGrpSpPr>
        <p:grpSpPr>
          <a:xfrm>
            <a:off x="5139739" y="2943319"/>
            <a:ext cx="6490067" cy="2528958"/>
            <a:chOff x="5139738" y="2207489"/>
            <a:chExt cx="6490067" cy="189671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32EB0C1F-815A-4404-A3F4-0F2A7F15B5AC}"/>
                </a:ext>
              </a:extLst>
            </p:cNvPr>
            <p:cNvGrpSpPr/>
            <p:nvPr/>
          </p:nvGrpSpPr>
          <p:grpSpPr>
            <a:xfrm>
              <a:off x="5139738" y="2207489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그룹 13">
              <a:extLst>
                <a:ext uri="{FF2B5EF4-FFF2-40B4-BE49-F238E27FC236}">
                  <a16:creationId xmlns:a16="http://schemas.microsoft.com/office/drawing/2014/main" xmlns="" id="{E28620EA-34BC-4873-A7D8-9A09160D1040}"/>
                </a:ext>
              </a:extLst>
            </p:cNvPr>
            <p:cNvGrpSpPr/>
            <p:nvPr/>
          </p:nvGrpSpPr>
          <p:grpSpPr>
            <a:xfrm>
              <a:off x="6249142" y="2207489"/>
              <a:ext cx="5380663" cy="1896718"/>
              <a:chOff x="6829457" y="3084390"/>
              <a:chExt cx="5380663" cy="189671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51004" y="3711530"/>
                <a:ext cx="5359116" cy="126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육성협의회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(Korea MICE Alliance)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운영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Korea Mice Expo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개최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지방 컨벤션 유치세미나 개최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0"/>
                <a:ext cx="4714752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산업 육성 기반 조성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85482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0184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15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3957063"/>
            <a:ext cx="3506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국제회의 유치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2E33707E-DB3F-4230-B34A-04CB6946B7CF}"/>
              </a:ext>
            </a:extLst>
          </p:cNvPr>
          <p:cNvGrpSpPr/>
          <p:nvPr/>
        </p:nvGrpSpPr>
        <p:grpSpPr>
          <a:xfrm>
            <a:off x="4568855" y="1806429"/>
            <a:ext cx="7382095" cy="3676108"/>
            <a:chOff x="4568854" y="1354822"/>
            <a:chExt cx="7382095" cy="2757081"/>
          </a:xfrm>
        </p:grpSpPr>
        <p:grpSp>
          <p:nvGrpSpPr>
            <p:cNvPr id="3" name="그룹 8">
              <a:extLst>
                <a:ext uri="{FF2B5EF4-FFF2-40B4-BE49-F238E27FC236}">
                  <a16:creationId xmlns:a16="http://schemas.microsoft.com/office/drawing/2014/main" xmlns="" id="{79C1AC4E-42BC-4E48-A8F3-3C67B6167D2A}"/>
                </a:ext>
              </a:extLst>
            </p:cNvPr>
            <p:cNvGrpSpPr/>
            <p:nvPr/>
          </p:nvGrpSpPr>
          <p:grpSpPr>
            <a:xfrm>
              <a:off x="4568854" y="1354822"/>
              <a:ext cx="914162" cy="914162"/>
              <a:chOff x="5731706" y="4569393"/>
              <a:chExt cx="914162" cy="914162"/>
            </a:xfrm>
          </p:grpSpPr>
          <p:sp>
            <p:nvSpPr>
              <p:cNvPr id="17" name="Oval 26"/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그룹 14">
              <a:extLst>
                <a:ext uri="{FF2B5EF4-FFF2-40B4-BE49-F238E27FC236}">
                  <a16:creationId xmlns:a16="http://schemas.microsoft.com/office/drawing/2014/main" xmlns="" id="{56146C41-9EE4-4EF6-BA40-64B58E9E4615}"/>
                </a:ext>
              </a:extLst>
            </p:cNvPr>
            <p:cNvGrpSpPr/>
            <p:nvPr/>
          </p:nvGrpSpPr>
          <p:grpSpPr>
            <a:xfrm>
              <a:off x="5577425" y="1519516"/>
              <a:ext cx="6373524" cy="2592387"/>
              <a:chOff x="6096590" y="4912199"/>
              <a:chExt cx="6373524" cy="259238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096590" y="5519427"/>
                <a:ext cx="6373524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컨벤션 홍페이지 구축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운영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주최기관정보 수집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국제회의 개최실적 및 계획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국내외 컨벤션 전담조직 및 전문시설 조사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MICE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캘린더 책자 발간 배포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 컨벤션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e-newsletter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제작 발송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590" y="4912199"/>
                <a:ext cx="466025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컨벤션 정보 수집 및 제공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0157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16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4059655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국제협력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9DAFFCB9-1DF7-4DE2-ADA5-38CDCC026BEB}"/>
              </a:ext>
            </a:extLst>
          </p:cNvPr>
          <p:cNvGrpSpPr/>
          <p:nvPr/>
        </p:nvGrpSpPr>
        <p:grpSpPr>
          <a:xfrm>
            <a:off x="4443196" y="2370169"/>
            <a:ext cx="6708495" cy="3491822"/>
            <a:chOff x="4394559" y="1850651"/>
            <a:chExt cx="6708495" cy="2618866"/>
          </a:xfrm>
        </p:grpSpPr>
        <p:sp>
          <p:nvSpPr>
            <p:cNvPr id="10" name="TextBox 9"/>
            <p:cNvSpPr txBox="1"/>
            <p:nvPr/>
          </p:nvSpPr>
          <p:spPr>
            <a:xfrm>
              <a:off x="5557321" y="2008483"/>
              <a:ext cx="3560590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국제기구와의 협력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57321" y="2599775"/>
              <a:ext cx="5545733" cy="186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국제기구 유치의향 조사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국제기구 자료에 의한 유치가능 국제회의 조사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유치가능성이 높은 국내단체에 대한 </a:t>
              </a:r>
              <a:r>
                <a:rPr lang="ko-KR" altLang="en-US" sz="2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세일즈콜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 및 유치권유 활동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유관인사 방한초청지원 </a:t>
              </a:r>
              <a:endPara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grpSp>
          <p:nvGrpSpPr>
            <p:cNvPr id="3" name="그룹 1">
              <a:extLst>
                <a:ext uri="{FF2B5EF4-FFF2-40B4-BE49-F238E27FC236}">
                  <a16:creationId xmlns:a16="http://schemas.microsoft.com/office/drawing/2014/main" xmlns="" id="{93929368-02BE-430D-A2D6-5F99CC6FB8AF}"/>
                </a:ext>
              </a:extLst>
            </p:cNvPr>
            <p:cNvGrpSpPr/>
            <p:nvPr/>
          </p:nvGrpSpPr>
          <p:grpSpPr>
            <a:xfrm>
              <a:off x="4394559" y="1850651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4403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8" y="564913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221968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1970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5" y="3167899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271" y="6532345"/>
            <a:ext cx="520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적극적 지원과 육성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033" y="3773105"/>
            <a:ext cx="4109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3200" dirty="0" smtClean="0"/>
              <a:t> 관광기본법 제정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2191877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1980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2003141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2155537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3140092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99197" y="6645708"/>
            <a:ext cx="529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rgbClr val="FFC000"/>
                </a:solidFill>
              </a:rPr>
              <a:t>관광에 대한 인식 변화</a:t>
            </a:r>
            <a:endParaRPr lang="en-US" altLang="ko-KR" sz="4000" b="1" dirty="0" smtClean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4056" y="3745297"/>
            <a:ext cx="4812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- 86 </a:t>
            </a:r>
            <a:r>
              <a:rPr lang="ko-KR" altLang="en-US" sz="3200" dirty="0" smtClean="0"/>
              <a:t>아시안게임</a:t>
            </a:r>
            <a:r>
              <a:rPr lang="en-US" altLang="ko-KR" sz="3200" dirty="0" smtClean="0"/>
              <a:t>, 88 </a:t>
            </a:r>
            <a:r>
              <a:rPr lang="ko-KR" altLang="en-US" sz="3200" dirty="0" smtClean="0"/>
              <a:t>올림픽 성공적 개최</a:t>
            </a:r>
            <a:endParaRPr lang="en-US" altLang="ko-KR" sz="3200" dirty="0" smtClean="0"/>
          </a:p>
          <a:p>
            <a:r>
              <a:rPr lang="en-US" altLang="ko-KR" sz="3200" dirty="0" smtClean="0"/>
              <a:t>- 89 </a:t>
            </a:r>
            <a:r>
              <a:rPr lang="ko-KR" altLang="en-US" sz="3200" dirty="0" smtClean="0"/>
              <a:t>해외여행전면자유화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17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4059655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국제협력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416DBB74-1B76-413A-BB70-82AB3DD2F8E0}"/>
              </a:ext>
            </a:extLst>
          </p:cNvPr>
          <p:cNvGrpSpPr/>
          <p:nvPr/>
        </p:nvGrpSpPr>
        <p:grpSpPr>
          <a:xfrm>
            <a:off x="4309066" y="2406384"/>
            <a:ext cx="6976754" cy="3500236"/>
            <a:chOff x="4129396" y="2160747"/>
            <a:chExt cx="6976754" cy="262517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6B66305D-B561-443C-AECC-66EC0FA8A314}"/>
                </a:ext>
              </a:extLst>
            </p:cNvPr>
            <p:cNvGrpSpPr/>
            <p:nvPr/>
          </p:nvGrpSpPr>
          <p:grpSpPr>
            <a:xfrm>
              <a:off x="4129396" y="2160747"/>
              <a:ext cx="914162" cy="914162"/>
              <a:chOff x="5729066" y="4657696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29066" y="4657696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4308" y="4879374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38800" y="2916181"/>
              <a:ext cx="586735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PATA (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아시아태평양관광협회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) : PATA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이사회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AGM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참가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PATA Travel Mart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한국 공동 홍보관 운영 등</a:t>
              </a:r>
              <a:endPara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UNWTO(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세계관광기구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) :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공동 세미나 및 포럼 개최</a:t>
              </a:r>
              <a:r>
                <a: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, </a:t>
              </a:r>
              <a:r>
                <a:rPr lang="ko-KR" alt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rPr>
                <a:t>관광시장동향 및 통계자료 공유 등</a:t>
              </a:r>
              <a:endPara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a typeface="Roboto Thin" charset="0"/>
                <a:cs typeface="Roboto Thi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38800" y="2308042"/>
              <a:ext cx="374653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주요 협력 사업 내용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662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5" y="748734"/>
            <a:ext cx="81774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18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59745" y="4100075"/>
            <a:ext cx="38015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관광안내서비스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D261CB86-2531-40A6-BD79-C41C32E059D8}"/>
              </a:ext>
            </a:extLst>
          </p:cNvPr>
          <p:cNvGrpSpPr/>
          <p:nvPr/>
        </p:nvGrpSpPr>
        <p:grpSpPr>
          <a:xfrm>
            <a:off x="5285140" y="1269883"/>
            <a:ext cx="6293717" cy="2348009"/>
            <a:chOff x="5285139" y="952412"/>
            <a:chExt cx="6293717" cy="176100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5A4791D4-4FA0-415E-BF79-15DA020382EB}"/>
                </a:ext>
              </a:extLst>
            </p:cNvPr>
            <p:cNvGrpSpPr/>
            <p:nvPr/>
          </p:nvGrpSpPr>
          <p:grpSpPr>
            <a:xfrm>
              <a:off x="6373366" y="1043731"/>
              <a:ext cx="5205490" cy="1669688"/>
              <a:chOff x="6841198" y="1045284"/>
              <a:chExt cx="5205490" cy="166968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41198" y="1045284"/>
                <a:ext cx="4063933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관광정보 사이트 운영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41198" y="1630059"/>
                <a:ext cx="5205490" cy="1084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관광통계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시장동향 등 각종 관광 관련 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국문 및 외국어 여행정보 제공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5B9227A8-BEEB-43AB-AE38-774921001916}"/>
                </a:ext>
              </a:extLst>
            </p:cNvPr>
            <p:cNvGrpSpPr/>
            <p:nvPr/>
          </p:nvGrpSpPr>
          <p:grpSpPr>
            <a:xfrm>
              <a:off x="5285139" y="952412"/>
              <a:ext cx="914162" cy="914162"/>
              <a:chOff x="5752971" y="953965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52971" y="953965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6001571" y="1132038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그룹 14">
            <a:extLst>
              <a:ext uri="{FF2B5EF4-FFF2-40B4-BE49-F238E27FC236}">
                <a16:creationId xmlns:a16="http://schemas.microsoft.com/office/drawing/2014/main" xmlns="" id="{9226BC18-E7B3-491A-9706-2D64AB5C71B8}"/>
              </a:ext>
            </a:extLst>
          </p:cNvPr>
          <p:cNvGrpSpPr/>
          <p:nvPr/>
        </p:nvGrpSpPr>
        <p:grpSpPr>
          <a:xfrm>
            <a:off x="5316728" y="4387336"/>
            <a:ext cx="6454363" cy="2890497"/>
            <a:chOff x="819465" y="4608294"/>
            <a:chExt cx="6454363" cy="2167873"/>
          </a:xfrm>
        </p:grpSpPr>
        <p:grpSp>
          <p:nvGrpSpPr>
            <p:cNvPr id="14" name="그룹 10">
              <a:extLst>
                <a:ext uri="{FF2B5EF4-FFF2-40B4-BE49-F238E27FC236}">
                  <a16:creationId xmlns:a16="http://schemas.microsoft.com/office/drawing/2014/main" xmlns="" id="{16D988C7-5B7E-4E91-9833-8CC4FBFDFFB7}"/>
                </a:ext>
              </a:extLst>
            </p:cNvPr>
            <p:cNvGrpSpPr/>
            <p:nvPr/>
          </p:nvGrpSpPr>
          <p:grpSpPr>
            <a:xfrm>
              <a:off x="819465" y="4694392"/>
              <a:ext cx="914162" cy="914162"/>
              <a:chOff x="819465" y="4694392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819465" y="4694392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1014707" y="4916070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그룹 13">
              <a:extLst>
                <a:ext uri="{FF2B5EF4-FFF2-40B4-BE49-F238E27FC236}">
                  <a16:creationId xmlns:a16="http://schemas.microsoft.com/office/drawing/2014/main" xmlns="" id="{94D162D6-AC27-43F1-B0A2-C5E9364A1EB9}"/>
                </a:ext>
              </a:extLst>
            </p:cNvPr>
            <p:cNvGrpSpPr/>
            <p:nvPr/>
          </p:nvGrpSpPr>
          <p:grpSpPr>
            <a:xfrm>
              <a:off x="1938394" y="4608294"/>
              <a:ext cx="5335434" cy="2167873"/>
              <a:chOff x="1938394" y="4608294"/>
              <a:chExt cx="5335434" cy="216787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068338" y="5206506"/>
                <a:ext cx="5205490" cy="1569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내국인 대상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24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시간 관광안내서비스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서비스언어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: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한국어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영어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일본어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중국어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러시아어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베트남어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태국어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말레이인도네시아어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38394" y="4608294"/>
                <a:ext cx="4487126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관광안내전화 </a:t>
                </a:r>
                <a:r>
                  <a:rPr lang="en-US" altLang="ko-KR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1330 </a:t>
                </a:r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운영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9025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19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2" name="그룹 23">
            <a:extLst>
              <a:ext uri="{FF2B5EF4-FFF2-40B4-BE49-F238E27FC236}">
                <a16:creationId xmlns:a16="http://schemas.microsoft.com/office/drawing/2014/main" xmlns="" id="{D5FBD14C-6759-4D37-9722-8BA23AF21B18}"/>
              </a:ext>
            </a:extLst>
          </p:cNvPr>
          <p:cNvGrpSpPr/>
          <p:nvPr/>
        </p:nvGrpSpPr>
        <p:grpSpPr>
          <a:xfrm>
            <a:off x="1403709" y="434159"/>
            <a:ext cx="4269150" cy="1218883"/>
            <a:chOff x="5726051" y="1832184"/>
            <a:chExt cx="4269150" cy="914162"/>
          </a:xfrm>
        </p:grpSpPr>
        <p:grpSp>
          <p:nvGrpSpPr>
            <p:cNvPr id="3" name="그룹 28">
              <a:extLst>
                <a:ext uri="{FF2B5EF4-FFF2-40B4-BE49-F238E27FC236}">
                  <a16:creationId xmlns:a16="http://schemas.microsoft.com/office/drawing/2014/main" xmlns="" id="{9ACD96D1-E691-4FC1-951D-297E7549BADF}"/>
                </a:ext>
              </a:extLst>
            </p:cNvPr>
            <p:cNvGrpSpPr/>
            <p:nvPr/>
          </p:nvGrpSpPr>
          <p:grpSpPr>
            <a:xfrm>
              <a:off x="5726051" y="1832184"/>
              <a:ext cx="914162" cy="914162"/>
              <a:chOff x="5726051" y="1832184"/>
              <a:chExt cx="914162" cy="914162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xmlns="" id="{1A0B083B-B539-45E8-B670-0DB883A3B733}"/>
                  </a:ext>
                </a:extLst>
              </p:cNvPr>
              <p:cNvSpPr/>
              <p:nvPr/>
            </p:nvSpPr>
            <p:spPr>
              <a:xfrm>
                <a:off x="5726051" y="1832184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CA8E1F7E-8811-46B2-A12B-3E2AB2D671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0818" y="2086916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2AC7933-CC0A-4B12-9939-188AAA6A1D4C}"/>
                </a:ext>
              </a:extLst>
            </p:cNvPr>
            <p:cNvSpPr txBox="1"/>
            <p:nvPr/>
          </p:nvSpPr>
          <p:spPr>
            <a:xfrm>
              <a:off x="6844980" y="1981488"/>
              <a:ext cx="3150221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rPr>
                <a:t>관광안내소 운영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Thin" charset="0"/>
                <a:cs typeface="Roboto Thin" charset="0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757A48F-3B20-47DE-B6E7-7AC4DD3F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" y="1992684"/>
            <a:ext cx="4400438" cy="616061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F790BCB-598D-4E3D-A099-9A9E4DE84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829" y="2276951"/>
            <a:ext cx="6283234" cy="55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9166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20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4117914"/>
            <a:ext cx="5010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지자체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,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유관기관 협력</a:t>
            </a:r>
            <a:endParaRPr lang="ru-RU" altLang="ko-KR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4">
            <a:extLst>
              <a:ext uri="{FF2B5EF4-FFF2-40B4-BE49-F238E27FC236}">
                <a16:creationId xmlns:a16="http://schemas.microsoft.com/office/drawing/2014/main" xmlns="" id="{501BAD38-3A01-45C1-9043-5EC596F75D9C}"/>
              </a:ext>
            </a:extLst>
          </p:cNvPr>
          <p:cNvGrpSpPr/>
          <p:nvPr/>
        </p:nvGrpSpPr>
        <p:grpSpPr>
          <a:xfrm>
            <a:off x="5612437" y="701320"/>
            <a:ext cx="5765880" cy="4568120"/>
            <a:chOff x="5731706" y="1374443"/>
            <a:chExt cx="5765880" cy="3426090"/>
          </a:xfrm>
        </p:grpSpPr>
        <p:grpSp>
          <p:nvGrpSpPr>
            <p:cNvPr id="3" name="그룹 8">
              <a:extLst>
                <a:ext uri="{FF2B5EF4-FFF2-40B4-BE49-F238E27FC236}">
                  <a16:creationId xmlns:a16="http://schemas.microsoft.com/office/drawing/2014/main" xmlns="" id="{DF99AEB6-BF36-4D68-8F83-89E40FACF844}"/>
                </a:ext>
              </a:extLst>
            </p:cNvPr>
            <p:cNvGrpSpPr/>
            <p:nvPr/>
          </p:nvGrpSpPr>
          <p:grpSpPr>
            <a:xfrm>
              <a:off x="6819933" y="1465762"/>
              <a:ext cx="4677653" cy="3334771"/>
              <a:chOff x="6819933" y="1465762"/>
              <a:chExt cx="4677653" cy="333477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3" y="1465762"/>
                <a:ext cx="2646878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지방자치단체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54628" y="2030544"/>
                <a:ext cx="4642958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지자체와의 공동 네트워크 구성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광역지자체와의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 관광협의회 개최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지자체 관광홍보마케팅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지역 축제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.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대형 이벤트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박람회 및 설명회 개최 지원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지역 관광소재 발굴 및 상품화 지원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23ED602A-4D7D-4544-A9EF-742083347A81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xmlns="" id="{F24C1013-A6E9-481E-A814-12B8116A6AF0}"/>
              </a:ext>
            </a:extLst>
          </p:cNvPr>
          <p:cNvGrpSpPr/>
          <p:nvPr/>
        </p:nvGrpSpPr>
        <p:grpSpPr>
          <a:xfrm>
            <a:off x="5612437" y="6500546"/>
            <a:ext cx="5612696" cy="2129264"/>
            <a:chOff x="5731706" y="2971918"/>
            <a:chExt cx="5612696" cy="1596948"/>
          </a:xfrm>
        </p:grpSpPr>
        <p:grpSp>
          <p:nvGrpSpPr>
            <p:cNvPr id="14" name="그룹 2">
              <a:extLst>
                <a:ext uri="{FF2B5EF4-FFF2-40B4-BE49-F238E27FC236}">
                  <a16:creationId xmlns:a16="http://schemas.microsoft.com/office/drawing/2014/main" xmlns="" id="{42359074-4904-455A-B5AC-48868D655189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그룹 10">
              <a:extLst>
                <a:ext uri="{FF2B5EF4-FFF2-40B4-BE49-F238E27FC236}">
                  <a16:creationId xmlns:a16="http://schemas.microsoft.com/office/drawing/2014/main" xmlns="" id="{E01A28B9-1E16-4B20-92BA-3E7A0ACCB2A1}"/>
                </a:ext>
              </a:extLst>
            </p:cNvPr>
            <p:cNvGrpSpPr/>
            <p:nvPr/>
          </p:nvGrpSpPr>
          <p:grpSpPr>
            <a:xfrm>
              <a:off x="6829457" y="3084391"/>
              <a:ext cx="4514945" cy="1484475"/>
              <a:chOff x="6829457" y="3084391"/>
              <a:chExt cx="4514945" cy="148447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841110" y="3599369"/>
                <a:ext cx="4503292" cy="96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관광업계 및 단체와의 공동 협력사업 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(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업무협정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제휴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, </a:t>
                </a: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공동사업 등</a:t>
                </a:r>
                <a:r>
                  <a:rPr lang="en-US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)</a:t>
                </a:r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29457" y="3084391"/>
                <a:ext cx="1826141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Roboto Thin" charset="0"/>
                    <a:cs typeface="Roboto Thin" charset="0"/>
                  </a:rPr>
                  <a:t>유관기관</a:t>
                </a:r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Thin" charset="0"/>
                  <a:cs typeface="Roboto Thi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1467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725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수용 태세 개선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137CEE72-0C69-4C1B-ACD0-366BA5746BCF}"/>
              </a:ext>
            </a:extLst>
          </p:cNvPr>
          <p:cNvGrpSpPr/>
          <p:nvPr/>
        </p:nvGrpSpPr>
        <p:grpSpPr>
          <a:xfrm>
            <a:off x="5297412" y="1782935"/>
            <a:ext cx="5771728" cy="4676996"/>
            <a:chOff x="5731706" y="1256418"/>
            <a:chExt cx="5771728" cy="350774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E4A5AEEE-61F4-4B66-BA51-109CE1F2A477}"/>
                </a:ext>
              </a:extLst>
            </p:cNvPr>
            <p:cNvGrpSpPr/>
            <p:nvPr/>
          </p:nvGrpSpPr>
          <p:grpSpPr>
            <a:xfrm>
              <a:off x="6664917" y="1256418"/>
              <a:ext cx="4838517" cy="3507747"/>
              <a:chOff x="6664917" y="1256418"/>
              <a:chExt cx="4838517" cy="350774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19932" y="1256418"/>
                <a:ext cx="356059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/>
                <a:r>
                  <a:rPr lang="ko-KR" altLang="en-US" sz="3200" dirty="0"/>
                  <a:t>국내수용태세 개선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64917" y="1878760"/>
                <a:ext cx="4838517" cy="28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Roboto Thin" charset="0"/>
                    <a:cs typeface="Roboto Thin" charset="0"/>
                  </a:rPr>
                  <a:t>관광불편신고센터 운영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명예통역안내원 제도 운영</a:t>
                </a:r>
                <a:endParaRPr lang="en-US" altLang="ko-KR" sz="2600" dirty="0"/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관광안내소 표준화</a:t>
                </a:r>
                <a:r>
                  <a:rPr lang="en-US" altLang="ko-KR" sz="2600" dirty="0"/>
                  <a:t>, </a:t>
                </a:r>
                <a:r>
                  <a:rPr lang="ko-KR" altLang="en-US" sz="2600" dirty="0"/>
                  <a:t>관광안내표지판 표준화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외국어 관광안내표기 표준화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지자체 관광수용태세 개선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중저가 숙박시설</a:t>
                </a:r>
                <a:r>
                  <a:rPr lang="en-US" altLang="ko-KR" sz="2600" dirty="0"/>
                  <a:t>/</a:t>
                </a:r>
                <a:r>
                  <a:rPr lang="ko-KR" altLang="en-US" sz="2600" dirty="0"/>
                  <a:t>서비스 인증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중저가 관광호텔 체인화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외래관광객 전문식당 지원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Thin" charset="0"/>
                  <a:cs typeface="Roboto Thin" charset="0"/>
                </a:endParaRPr>
              </a:p>
            </p:txBody>
          </p:sp>
        </p:grpSp>
        <p:grpSp>
          <p:nvGrpSpPr>
            <p:cNvPr id="9" name="그룹 1">
              <a:extLst>
                <a:ext uri="{FF2B5EF4-FFF2-40B4-BE49-F238E27FC236}">
                  <a16:creationId xmlns:a16="http://schemas.microsoft.com/office/drawing/2014/main" xmlns="" id="{F6847EE1-871E-4D85-AE2D-5E5B96381941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3027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22861" y="3096550"/>
            <a:ext cx="3725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수용 태세 개선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2">
            <a:extLst>
              <a:ext uri="{FF2B5EF4-FFF2-40B4-BE49-F238E27FC236}">
                <a16:creationId xmlns:a16="http://schemas.microsoft.com/office/drawing/2014/main" xmlns="" id="{F53C91F5-F56B-4FEB-95EE-D62928245D3D}"/>
              </a:ext>
            </a:extLst>
          </p:cNvPr>
          <p:cNvGrpSpPr/>
          <p:nvPr/>
        </p:nvGrpSpPr>
        <p:grpSpPr>
          <a:xfrm>
            <a:off x="4906466" y="1911696"/>
            <a:ext cx="6364395" cy="4222872"/>
            <a:chOff x="5638919" y="912295"/>
            <a:chExt cx="6364395" cy="3167154"/>
          </a:xfrm>
        </p:grpSpPr>
        <p:grpSp>
          <p:nvGrpSpPr>
            <p:cNvPr id="3" name="그룹 13">
              <a:extLst>
                <a:ext uri="{FF2B5EF4-FFF2-40B4-BE49-F238E27FC236}">
                  <a16:creationId xmlns:a16="http://schemas.microsoft.com/office/drawing/2014/main" xmlns="" id="{146AE7DE-9F97-4FF0-81AD-675AAE00DB0C}"/>
                </a:ext>
              </a:extLst>
            </p:cNvPr>
            <p:cNvGrpSpPr/>
            <p:nvPr/>
          </p:nvGrpSpPr>
          <p:grpSpPr>
            <a:xfrm>
              <a:off x="5638919" y="912295"/>
              <a:ext cx="914162" cy="914162"/>
              <a:chOff x="5638919" y="912295"/>
              <a:chExt cx="914162" cy="914162"/>
            </a:xfrm>
          </p:grpSpPr>
          <p:sp>
            <p:nvSpPr>
              <p:cNvPr id="18" name="Oval 20">
                <a:extLst>
                  <a:ext uri="{FF2B5EF4-FFF2-40B4-BE49-F238E27FC236}">
                    <a16:creationId xmlns:a16="http://schemas.microsoft.com/office/drawing/2014/main" xmlns="" id="{D646C779-8C3E-4C34-94B9-CB6733313184}"/>
                  </a:ext>
                </a:extLst>
              </p:cNvPr>
              <p:cNvSpPr/>
              <p:nvPr/>
            </p:nvSpPr>
            <p:spPr>
              <a:xfrm>
                <a:off x="5638919" y="912295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xmlns="" id="{FADBE653-7A3E-43AD-BBA1-FEB4C0FCD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4161" y="1133973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그룹 14">
              <a:extLst>
                <a:ext uri="{FF2B5EF4-FFF2-40B4-BE49-F238E27FC236}">
                  <a16:creationId xmlns:a16="http://schemas.microsoft.com/office/drawing/2014/main" xmlns="" id="{FAD19C80-15E6-404A-AA78-78CC984C29AF}"/>
                </a:ext>
              </a:extLst>
            </p:cNvPr>
            <p:cNvGrpSpPr/>
            <p:nvPr/>
          </p:nvGrpSpPr>
          <p:grpSpPr>
            <a:xfrm>
              <a:off x="6736670" y="1024767"/>
              <a:ext cx="5266644" cy="3054682"/>
              <a:chOff x="6736670" y="1024767"/>
              <a:chExt cx="5266644" cy="305468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27A22D7-6FD7-4C0F-9E9D-F9F61552BCE6}"/>
                  </a:ext>
                </a:extLst>
              </p:cNvPr>
              <p:cNvSpPr txBox="1"/>
              <p:nvPr/>
            </p:nvSpPr>
            <p:spPr>
              <a:xfrm>
                <a:off x="6736670" y="1609542"/>
                <a:ext cx="5266644" cy="246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프리미엄 관광통역안내사 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문화관광해설사 심화교육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의료관광 코디네이터 교육</a:t>
                </a:r>
                <a:endParaRPr lang="en-US" altLang="ko-KR" sz="26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 err="1"/>
                  <a:t>국외여행인솔자</a:t>
                </a:r>
                <a:r>
                  <a:rPr lang="ko-KR" altLang="en-US" sz="2600" dirty="0"/>
                  <a:t> 소양교육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문화체육관광부 공무원 </a:t>
                </a:r>
                <a:r>
                  <a:rPr lang="ko-KR" altLang="en-US" sz="2600" dirty="0" err="1"/>
                  <a:t>관광소양교육</a:t>
                </a:r>
                <a:endParaRPr lang="ko-KR" altLang="en-US" sz="26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관광학과 대학생 산학협력실습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ko-KR" altLang="en-US" sz="2600" dirty="0"/>
                  <a:t>해외관광인턴십 사업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B30945-8E70-44C2-876F-3C261BAF4E61}"/>
                  </a:ext>
                </a:extLst>
              </p:cNvPr>
              <p:cNvSpPr txBox="1"/>
              <p:nvPr/>
            </p:nvSpPr>
            <p:spPr>
              <a:xfrm>
                <a:off x="6736670" y="1024767"/>
                <a:ext cx="3653564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/>
                <a:r>
                  <a:rPr lang="ko-KR" altLang="en-US" sz="3200" dirty="0"/>
                  <a:t>관광 전문인력 교육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516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22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1" y="3957063"/>
            <a:ext cx="3820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국내 관광 진흥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23">
            <a:extLst>
              <a:ext uri="{FF2B5EF4-FFF2-40B4-BE49-F238E27FC236}">
                <a16:creationId xmlns:a16="http://schemas.microsoft.com/office/drawing/2014/main" xmlns="" id="{914046C2-0952-4A26-8248-ECE20BAD4261}"/>
              </a:ext>
            </a:extLst>
          </p:cNvPr>
          <p:cNvGrpSpPr/>
          <p:nvPr/>
        </p:nvGrpSpPr>
        <p:grpSpPr>
          <a:xfrm>
            <a:off x="5731707" y="1449891"/>
            <a:ext cx="5923265" cy="1569660"/>
            <a:chOff x="5731706" y="1364762"/>
            <a:chExt cx="5923265" cy="11772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7A80C7D-83FF-484C-95D8-90675D0A819A}"/>
                </a:ext>
              </a:extLst>
            </p:cNvPr>
            <p:cNvSpPr txBox="1"/>
            <p:nvPr/>
          </p:nvSpPr>
          <p:spPr>
            <a:xfrm>
              <a:off x="6819932" y="1364762"/>
              <a:ext cx="4835039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‘쉼표가 있는 삶</a:t>
              </a:r>
              <a:r>
                <a:rPr lang="en-US" altLang="ko-KR" sz="3200" dirty="0"/>
                <a:t>, </a:t>
              </a:r>
              <a:r>
                <a:rPr lang="ko-KR" altLang="en-US" sz="3200" dirty="0"/>
                <a:t>장애물 없는 관광환경 조성을 통한’ 국민 관광복지 확대</a:t>
              </a:r>
            </a:p>
          </p:txBody>
        </p:sp>
        <p:grpSp>
          <p:nvGrpSpPr>
            <p:cNvPr id="3" name="그룹 29">
              <a:extLst>
                <a:ext uri="{FF2B5EF4-FFF2-40B4-BE49-F238E27FC236}">
                  <a16:creationId xmlns:a16="http://schemas.microsoft.com/office/drawing/2014/main" xmlns="" id="{0D487DB5-A047-411C-95A6-815A92614B3B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31" name="Oval 14">
                <a:extLst>
                  <a:ext uri="{FF2B5EF4-FFF2-40B4-BE49-F238E27FC236}">
                    <a16:creationId xmlns:a16="http://schemas.microsoft.com/office/drawing/2014/main" xmlns="" id="{A33820CC-CA9C-4C5B-AA4D-A93C69C79057}"/>
                  </a:ext>
                </a:extLst>
              </p:cNvPr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xmlns="" id="{90109E7C-8C73-49BE-9BC9-343F1D601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그룹 34">
            <a:extLst>
              <a:ext uri="{FF2B5EF4-FFF2-40B4-BE49-F238E27FC236}">
                <a16:creationId xmlns:a16="http://schemas.microsoft.com/office/drawing/2014/main" xmlns="" id="{10D99745-A259-4152-B0A1-EFEBFCEC65E0}"/>
              </a:ext>
            </a:extLst>
          </p:cNvPr>
          <p:cNvGrpSpPr/>
          <p:nvPr/>
        </p:nvGrpSpPr>
        <p:grpSpPr>
          <a:xfrm>
            <a:off x="5731706" y="3827644"/>
            <a:ext cx="6049130" cy="1569660"/>
            <a:chOff x="5731706" y="2934422"/>
            <a:chExt cx="6049130" cy="1177245"/>
          </a:xfrm>
        </p:grpSpPr>
        <p:grpSp>
          <p:nvGrpSpPr>
            <p:cNvPr id="9" name="그룹 35">
              <a:extLst>
                <a:ext uri="{FF2B5EF4-FFF2-40B4-BE49-F238E27FC236}">
                  <a16:creationId xmlns:a16="http://schemas.microsoft.com/office/drawing/2014/main" xmlns="" id="{70609742-E07F-4101-8FC5-6024AF0EB779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xmlns="" id="{22E80957-825D-4224-9117-93BD15D8E02E}"/>
                  </a:ext>
                </a:extLst>
              </p:cNvPr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xmlns="" id="{228C8CBD-EFB3-4F05-8F95-BBB466D6D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CC75874-FF18-4437-B769-38CF73850A59}"/>
                </a:ext>
              </a:extLst>
            </p:cNvPr>
            <p:cNvSpPr txBox="1"/>
            <p:nvPr/>
          </p:nvSpPr>
          <p:spPr>
            <a:xfrm>
              <a:off x="6694065" y="2934422"/>
              <a:ext cx="5086771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/>
              <a:r>
                <a:rPr lang="ko-KR" altLang="en-US" sz="3200" dirty="0"/>
                <a:t>‘여행이 있는 일상’ 국내여행 및 휴가확산 캠페인으로 국민 지역관광 참여 확대</a:t>
              </a: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xmlns="" id="{7301CD83-0F11-447E-B03A-C688F82A340B}"/>
              </a:ext>
            </a:extLst>
          </p:cNvPr>
          <p:cNvGrpSpPr/>
          <p:nvPr/>
        </p:nvGrpSpPr>
        <p:grpSpPr>
          <a:xfrm>
            <a:off x="5731707" y="6205399"/>
            <a:ext cx="5718391" cy="1569660"/>
            <a:chOff x="5731706" y="4569393"/>
            <a:chExt cx="5718391" cy="1177245"/>
          </a:xfrm>
        </p:grpSpPr>
        <p:grpSp>
          <p:nvGrpSpPr>
            <p:cNvPr id="11" name="그룹 42">
              <a:extLst>
                <a:ext uri="{FF2B5EF4-FFF2-40B4-BE49-F238E27FC236}">
                  <a16:creationId xmlns:a16="http://schemas.microsoft.com/office/drawing/2014/main" xmlns="" id="{6C45F196-1147-483E-B339-B1E0CE2303A9}"/>
                </a:ext>
              </a:extLst>
            </p:cNvPr>
            <p:cNvGrpSpPr/>
            <p:nvPr/>
          </p:nvGrpSpPr>
          <p:grpSpPr>
            <a:xfrm>
              <a:off x="5731706" y="4569393"/>
              <a:ext cx="914162" cy="914162"/>
              <a:chOff x="5731706" y="4569393"/>
              <a:chExt cx="914162" cy="914162"/>
            </a:xfrm>
          </p:grpSpPr>
          <p:sp>
            <p:nvSpPr>
              <p:cNvPr id="47" name="Oval 26">
                <a:extLst>
                  <a:ext uri="{FF2B5EF4-FFF2-40B4-BE49-F238E27FC236}">
                    <a16:creationId xmlns:a16="http://schemas.microsoft.com/office/drawing/2014/main" xmlns="" id="{C71448A6-5A2D-48AA-9DE2-EF8D3A68D6BB}"/>
                  </a:ext>
                </a:extLst>
              </p:cNvPr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xmlns="" id="{51557085-B94F-4DDA-BD23-2E6E3E437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42219DD-06E4-46AD-AB02-4A6A1FEDF5A6}"/>
                </a:ext>
              </a:extLst>
            </p:cNvPr>
            <p:cNvSpPr txBox="1"/>
            <p:nvPr/>
          </p:nvSpPr>
          <p:spPr>
            <a:xfrm>
              <a:off x="6819932" y="4569393"/>
              <a:ext cx="46301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지역균형발전을 위한 지역거점 특화관광 콘텐츠 집중 육성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6100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" y="776654"/>
            <a:ext cx="1085849" cy="4953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748734"/>
            <a:ext cx="88582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23 page</a:t>
            </a:r>
            <a:endParaRPr lang="en-US" altLang="ko-KR" sz="1300" spc="300" dirty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85850" y="4074859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남북관광교류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259745" y="512836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5">
            <a:extLst>
              <a:ext uri="{FF2B5EF4-FFF2-40B4-BE49-F238E27FC236}">
                <a16:creationId xmlns:a16="http://schemas.microsoft.com/office/drawing/2014/main" xmlns="" id="{AF7959DD-8286-45EB-916B-2DF57C02AE79}"/>
              </a:ext>
            </a:extLst>
          </p:cNvPr>
          <p:cNvGrpSpPr/>
          <p:nvPr/>
        </p:nvGrpSpPr>
        <p:grpSpPr>
          <a:xfrm>
            <a:off x="5336335" y="1952176"/>
            <a:ext cx="6712267" cy="1218882"/>
            <a:chOff x="5731706" y="1374443"/>
            <a:chExt cx="6088648" cy="914162"/>
          </a:xfrm>
        </p:grpSpPr>
        <p:sp>
          <p:nvSpPr>
            <p:cNvPr id="10" name="TextBox 9"/>
            <p:cNvSpPr txBox="1"/>
            <p:nvPr/>
          </p:nvSpPr>
          <p:spPr>
            <a:xfrm>
              <a:off x="6819933" y="1465762"/>
              <a:ext cx="5000421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남북관광교류협력 환경조성</a:t>
              </a:r>
              <a:r>
                <a:rPr lang="en-US" altLang="ko-KR" sz="3200" dirty="0"/>
                <a:t>, </a:t>
              </a:r>
              <a:r>
                <a:rPr lang="ko-KR" altLang="en-US" sz="3200" dirty="0"/>
                <a:t>남북관광자문위원회 운영</a:t>
              </a:r>
            </a:p>
          </p:txBody>
        </p:sp>
        <p:grpSp>
          <p:nvGrpSpPr>
            <p:cNvPr id="3" name="그룹 1">
              <a:extLst>
                <a:ext uri="{FF2B5EF4-FFF2-40B4-BE49-F238E27FC236}">
                  <a16:creationId xmlns:a16="http://schemas.microsoft.com/office/drawing/2014/main" xmlns="" id="{9E53E2C2-7188-4EF0-A9C9-F8754AA2F605}"/>
                </a:ext>
              </a:extLst>
            </p:cNvPr>
            <p:cNvGrpSpPr/>
            <p:nvPr/>
          </p:nvGrpSpPr>
          <p:grpSpPr>
            <a:xfrm>
              <a:off x="5731706" y="1374443"/>
              <a:ext cx="914162" cy="914162"/>
              <a:chOff x="5731706" y="1374443"/>
              <a:chExt cx="914162" cy="914162"/>
            </a:xfrm>
          </p:grpSpPr>
          <p:sp>
            <p:nvSpPr>
              <p:cNvPr id="7" name="Oval 14"/>
              <p:cNvSpPr/>
              <p:nvPr/>
            </p:nvSpPr>
            <p:spPr>
              <a:xfrm>
                <a:off x="5731706" y="137444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5980306" y="1552516"/>
                <a:ext cx="436011" cy="481724"/>
              </a:xfrm>
              <a:custGeom>
                <a:avLst/>
                <a:gdLst>
                  <a:gd name="T0" fmla="*/ 0 w 187"/>
                  <a:gd name="T1" fmla="*/ 208 h 208"/>
                  <a:gd name="T2" fmla="*/ 7 w 187"/>
                  <a:gd name="T3" fmla="*/ 154 h 208"/>
                  <a:gd name="T4" fmla="*/ 15 w 187"/>
                  <a:gd name="T5" fmla="*/ 140 h 208"/>
                  <a:gd name="T6" fmla="*/ 28 w 187"/>
                  <a:gd name="T7" fmla="*/ 135 h 208"/>
                  <a:gd name="T8" fmla="*/ 158 w 187"/>
                  <a:gd name="T9" fmla="*/ 135 h 208"/>
                  <a:gd name="T10" fmla="*/ 172 w 187"/>
                  <a:gd name="T11" fmla="*/ 140 h 208"/>
                  <a:gd name="T12" fmla="*/ 179 w 187"/>
                  <a:gd name="T13" fmla="*/ 154 h 208"/>
                  <a:gd name="T14" fmla="*/ 187 w 187"/>
                  <a:gd name="T15" fmla="*/ 208 h 208"/>
                  <a:gd name="T16" fmla="*/ 0 w 187"/>
                  <a:gd name="T17" fmla="*/ 208 h 208"/>
                  <a:gd name="T18" fmla="*/ 52 w 187"/>
                  <a:gd name="T19" fmla="*/ 41 h 208"/>
                  <a:gd name="T20" fmla="*/ 64 w 187"/>
                  <a:gd name="T21" fmla="*/ 12 h 208"/>
                  <a:gd name="T22" fmla="*/ 93 w 187"/>
                  <a:gd name="T23" fmla="*/ 0 h 208"/>
                  <a:gd name="T24" fmla="*/ 123 w 187"/>
                  <a:gd name="T25" fmla="*/ 12 h 208"/>
                  <a:gd name="T26" fmla="*/ 135 w 187"/>
                  <a:gd name="T27" fmla="*/ 41 h 208"/>
                  <a:gd name="T28" fmla="*/ 135 w 187"/>
                  <a:gd name="T29" fmla="*/ 47 h 208"/>
                  <a:gd name="T30" fmla="*/ 134 w 187"/>
                  <a:gd name="T31" fmla="*/ 52 h 208"/>
                  <a:gd name="T32" fmla="*/ 124 w 187"/>
                  <a:gd name="T33" fmla="*/ 90 h 208"/>
                  <a:gd name="T34" fmla="*/ 124 w 187"/>
                  <a:gd name="T35" fmla="*/ 90 h 208"/>
                  <a:gd name="T36" fmla="*/ 113 w 187"/>
                  <a:gd name="T37" fmla="*/ 107 h 208"/>
                  <a:gd name="T38" fmla="*/ 93 w 187"/>
                  <a:gd name="T39" fmla="*/ 114 h 208"/>
                  <a:gd name="T40" fmla="*/ 74 w 187"/>
                  <a:gd name="T41" fmla="*/ 107 h 208"/>
                  <a:gd name="T42" fmla="*/ 63 w 187"/>
                  <a:gd name="T43" fmla="*/ 90 h 208"/>
                  <a:gd name="T44" fmla="*/ 63 w 187"/>
                  <a:gd name="T45" fmla="*/ 90 h 208"/>
                  <a:gd name="T46" fmla="*/ 53 w 187"/>
                  <a:gd name="T47" fmla="*/ 52 h 208"/>
                  <a:gd name="T48" fmla="*/ 52 w 187"/>
                  <a:gd name="T49" fmla="*/ 47 h 208"/>
                  <a:gd name="T50" fmla="*/ 52 w 187"/>
                  <a:gd name="T51" fmla="*/ 4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7" h="208">
                    <a:moveTo>
                      <a:pt x="0" y="208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49"/>
                      <a:pt x="11" y="144"/>
                      <a:pt x="15" y="140"/>
                    </a:cubicBezTo>
                    <a:cubicBezTo>
                      <a:pt x="19" y="137"/>
                      <a:pt x="23" y="135"/>
                      <a:pt x="28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3" y="135"/>
                      <a:pt x="168" y="137"/>
                      <a:pt x="172" y="140"/>
                    </a:cubicBezTo>
                    <a:cubicBezTo>
                      <a:pt x="176" y="144"/>
                      <a:pt x="178" y="148"/>
                      <a:pt x="179" y="154"/>
                    </a:cubicBezTo>
                    <a:cubicBezTo>
                      <a:pt x="187" y="208"/>
                      <a:pt x="187" y="208"/>
                      <a:pt x="187" y="208"/>
                    </a:cubicBezTo>
                    <a:lnTo>
                      <a:pt x="0" y="208"/>
                    </a:lnTo>
                    <a:close/>
                    <a:moveTo>
                      <a:pt x="52" y="41"/>
                    </a:moveTo>
                    <a:cubicBezTo>
                      <a:pt x="52" y="30"/>
                      <a:pt x="56" y="20"/>
                      <a:pt x="64" y="12"/>
                    </a:cubicBezTo>
                    <a:cubicBezTo>
                      <a:pt x="72" y="4"/>
                      <a:pt x="82" y="0"/>
                      <a:pt x="93" y="0"/>
                    </a:cubicBezTo>
                    <a:cubicBezTo>
                      <a:pt x="105" y="0"/>
                      <a:pt x="114" y="4"/>
                      <a:pt x="123" y="12"/>
                    </a:cubicBezTo>
                    <a:cubicBezTo>
                      <a:pt x="131" y="20"/>
                      <a:pt x="135" y="30"/>
                      <a:pt x="135" y="41"/>
                    </a:cubicBezTo>
                    <a:cubicBezTo>
                      <a:pt x="135" y="43"/>
                      <a:pt x="135" y="45"/>
                      <a:pt x="135" y="47"/>
                    </a:cubicBezTo>
                    <a:cubicBezTo>
                      <a:pt x="134" y="48"/>
                      <a:pt x="134" y="50"/>
                      <a:pt x="134" y="5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22" y="97"/>
                      <a:pt x="118" y="103"/>
                      <a:pt x="113" y="107"/>
                    </a:cubicBezTo>
                    <a:cubicBezTo>
                      <a:pt x="107" y="112"/>
                      <a:pt x="101" y="114"/>
                      <a:pt x="93" y="114"/>
                    </a:cubicBezTo>
                    <a:cubicBezTo>
                      <a:pt x="86" y="114"/>
                      <a:pt x="79" y="112"/>
                      <a:pt x="74" y="107"/>
                    </a:cubicBezTo>
                    <a:cubicBezTo>
                      <a:pt x="68" y="103"/>
                      <a:pt x="65" y="97"/>
                      <a:pt x="63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0"/>
                      <a:pt x="52" y="48"/>
                      <a:pt x="52" y="47"/>
                    </a:cubicBezTo>
                    <a:cubicBezTo>
                      <a:pt x="52" y="45"/>
                      <a:pt x="52" y="43"/>
                      <a:pt x="52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그룹 17">
            <a:extLst>
              <a:ext uri="{FF2B5EF4-FFF2-40B4-BE49-F238E27FC236}">
                <a16:creationId xmlns:a16="http://schemas.microsoft.com/office/drawing/2014/main" xmlns="" id="{8F079537-63A0-46BC-9165-59F721E0A467}"/>
              </a:ext>
            </a:extLst>
          </p:cNvPr>
          <p:cNvGrpSpPr/>
          <p:nvPr/>
        </p:nvGrpSpPr>
        <p:grpSpPr>
          <a:xfrm>
            <a:off x="5333347" y="4120805"/>
            <a:ext cx="5674203" cy="1218883"/>
            <a:chOff x="5731706" y="2971918"/>
            <a:chExt cx="5674203" cy="914162"/>
          </a:xfrm>
        </p:grpSpPr>
        <p:grpSp>
          <p:nvGrpSpPr>
            <p:cNvPr id="11" name="그룹 2">
              <a:extLst>
                <a:ext uri="{FF2B5EF4-FFF2-40B4-BE49-F238E27FC236}">
                  <a16:creationId xmlns:a16="http://schemas.microsoft.com/office/drawing/2014/main" xmlns="" id="{6ED875C1-B658-4534-A0FC-83D3D675B9E3}"/>
                </a:ext>
              </a:extLst>
            </p:cNvPr>
            <p:cNvGrpSpPr/>
            <p:nvPr/>
          </p:nvGrpSpPr>
          <p:grpSpPr>
            <a:xfrm>
              <a:off x="5731706" y="2971918"/>
              <a:ext cx="914162" cy="914162"/>
              <a:chOff x="5731706" y="2971918"/>
              <a:chExt cx="914162" cy="914162"/>
            </a:xfrm>
          </p:grpSpPr>
          <p:sp>
            <p:nvSpPr>
              <p:cNvPr id="13" name="Oval 20"/>
              <p:cNvSpPr/>
              <p:nvPr/>
            </p:nvSpPr>
            <p:spPr>
              <a:xfrm>
                <a:off x="5731706" y="2971918"/>
                <a:ext cx="914162" cy="9141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926948" y="3193596"/>
                <a:ext cx="530951" cy="436011"/>
              </a:xfrm>
              <a:custGeom>
                <a:avLst/>
                <a:gdLst>
                  <a:gd name="T0" fmla="*/ 0 w 229"/>
                  <a:gd name="T1" fmla="*/ 187 h 187"/>
                  <a:gd name="T2" fmla="*/ 7 w 229"/>
                  <a:gd name="T3" fmla="*/ 141 h 187"/>
                  <a:gd name="T4" fmla="*/ 13 w 229"/>
                  <a:gd name="T5" fmla="*/ 130 h 187"/>
                  <a:gd name="T6" fmla="*/ 24 w 229"/>
                  <a:gd name="T7" fmla="*/ 125 h 187"/>
                  <a:gd name="T8" fmla="*/ 65 w 229"/>
                  <a:gd name="T9" fmla="*/ 125 h 187"/>
                  <a:gd name="T10" fmla="*/ 57 w 229"/>
                  <a:gd name="T11" fmla="*/ 139 h 187"/>
                  <a:gd name="T12" fmla="*/ 50 w 229"/>
                  <a:gd name="T13" fmla="*/ 187 h 187"/>
                  <a:gd name="T14" fmla="*/ 0 w 229"/>
                  <a:gd name="T15" fmla="*/ 187 h 187"/>
                  <a:gd name="T16" fmla="*/ 44 w 229"/>
                  <a:gd name="T17" fmla="*/ 46 h 187"/>
                  <a:gd name="T18" fmla="*/ 55 w 229"/>
                  <a:gd name="T19" fmla="*/ 21 h 187"/>
                  <a:gd name="T20" fmla="*/ 80 w 229"/>
                  <a:gd name="T21" fmla="*/ 11 h 187"/>
                  <a:gd name="T22" fmla="*/ 100 w 229"/>
                  <a:gd name="T23" fmla="*/ 17 h 187"/>
                  <a:gd name="T24" fmla="*/ 96 w 229"/>
                  <a:gd name="T25" fmla="*/ 35 h 187"/>
                  <a:gd name="T26" fmla="*/ 98 w 229"/>
                  <a:gd name="T27" fmla="*/ 46 h 187"/>
                  <a:gd name="T28" fmla="*/ 107 w 229"/>
                  <a:gd name="T29" fmla="*/ 80 h 187"/>
                  <a:gd name="T30" fmla="*/ 106 w 229"/>
                  <a:gd name="T31" fmla="*/ 87 h 187"/>
                  <a:gd name="T32" fmla="*/ 105 w 229"/>
                  <a:gd name="T33" fmla="*/ 87 h 187"/>
                  <a:gd name="T34" fmla="*/ 96 w 229"/>
                  <a:gd name="T35" fmla="*/ 102 h 187"/>
                  <a:gd name="T36" fmla="*/ 80 w 229"/>
                  <a:gd name="T37" fmla="*/ 108 h 187"/>
                  <a:gd name="T38" fmla="*/ 63 w 229"/>
                  <a:gd name="T39" fmla="*/ 102 h 187"/>
                  <a:gd name="T40" fmla="*/ 54 w 229"/>
                  <a:gd name="T41" fmla="*/ 87 h 187"/>
                  <a:gd name="T42" fmla="*/ 45 w 229"/>
                  <a:gd name="T43" fmla="*/ 55 h 187"/>
                  <a:gd name="T44" fmla="*/ 45 w 229"/>
                  <a:gd name="T45" fmla="*/ 51 h 187"/>
                  <a:gd name="T46" fmla="*/ 44 w 229"/>
                  <a:gd name="T47" fmla="*/ 46 h 187"/>
                  <a:gd name="T48" fmla="*/ 60 w 229"/>
                  <a:gd name="T49" fmla="*/ 187 h 187"/>
                  <a:gd name="T50" fmla="*/ 67 w 229"/>
                  <a:gd name="T51" fmla="*/ 139 h 187"/>
                  <a:gd name="T52" fmla="*/ 74 w 229"/>
                  <a:gd name="T53" fmla="*/ 127 h 187"/>
                  <a:gd name="T54" fmla="*/ 86 w 229"/>
                  <a:gd name="T55" fmla="*/ 122 h 187"/>
                  <a:gd name="T56" fmla="*/ 203 w 229"/>
                  <a:gd name="T57" fmla="*/ 122 h 187"/>
                  <a:gd name="T58" fmla="*/ 215 w 229"/>
                  <a:gd name="T59" fmla="*/ 127 h 187"/>
                  <a:gd name="T60" fmla="*/ 222 w 229"/>
                  <a:gd name="T61" fmla="*/ 139 h 187"/>
                  <a:gd name="T62" fmla="*/ 229 w 229"/>
                  <a:gd name="T63" fmla="*/ 187 h 187"/>
                  <a:gd name="T64" fmla="*/ 60 w 229"/>
                  <a:gd name="T65" fmla="*/ 187 h 187"/>
                  <a:gd name="T66" fmla="*/ 107 w 229"/>
                  <a:gd name="T67" fmla="*/ 37 h 187"/>
                  <a:gd name="T68" fmla="*/ 118 w 229"/>
                  <a:gd name="T69" fmla="*/ 11 h 187"/>
                  <a:gd name="T70" fmla="*/ 145 w 229"/>
                  <a:gd name="T71" fmla="*/ 0 h 187"/>
                  <a:gd name="T72" fmla="*/ 171 w 229"/>
                  <a:gd name="T73" fmla="*/ 11 h 187"/>
                  <a:gd name="T74" fmla="*/ 182 w 229"/>
                  <a:gd name="T75" fmla="*/ 37 h 187"/>
                  <a:gd name="T76" fmla="*/ 181 w 229"/>
                  <a:gd name="T77" fmla="*/ 47 h 187"/>
                  <a:gd name="T78" fmla="*/ 172 w 229"/>
                  <a:gd name="T79" fmla="*/ 82 h 187"/>
                  <a:gd name="T80" fmla="*/ 162 w 229"/>
                  <a:gd name="T81" fmla="*/ 97 h 187"/>
                  <a:gd name="T82" fmla="*/ 145 w 229"/>
                  <a:gd name="T83" fmla="*/ 103 h 187"/>
                  <a:gd name="T84" fmla="*/ 127 w 229"/>
                  <a:gd name="T85" fmla="*/ 97 h 187"/>
                  <a:gd name="T86" fmla="*/ 118 w 229"/>
                  <a:gd name="T87" fmla="*/ 82 h 187"/>
                  <a:gd name="T88" fmla="*/ 117 w 229"/>
                  <a:gd name="T89" fmla="*/ 82 h 187"/>
                  <a:gd name="T90" fmla="*/ 109 w 229"/>
                  <a:gd name="T91" fmla="*/ 47 h 187"/>
                  <a:gd name="T92" fmla="*/ 107 w 229"/>
                  <a:gd name="T93" fmla="*/ 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87">
                    <a:moveTo>
                      <a:pt x="0" y="187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7" y="137"/>
                      <a:pt x="9" y="133"/>
                      <a:pt x="13" y="130"/>
                    </a:cubicBezTo>
                    <a:cubicBezTo>
                      <a:pt x="16" y="127"/>
                      <a:pt x="20" y="125"/>
                      <a:pt x="2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1" y="129"/>
                      <a:pt x="58" y="133"/>
                      <a:pt x="57" y="139"/>
                    </a:cubicBezTo>
                    <a:cubicBezTo>
                      <a:pt x="50" y="187"/>
                      <a:pt x="50" y="187"/>
                      <a:pt x="50" y="187"/>
                    </a:cubicBezTo>
                    <a:lnTo>
                      <a:pt x="0" y="187"/>
                    </a:lnTo>
                    <a:close/>
                    <a:moveTo>
                      <a:pt x="44" y="46"/>
                    </a:moveTo>
                    <a:cubicBezTo>
                      <a:pt x="44" y="36"/>
                      <a:pt x="48" y="28"/>
                      <a:pt x="55" y="21"/>
                    </a:cubicBezTo>
                    <a:cubicBezTo>
                      <a:pt x="62" y="14"/>
                      <a:pt x="70" y="11"/>
                      <a:pt x="80" y="11"/>
                    </a:cubicBezTo>
                    <a:cubicBezTo>
                      <a:pt x="87" y="11"/>
                      <a:pt x="94" y="13"/>
                      <a:pt x="100" y="17"/>
                    </a:cubicBezTo>
                    <a:cubicBezTo>
                      <a:pt x="98" y="23"/>
                      <a:pt x="96" y="29"/>
                      <a:pt x="96" y="35"/>
                    </a:cubicBezTo>
                    <a:cubicBezTo>
                      <a:pt x="96" y="39"/>
                      <a:pt x="97" y="43"/>
                      <a:pt x="98" y="46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4" y="93"/>
                      <a:pt x="101" y="98"/>
                      <a:pt x="96" y="102"/>
                    </a:cubicBezTo>
                    <a:cubicBezTo>
                      <a:pt x="91" y="106"/>
                      <a:pt x="86" y="108"/>
                      <a:pt x="80" y="108"/>
                    </a:cubicBezTo>
                    <a:cubicBezTo>
                      <a:pt x="73" y="108"/>
                      <a:pt x="68" y="106"/>
                      <a:pt x="63" y="102"/>
                    </a:cubicBezTo>
                    <a:cubicBezTo>
                      <a:pt x="59" y="98"/>
                      <a:pt x="55" y="93"/>
                      <a:pt x="54" y="87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3"/>
                      <a:pt x="45" y="52"/>
                      <a:pt x="45" y="51"/>
                    </a:cubicBezTo>
                    <a:cubicBezTo>
                      <a:pt x="45" y="49"/>
                      <a:pt x="44" y="48"/>
                      <a:pt x="44" y="46"/>
                    </a:cubicBezTo>
                    <a:close/>
                    <a:moveTo>
                      <a:pt x="60" y="187"/>
                    </a:moveTo>
                    <a:cubicBezTo>
                      <a:pt x="67" y="139"/>
                      <a:pt x="67" y="139"/>
                      <a:pt x="67" y="139"/>
                    </a:cubicBezTo>
                    <a:cubicBezTo>
                      <a:pt x="68" y="134"/>
                      <a:pt x="70" y="130"/>
                      <a:pt x="74" y="127"/>
                    </a:cubicBezTo>
                    <a:cubicBezTo>
                      <a:pt x="77" y="123"/>
                      <a:pt x="82" y="122"/>
                      <a:pt x="86" y="122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208" y="122"/>
                      <a:pt x="212" y="123"/>
                      <a:pt x="215" y="127"/>
                    </a:cubicBezTo>
                    <a:cubicBezTo>
                      <a:pt x="219" y="130"/>
                      <a:pt x="222" y="134"/>
                      <a:pt x="222" y="139"/>
                    </a:cubicBezTo>
                    <a:cubicBezTo>
                      <a:pt x="229" y="187"/>
                      <a:pt x="229" y="187"/>
                      <a:pt x="229" y="187"/>
                    </a:cubicBezTo>
                    <a:lnTo>
                      <a:pt x="60" y="187"/>
                    </a:lnTo>
                    <a:close/>
                    <a:moveTo>
                      <a:pt x="107" y="37"/>
                    </a:moveTo>
                    <a:cubicBezTo>
                      <a:pt x="107" y="27"/>
                      <a:pt x="111" y="18"/>
                      <a:pt x="118" y="11"/>
                    </a:cubicBezTo>
                    <a:cubicBezTo>
                      <a:pt x="126" y="4"/>
                      <a:pt x="134" y="0"/>
                      <a:pt x="145" y="0"/>
                    </a:cubicBezTo>
                    <a:cubicBezTo>
                      <a:pt x="155" y="0"/>
                      <a:pt x="164" y="4"/>
                      <a:pt x="171" y="11"/>
                    </a:cubicBezTo>
                    <a:cubicBezTo>
                      <a:pt x="179" y="18"/>
                      <a:pt x="182" y="27"/>
                      <a:pt x="182" y="37"/>
                    </a:cubicBezTo>
                    <a:cubicBezTo>
                      <a:pt x="182" y="41"/>
                      <a:pt x="182" y="44"/>
                      <a:pt x="181" y="47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0" y="88"/>
                      <a:pt x="167" y="93"/>
                      <a:pt x="162" y="97"/>
                    </a:cubicBezTo>
                    <a:cubicBezTo>
                      <a:pt x="157" y="101"/>
                      <a:pt x="151" y="103"/>
                      <a:pt x="145" y="103"/>
                    </a:cubicBezTo>
                    <a:cubicBezTo>
                      <a:pt x="138" y="103"/>
                      <a:pt x="133" y="101"/>
                      <a:pt x="127" y="97"/>
                    </a:cubicBezTo>
                    <a:cubicBezTo>
                      <a:pt x="122" y="93"/>
                      <a:pt x="119" y="88"/>
                      <a:pt x="118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09" y="47"/>
                      <a:pt x="109" y="47"/>
                      <a:pt x="109" y="47"/>
                    </a:cubicBezTo>
                    <a:cubicBezTo>
                      <a:pt x="108" y="44"/>
                      <a:pt x="107" y="41"/>
                      <a:pt x="10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841110" y="3006062"/>
              <a:ext cx="4564799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dirty="0"/>
                <a:t>국제회의 유치에 대한 원스톱서비스 제공</a:t>
              </a: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xmlns="" id="{D2D5C8C0-3234-4BA8-B8B2-D0BC851E8746}"/>
              </a:ext>
            </a:extLst>
          </p:cNvPr>
          <p:cNvGrpSpPr/>
          <p:nvPr/>
        </p:nvGrpSpPr>
        <p:grpSpPr>
          <a:xfrm>
            <a:off x="5333346" y="6033680"/>
            <a:ext cx="6413968" cy="1218883"/>
            <a:chOff x="5731706" y="4569393"/>
            <a:chExt cx="6413968" cy="914162"/>
          </a:xfrm>
        </p:grpSpPr>
        <p:grpSp>
          <p:nvGrpSpPr>
            <p:cNvPr id="14" name="그룹 8">
              <a:extLst>
                <a:ext uri="{FF2B5EF4-FFF2-40B4-BE49-F238E27FC236}">
                  <a16:creationId xmlns:a16="http://schemas.microsoft.com/office/drawing/2014/main" xmlns="" id="{3039C838-D435-4DBB-A94D-5748F1BD0E01}"/>
                </a:ext>
              </a:extLst>
            </p:cNvPr>
            <p:cNvGrpSpPr/>
            <p:nvPr/>
          </p:nvGrpSpPr>
          <p:grpSpPr>
            <a:xfrm>
              <a:off x="5731706" y="4569393"/>
              <a:ext cx="914162" cy="914162"/>
              <a:chOff x="5731706" y="4569393"/>
              <a:chExt cx="914162" cy="914162"/>
            </a:xfrm>
          </p:grpSpPr>
          <p:sp>
            <p:nvSpPr>
              <p:cNvPr id="17" name="Oval 26"/>
              <p:cNvSpPr/>
              <p:nvPr/>
            </p:nvSpPr>
            <p:spPr>
              <a:xfrm>
                <a:off x="5731706" y="4569393"/>
                <a:ext cx="914162" cy="914162"/>
              </a:xfrm>
              <a:prstGeom prst="ellipse">
                <a:avLst/>
              </a:prstGeom>
              <a:solidFill>
                <a:srgbClr val="FFCB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8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936473" y="4824125"/>
                <a:ext cx="530951" cy="344590"/>
              </a:xfrm>
              <a:custGeom>
                <a:avLst/>
                <a:gdLst>
                  <a:gd name="T0" fmla="*/ 14 w 229"/>
                  <a:gd name="T1" fmla="*/ 148 h 148"/>
                  <a:gd name="T2" fmla="*/ 6 w 229"/>
                  <a:gd name="T3" fmla="*/ 111 h 148"/>
                  <a:gd name="T4" fmla="*/ 10 w 229"/>
                  <a:gd name="T5" fmla="*/ 102 h 148"/>
                  <a:gd name="T6" fmla="*/ 20 w 229"/>
                  <a:gd name="T7" fmla="*/ 99 h 148"/>
                  <a:gd name="T8" fmla="*/ 48 w 229"/>
                  <a:gd name="T9" fmla="*/ 103 h 148"/>
                  <a:gd name="T10" fmla="*/ 40 w 229"/>
                  <a:gd name="T11" fmla="*/ 148 h 148"/>
                  <a:gd name="T12" fmla="*/ 85 w 229"/>
                  <a:gd name="T13" fmla="*/ 63 h 148"/>
                  <a:gd name="T14" fmla="*/ 81 w 229"/>
                  <a:gd name="T15" fmla="*/ 75 h 148"/>
                  <a:gd name="T16" fmla="*/ 70 w 229"/>
                  <a:gd name="T17" fmla="*/ 84 h 148"/>
                  <a:gd name="T18" fmla="*/ 56 w 229"/>
                  <a:gd name="T19" fmla="*/ 84 h 148"/>
                  <a:gd name="T20" fmla="*/ 46 w 229"/>
                  <a:gd name="T21" fmla="*/ 75 h 148"/>
                  <a:gd name="T22" fmla="*/ 43 w 229"/>
                  <a:gd name="T23" fmla="*/ 69 h 148"/>
                  <a:gd name="T24" fmla="*/ 35 w 229"/>
                  <a:gd name="T25" fmla="*/ 36 h 148"/>
                  <a:gd name="T26" fmla="*/ 44 w 229"/>
                  <a:gd name="T27" fmla="*/ 16 h 148"/>
                  <a:gd name="T28" fmla="*/ 63 w 229"/>
                  <a:gd name="T29" fmla="*/ 8 h 148"/>
                  <a:gd name="T30" fmla="*/ 80 w 229"/>
                  <a:gd name="T31" fmla="*/ 13 h 148"/>
                  <a:gd name="T32" fmla="*/ 78 w 229"/>
                  <a:gd name="T33" fmla="*/ 36 h 148"/>
                  <a:gd name="T34" fmla="*/ 166 w 229"/>
                  <a:gd name="T35" fmla="*/ 97 h 148"/>
                  <a:gd name="T36" fmla="*/ 174 w 229"/>
                  <a:gd name="T37" fmla="*/ 104 h 148"/>
                  <a:gd name="T38" fmla="*/ 182 w 229"/>
                  <a:gd name="T39" fmla="*/ 148 h 148"/>
                  <a:gd name="T40" fmla="*/ 63 w 229"/>
                  <a:gd name="T41" fmla="*/ 148 h 148"/>
                  <a:gd name="T42" fmla="*/ 54 w 229"/>
                  <a:gd name="T43" fmla="*/ 109 h 148"/>
                  <a:gd name="T44" fmla="*/ 59 w 229"/>
                  <a:gd name="T45" fmla="*/ 100 h 148"/>
                  <a:gd name="T46" fmla="*/ 68 w 229"/>
                  <a:gd name="T47" fmla="*/ 96 h 148"/>
                  <a:gd name="T48" fmla="*/ 136 w 229"/>
                  <a:gd name="T49" fmla="*/ 64 h 148"/>
                  <a:gd name="T50" fmla="*/ 134 w 229"/>
                  <a:gd name="T51" fmla="*/ 71 h 148"/>
                  <a:gd name="T52" fmla="*/ 122 w 229"/>
                  <a:gd name="T53" fmla="*/ 80 h 148"/>
                  <a:gd name="T54" fmla="*/ 107 w 229"/>
                  <a:gd name="T55" fmla="*/ 80 h 148"/>
                  <a:gd name="T56" fmla="*/ 96 w 229"/>
                  <a:gd name="T57" fmla="*/ 71 h 148"/>
                  <a:gd name="T58" fmla="*/ 86 w 229"/>
                  <a:gd name="T59" fmla="*/ 37 h 148"/>
                  <a:gd name="T60" fmla="*/ 85 w 229"/>
                  <a:gd name="T61" fmla="*/ 29 h 148"/>
                  <a:gd name="T62" fmla="*/ 94 w 229"/>
                  <a:gd name="T63" fmla="*/ 8 h 148"/>
                  <a:gd name="T64" fmla="*/ 115 w 229"/>
                  <a:gd name="T65" fmla="*/ 0 h 148"/>
                  <a:gd name="T66" fmla="*/ 136 w 229"/>
                  <a:gd name="T67" fmla="*/ 8 h 148"/>
                  <a:gd name="T68" fmla="*/ 145 w 229"/>
                  <a:gd name="T69" fmla="*/ 29 h 148"/>
                  <a:gd name="T70" fmla="*/ 144 w 229"/>
                  <a:gd name="T71" fmla="*/ 37 h 148"/>
                  <a:gd name="T72" fmla="*/ 186 w 229"/>
                  <a:gd name="T73" fmla="*/ 69 h 148"/>
                  <a:gd name="T74" fmla="*/ 179 w 229"/>
                  <a:gd name="T75" fmla="*/ 80 h 148"/>
                  <a:gd name="T76" fmla="*/ 166 w 229"/>
                  <a:gd name="T77" fmla="*/ 85 h 148"/>
                  <a:gd name="T78" fmla="*/ 153 w 229"/>
                  <a:gd name="T79" fmla="*/ 80 h 148"/>
                  <a:gd name="T80" fmla="*/ 146 w 229"/>
                  <a:gd name="T81" fmla="*/ 69 h 148"/>
                  <a:gd name="T82" fmla="*/ 151 w 229"/>
                  <a:gd name="T83" fmla="*/ 36 h 148"/>
                  <a:gd name="T84" fmla="*/ 150 w 229"/>
                  <a:gd name="T85" fmla="*/ 13 h 148"/>
                  <a:gd name="T86" fmla="*/ 166 w 229"/>
                  <a:gd name="T87" fmla="*/ 8 h 148"/>
                  <a:gd name="T88" fmla="*/ 186 w 229"/>
                  <a:gd name="T89" fmla="*/ 16 h 148"/>
                  <a:gd name="T90" fmla="*/ 194 w 229"/>
                  <a:gd name="T91" fmla="*/ 36 h 148"/>
                  <a:gd name="T92" fmla="*/ 186 w 229"/>
                  <a:gd name="T93" fmla="*/ 69 h 148"/>
                  <a:gd name="T94" fmla="*/ 184 w 229"/>
                  <a:gd name="T95" fmla="*/ 109 h 148"/>
                  <a:gd name="T96" fmla="*/ 177 w 229"/>
                  <a:gd name="T97" fmla="*/ 99 h 148"/>
                  <a:gd name="T98" fmla="*/ 215 w 229"/>
                  <a:gd name="T99" fmla="*/ 100 h 148"/>
                  <a:gd name="T100" fmla="*/ 222 w 229"/>
                  <a:gd name="T101" fmla="*/ 106 h 148"/>
                  <a:gd name="T102" fmla="*/ 229 w 229"/>
                  <a:gd name="T103" fmla="*/ 148 h 148"/>
                  <a:gd name="T104" fmla="*/ 189 w 229"/>
                  <a:gd name="T10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9" h="148">
                    <a:moveTo>
                      <a:pt x="40" y="148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0"/>
                      <a:pt x="6" y="108"/>
                      <a:pt x="7" y="106"/>
                    </a:cubicBezTo>
                    <a:cubicBezTo>
                      <a:pt x="8" y="105"/>
                      <a:pt x="9" y="104"/>
                      <a:pt x="10" y="102"/>
                    </a:cubicBezTo>
                    <a:cubicBezTo>
                      <a:pt x="12" y="101"/>
                      <a:pt x="13" y="100"/>
                      <a:pt x="15" y="100"/>
                    </a:cubicBezTo>
                    <a:cubicBezTo>
                      <a:pt x="16" y="99"/>
                      <a:pt x="18" y="99"/>
                      <a:pt x="20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0" y="100"/>
                      <a:pt x="49" y="101"/>
                      <a:pt x="48" y="103"/>
                    </a:cubicBezTo>
                    <a:cubicBezTo>
                      <a:pt x="47" y="105"/>
                      <a:pt x="46" y="107"/>
                      <a:pt x="45" y="109"/>
                    </a:cubicBezTo>
                    <a:lnTo>
                      <a:pt x="40" y="148"/>
                    </a:lnTo>
                    <a:close/>
                    <a:moveTo>
                      <a:pt x="78" y="36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3" y="71"/>
                      <a:pt x="82" y="73"/>
                      <a:pt x="81" y="75"/>
                    </a:cubicBezTo>
                    <a:cubicBezTo>
                      <a:pt x="80" y="77"/>
                      <a:pt x="78" y="79"/>
                      <a:pt x="76" y="80"/>
                    </a:cubicBezTo>
                    <a:cubicBezTo>
                      <a:pt x="75" y="82"/>
                      <a:pt x="73" y="83"/>
                      <a:pt x="70" y="84"/>
                    </a:cubicBezTo>
                    <a:cubicBezTo>
                      <a:pt x="68" y="84"/>
                      <a:pt x="66" y="85"/>
                      <a:pt x="63" y="85"/>
                    </a:cubicBezTo>
                    <a:cubicBezTo>
                      <a:pt x="61" y="85"/>
                      <a:pt x="59" y="84"/>
                      <a:pt x="56" y="84"/>
                    </a:cubicBezTo>
                    <a:cubicBezTo>
                      <a:pt x="54" y="83"/>
                      <a:pt x="52" y="82"/>
                      <a:pt x="50" y="80"/>
                    </a:cubicBezTo>
                    <a:cubicBezTo>
                      <a:pt x="49" y="79"/>
                      <a:pt x="47" y="77"/>
                      <a:pt x="46" y="75"/>
                    </a:cubicBezTo>
                    <a:cubicBezTo>
                      <a:pt x="44" y="73"/>
                      <a:pt x="44" y="71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0"/>
                      <a:pt x="35" y="38"/>
                      <a:pt x="35" y="36"/>
                    </a:cubicBezTo>
                    <a:cubicBezTo>
                      <a:pt x="35" y="32"/>
                      <a:pt x="36" y="28"/>
                      <a:pt x="38" y="25"/>
                    </a:cubicBezTo>
                    <a:cubicBezTo>
                      <a:pt x="39" y="21"/>
                      <a:pt x="41" y="19"/>
                      <a:pt x="44" y="16"/>
                    </a:cubicBezTo>
                    <a:cubicBezTo>
                      <a:pt x="46" y="13"/>
                      <a:pt x="49" y="11"/>
                      <a:pt x="52" y="10"/>
                    </a:cubicBezTo>
                    <a:cubicBezTo>
                      <a:pt x="56" y="8"/>
                      <a:pt x="59" y="8"/>
                      <a:pt x="63" y="8"/>
                    </a:cubicBezTo>
                    <a:cubicBezTo>
                      <a:pt x="66" y="8"/>
                      <a:pt x="69" y="8"/>
                      <a:pt x="72" y="9"/>
                    </a:cubicBezTo>
                    <a:cubicBezTo>
                      <a:pt x="75" y="10"/>
                      <a:pt x="77" y="11"/>
                      <a:pt x="80" y="13"/>
                    </a:cubicBezTo>
                    <a:cubicBezTo>
                      <a:pt x="78" y="18"/>
                      <a:pt x="77" y="22"/>
                      <a:pt x="77" y="27"/>
                    </a:cubicBezTo>
                    <a:cubicBezTo>
                      <a:pt x="77" y="30"/>
                      <a:pt x="77" y="33"/>
                      <a:pt x="78" y="36"/>
                    </a:cubicBezTo>
                    <a:close/>
                    <a:moveTo>
                      <a:pt x="161" y="96"/>
                    </a:moveTo>
                    <a:cubicBezTo>
                      <a:pt x="163" y="96"/>
                      <a:pt x="165" y="96"/>
                      <a:pt x="166" y="97"/>
                    </a:cubicBezTo>
                    <a:cubicBezTo>
                      <a:pt x="168" y="98"/>
                      <a:pt x="170" y="99"/>
                      <a:pt x="171" y="100"/>
                    </a:cubicBezTo>
                    <a:cubicBezTo>
                      <a:pt x="172" y="101"/>
                      <a:pt x="173" y="102"/>
                      <a:pt x="174" y="104"/>
                    </a:cubicBezTo>
                    <a:cubicBezTo>
                      <a:pt x="175" y="106"/>
                      <a:pt x="176" y="107"/>
                      <a:pt x="176" y="109"/>
                    </a:cubicBezTo>
                    <a:cubicBezTo>
                      <a:pt x="182" y="148"/>
                      <a:pt x="182" y="148"/>
                      <a:pt x="182" y="148"/>
                    </a:cubicBezTo>
                    <a:cubicBezTo>
                      <a:pt x="167" y="148"/>
                      <a:pt x="167" y="148"/>
                      <a:pt x="167" y="148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107"/>
                      <a:pt x="54" y="106"/>
                      <a:pt x="55" y="104"/>
                    </a:cubicBezTo>
                    <a:cubicBezTo>
                      <a:pt x="56" y="102"/>
                      <a:pt x="57" y="101"/>
                      <a:pt x="59" y="100"/>
                    </a:cubicBezTo>
                    <a:cubicBezTo>
                      <a:pt x="60" y="99"/>
                      <a:pt x="62" y="98"/>
                      <a:pt x="63" y="97"/>
                    </a:cubicBezTo>
                    <a:cubicBezTo>
                      <a:pt x="65" y="96"/>
                      <a:pt x="67" y="96"/>
                      <a:pt x="68" y="96"/>
                    </a:cubicBezTo>
                    <a:lnTo>
                      <a:pt x="161" y="96"/>
                    </a:lnTo>
                    <a:close/>
                    <a:moveTo>
                      <a:pt x="136" y="64"/>
                    </a:move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7"/>
                      <a:pt x="135" y="69"/>
                      <a:pt x="134" y="71"/>
                    </a:cubicBezTo>
                    <a:cubicBezTo>
                      <a:pt x="132" y="73"/>
                      <a:pt x="131" y="75"/>
                      <a:pt x="129" y="76"/>
                    </a:cubicBezTo>
                    <a:cubicBezTo>
                      <a:pt x="127" y="78"/>
                      <a:pt x="125" y="79"/>
                      <a:pt x="122" y="80"/>
                    </a:cubicBezTo>
                    <a:cubicBezTo>
                      <a:pt x="120" y="81"/>
                      <a:pt x="117" y="81"/>
                      <a:pt x="115" y="81"/>
                    </a:cubicBezTo>
                    <a:cubicBezTo>
                      <a:pt x="112" y="81"/>
                      <a:pt x="110" y="81"/>
                      <a:pt x="107" y="80"/>
                    </a:cubicBezTo>
                    <a:cubicBezTo>
                      <a:pt x="105" y="79"/>
                      <a:pt x="103" y="78"/>
                      <a:pt x="101" y="76"/>
                    </a:cubicBezTo>
                    <a:cubicBezTo>
                      <a:pt x="99" y="75"/>
                      <a:pt x="98" y="73"/>
                      <a:pt x="96" y="71"/>
                    </a:cubicBezTo>
                    <a:cubicBezTo>
                      <a:pt x="95" y="69"/>
                      <a:pt x="94" y="67"/>
                      <a:pt x="93" y="64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6"/>
                      <a:pt x="86" y="34"/>
                      <a:pt x="85" y="33"/>
                    </a:cubicBezTo>
                    <a:cubicBezTo>
                      <a:pt x="85" y="32"/>
                      <a:pt x="85" y="31"/>
                      <a:pt x="85" y="29"/>
                    </a:cubicBezTo>
                    <a:cubicBezTo>
                      <a:pt x="85" y="25"/>
                      <a:pt x="86" y="21"/>
                      <a:pt x="87" y="18"/>
                    </a:cubicBezTo>
                    <a:cubicBezTo>
                      <a:pt x="89" y="14"/>
                      <a:pt x="91" y="11"/>
                      <a:pt x="94" y="8"/>
                    </a:cubicBezTo>
                    <a:cubicBezTo>
                      <a:pt x="97" y="6"/>
                      <a:pt x="100" y="3"/>
                      <a:pt x="103" y="2"/>
                    </a:cubicBezTo>
                    <a:cubicBezTo>
                      <a:pt x="107" y="0"/>
                      <a:pt x="111" y="0"/>
                      <a:pt x="115" y="0"/>
                    </a:cubicBezTo>
                    <a:cubicBezTo>
                      <a:pt x="119" y="0"/>
                      <a:pt x="123" y="0"/>
                      <a:pt x="126" y="2"/>
                    </a:cubicBezTo>
                    <a:cubicBezTo>
                      <a:pt x="130" y="3"/>
                      <a:pt x="133" y="6"/>
                      <a:pt x="136" y="8"/>
                    </a:cubicBezTo>
                    <a:cubicBezTo>
                      <a:pt x="139" y="11"/>
                      <a:pt x="141" y="14"/>
                      <a:pt x="142" y="18"/>
                    </a:cubicBezTo>
                    <a:cubicBezTo>
                      <a:pt x="144" y="21"/>
                      <a:pt x="145" y="25"/>
                      <a:pt x="145" y="29"/>
                    </a:cubicBezTo>
                    <a:cubicBezTo>
                      <a:pt x="145" y="32"/>
                      <a:pt x="144" y="34"/>
                      <a:pt x="143" y="37"/>
                    </a:cubicBezTo>
                    <a:cubicBezTo>
                      <a:pt x="144" y="37"/>
                      <a:pt x="144" y="37"/>
                      <a:pt x="144" y="37"/>
                    </a:cubicBezTo>
                    <a:lnTo>
                      <a:pt x="136" y="64"/>
                    </a:lnTo>
                    <a:close/>
                    <a:moveTo>
                      <a:pt x="186" y="69"/>
                    </a:moveTo>
                    <a:cubicBezTo>
                      <a:pt x="186" y="71"/>
                      <a:pt x="185" y="73"/>
                      <a:pt x="184" y="75"/>
                    </a:cubicBezTo>
                    <a:cubicBezTo>
                      <a:pt x="182" y="77"/>
                      <a:pt x="181" y="79"/>
                      <a:pt x="179" y="80"/>
                    </a:cubicBezTo>
                    <a:cubicBezTo>
                      <a:pt x="177" y="82"/>
                      <a:pt x="175" y="83"/>
                      <a:pt x="173" y="84"/>
                    </a:cubicBezTo>
                    <a:cubicBezTo>
                      <a:pt x="171" y="84"/>
                      <a:pt x="168" y="85"/>
                      <a:pt x="166" y="85"/>
                    </a:cubicBezTo>
                    <a:cubicBezTo>
                      <a:pt x="163" y="85"/>
                      <a:pt x="161" y="84"/>
                      <a:pt x="159" y="84"/>
                    </a:cubicBezTo>
                    <a:cubicBezTo>
                      <a:pt x="157" y="83"/>
                      <a:pt x="155" y="82"/>
                      <a:pt x="153" y="80"/>
                    </a:cubicBezTo>
                    <a:cubicBezTo>
                      <a:pt x="151" y="79"/>
                      <a:pt x="150" y="77"/>
                      <a:pt x="148" y="75"/>
                    </a:cubicBezTo>
                    <a:cubicBezTo>
                      <a:pt x="147" y="73"/>
                      <a:pt x="146" y="71"/>
                      <a:pt x="146" y="69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4"/>
                      <a:pt x="153" y="31"/>
                      <a:pt x="153" y="27"/>
                    </a:cubicBezTo>
                    <a:cubicBezTo>
                      <a:pt x="153" y="22"/>
                      <a:pt x="152" y="18"/>
                      <a:pt x="150" y="13"/>
                    </a:cubicBezTo>
                    <a:cubicBezTo>
                      <a:pt x="152" y="11"/>
                      <a:pt x="154" y="10"/>
                      <a:pt x="157" y="9"/>
                    </a:cubicBezTo>
                    <a:cubicBezTo>
                      <a:pt x="160" y="8"/>
                      <a:pt x="163" y="8"/>
                      <a:pt x="166" y="8"/>
                    </a:cubicBezTo>
                    <a:cubicBezTo>
                      <a:pt x="170" y="8"/>
                      <a:pt x="173" y="8"/>
                      <a:pt x="177" y="10"/>
                    </a:cubicBezTo>
                    <a:cubicBezTo>
                      <a:pt x="180" y="11"/>
                      <a:pt x="183" y="13"/>
                      <a:pt x="186" y="16"/>
                    </a:cubicBezTo>
                    <a:cubicBezTo>
                      <a:pt x="188" y="19"/>
                      <a:pt x="190" y="21"/>
                      <a:pt x="192" y="25"/>
                    </a:cubicBezTo>
                    <a:cubicBezTo>
                      <a:pt x="193" y="28"/>
                      <a:pt x="194" y="32"/>
                      <a:pt x="194" y="36"/>
                    </a:cubicBezTo>
                    <a:cubicBezTo>
                      <a:pt x="194" y="38"/>
                      <a:pt x="194" y="40"/>
                      <a:pt x="193" y="43"/>
                    </a:cubicBezTo>
                    <a:lnTo>
                      <a:pt x="186" y="69"/>
                    </a:lnTo>
                    <a:close/>
                    <a:moveTo>
                      <a:pt x="189" y="148"/>
                    </a:move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7"/>
                      <a:pt x="183" y="105"/>
                      <a:pt x="182" y="103"/>
                    </a:cubicBezTo>
                    <a:cubicBezTo>
                      <a:pt x="180" y="101"/>
                      <a:pt x="179" y="100"/>
                      <a:pt x="177" y="99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11" y="99"/>
                      <a:pt x="213" y="99"/>
                      <a:pt x="215" y="100"/>
                    </a:cubicBezTo>
                    <a:cubicBezTo>
                      <a:pt x="216" y="100"/>
                      <a:pt x="218" y="101"/>
                      <a:pt x="219" y="102"/>
                    </a:cubicBezTo>
                    <a:cubicBezTo>
                      <a:pt x="220" y="104"/>
                      <a:pt x="221" y="105"/>
                      <a:pt x="222" y="106"/>
                    </a:cubicBezTo>
                    <a:cubicBezTo>
                      <a:pt x="223" y="108"/>
                      <a:pt x="224" y="110"/>
                      <a:pt x="224" y="111"/>
                    </a:cubicBezTo>
                    <a:cubicBezTo>
                      <a:pt x="229" y="148"/>
                      <a:pt x="229" y="148"/>
                      <a:pt x="229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lnTo>
                      <a:pt x="189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850635" y="4704032"/>
              <a:ext cx="529503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/>
              <a:r>
                <a:rPr lang="ko-KR" altLang="en-US" sz="3200" dirty="0"/>
                <a:t>금강산관광사업 업무 활성화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1607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733925" cy="9144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25741" y="3775028"/>
            <a:ext cx="523275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48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감사합니다</a:t>
            </a:r>
            <a:r>
              <a:rPr lang="en-US" altLang="ko-KR" sz="4800" spc="300" dirty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.</a:t>
            </a:r>
            <a:endParaRPr lang="ru-RU" altLang="ko-KR" sz="4800" spc="300" dirty="0">
              <a:solidFill>
                <a:srgbClr val="FFCB0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3575" y="5016501"/>
            <a:ext cx="3150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부족하지만 예쁘게 봐주세요 </a:t>
            </a:r>
            <a:r>
              <a:rPr lang="en-US" altLang="ko-KR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:-)</a:t>
            </a:r>
            <a:endParaRPr lang="en-US" altLang="ko-KR" sz="12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03476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91914" y="3047992"/>
            <a:ext cx="10973647" cy="1525129"/>
          </a:xfrm>
          <a:prstGeom prst="rect">
            <a:avLst/>
          </a:prstGeom>
        </p:spPr>
        <p:txBody>
          <a:bodyPr vert="horz" wrap="square" lIns="121917" tIns="60958" rIns="121917" bIns="60958" numCol="1" anchor="ctr">
            <a:norm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</a:pPr>
            <a:r>
              <a:rPr lang="ko-KR" altLang="en-US" sz="5900" dirty="0" smtClean="0">
                <a:latin typeface="맑은 고딕" charset="0"/>
                <a:ea typeface="맑은 고딕" charset="0"/>
              </a:rPr>
              <a:t>일본 관광 정책과 비교</a:t>
            </a:r>
            <a:endParaRPr lang="ko-KR" altLang="en-US" sz="5900" dirty="0">
              <a:latin typeface="맑은 고딕" charset="0"/>
              <a:ea typeface="맑은 고딕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56" y="5715009"/>
            <a:ext cx="3143272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ko-KR" smtClean="0"/>
              <a:t>21402071 </a:t>
            </a:r>
            <a:r>
              <a:rPr lang="ko-KR" altLang="en-US" dirty="0" smtClean="0"/>
              <a:t>신현국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8" y="564913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221968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1990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5" y="3167899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5033" y="3773104"/>
            <a:ext cx="410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지역별 관광 개발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관광 관련 규제 완화 및 절차 간소화</a:t>
            </a:r>
            <a:endParaRPr lang="en-US" altLang="ko-K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51081" y="2191877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2000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6709047" y="2003141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247111" y="2155537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37697" y="3140092"/>
            <a:ext cx="5236143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30191" y="4155975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한류</a:t>
            </a:r>
            <a:endParaRPr lang="en-US" altLang="ko-KR" sz="3200" dirty="0" smtClean="0"/>
          </a:p>
          <a:p>
            <a:r>
              <a:rPr lang="en-US" altLang="ko-KR" sz="3200" dirty="0" smtClean="0"/>
              <a:t>- 2007 </a:t>
            </a:r>
            <a:r>
              <a:rPr lang="ko-KR" altLang="en-US" sz="3200" dirty="0" err="1" smtClean="0"/>
              <a:t>넛크레커</a:t>
            </a:r>
            <a:r>
              <a:rPr lang="ko-KR" altLang="en-US" sz="3200" dirty="0" smtClean="0"/>
              <a:t> 현상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/>
        </p:nvSpPr>
        <p:spPr>
          <a:xfrm>
            <a:off x="239608" y="347699"/>
            <a:ext cx="575733" cy="67281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 Placeholder 27"/>
          <p:cNvSpPr txBox="1"/>
          <p:nvPr/>
        </p:nvSpPr>
        <p:spPr>
          <a:xfrm>
            <a:off x="815340" y="302544"/>
            <a:ext cx="3937000" cy="813929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>
            <a:lvl1pPr marL="0" indent="0" algn="r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3000" b="1" spc="-100">
                <a:solidFill>
                  <a:srgbClr val="5B93B4"/>
                </a:solidFill>
                <a:latin typeface="맑은 고딕" charset="0"/>
                <a:ea typeface="맑은 고딕" charset="0"/>
              </a:defRPr>
            </a:lvl1pPr>
            <a:lvl2pPr marL="742950" indent="-28575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800">
                <a:solidFill>
                  <a:schemeClr val="tx1"/>
                </a:solidFill>
                <a:latin typeface="맑은 고딕" charset="0"/>
                <a:ea typeface="맑은 고딕" charset="0"/>
              </a:defRPr>
            </a:lvl2pPr>
            <a:lvl3pPr marL="1143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tx1"/>
                </a:solidFill>
                <a:latin typeface="맑은 고딕" charset="0"/>
                <a:ea typeface="맑은 고딕" charset="0"/>
              </a:defRPr>
            </a:lvl3pPr>
            <a:lvl4pPr marL="1600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4pPr>
            <a:lvl5pPr marL="20574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5pPr>
            <a:lvl6pPr marL="25146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6pPr>
            <a:lvl7pPr marL="29718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7pPr>
            <a:lvl8pPr marL="34290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8pPr>
            <a:lvl9pPr marL="3886200" indent="-228600" algn="l" defTabSz="914400" eaLnBrk="1" latinLnBrk="1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/>
                </a:solidFill>
                <a:latin typeface="맑은 고딕" charset="0"/>
                <a:ea typeface="맑은 고딕" charset="0"/>
              </a:defRPr>
            </a:lvl9pPr>
          </a:lstStyle>
          <a:p>
            <a:pPr algn="l" defTabSz="1219170">
              <a:spcBef>
                <a:spcPts val="933"/>
              </a:spcBef>
            </a:pPr>
            <a:r>
              <a:rPr lang="en-US" altLang="ko-KR" sz="3700" dirty="0" err="1">
                <a:solidFill>
                  <a:srgbClr val="0070C0"/>
                </a:solidFill>
              </a:rPr>
              <a:t>일본의</a:t>
            </a:r>
            <a:r>
              <a:rPr lang="en-US" altLang="ko-KR" sz="3700" dirty="0">
                <a:solidFill>
                  <a:srgbClr val="0070C0"/>
                </a:solidFill>
              </a:rPr>
              <a:t> </a:t>
            </a:r>
            <a:r>
              <a:rPr lang="en-US" altLang="ko-KR" sz="3700" dirty="0" err="1">
                <a:solidFill>
                  <a:srgbClr val="0070C0"/>
                </a:solidFill>
              </a:rPr>
              <a:t>관광정책</a:t>
            </a:r>
            <a:endParaRPr lang="ko-KR" sz="3700" dirty="0">
              <a:solidFill>
                <a:srgbClr val="0070C0"/>
              </a:solidFill>
            </a:endParaRPr>
          </a:p>
        </p:txBody>
      </p:sp>
      <p:grpSp>
        <p:nvGrpSpPr>
          <p:cNvPr id="2" name="그룹 45"/>
          <p:cNvGrpSpPr/>
          <p:nvPr/>
        </p:nvGrpSpPr>
        <p:grpSpPr>
          <a:xfrm>
            <a:off x="5917354" y="593798"/>
            <a:ext cx="175260" cy="7794977"/>
            <a:chOff x="4438015" y="334010"/>
            <a:chExt cx="131445" cy="4384675"/>
          </a:xfrm>
        </p:grpSpPr>
        <p:sp>
          <p:nvSpPr>
            <p:cNvPr id="30" name="Oval 6"/>
            <p:cNvSpPr>
              <a:spLocks/>
            </p:cNvSpPr>
            <p:nvPr/>
          </p:nvSpPr>
          <p:spPr>
            <a:xfrm>
              <a:off x="4438015" y="334010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defTabSz="1219170"/>
              <a:endParaRPr lang="ko-KR" altLang="en-US" sz="2400" dirty="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1" name="Straight Connector 9"/>
            <p:cNvCxnSpPr/>
            <p:nvPr/>
          </p:nvCxnSpPr>
          <p:spPr>
            <a:xfrm>
              <a:off x="4493895" y="647700"/>
              <a:ext cx="635" cy="622300"/>
            </a:xfrm>
            <a:prstGeom prst="line">
              <a:avLst/>
            </a:prstGeom>
            <a:ln w="1905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"/>
            <p:cNvSpPr>
              <a:spLocks/>
            </p:cNvSpPr>
            <p:nvPr/>
          </p:nvSpPr>
          <p:spPr>
            <a:xfrm>
              <a:off x="4438015" y="1477645"/>
              <a:ext cx="111760" cy="113030"/>
            </a:xfrm>
            <a:prstGeom prst="ellipse">
              <a:avLst/>
            </a:prstGeom>
            <a:solidFill>
              <a:srgbClr val="0070C0"/>
            </a:solidFill>
            <a:ln w="25400" cap="flat" cmpd="sng">
              <a:solidFill>
                <a:srgbClr val="0070C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defTabSz="1219170"/>
              <a:endParaRPr lang="ko-KR" altLang="en-US" sz="2400" dirty="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3" name="Straight Connector 11"/>
            <p:cNvCxnSpPr/>
            <p:nvPr/>
          </p:nvCxnSpPr>
          <p:spPr>
            <a:xfrm>
              <a:off x="4493895" y="1791335"/>
              <a:ext cx="635" cy="577850"/>
            </a:xfrm>
            <a:prstGeom prst="line">
              <a:avLst/>
            </a:prstGeom>
            <a:ln w="19050" cap="flat" cmpd="sng">
              <a:solidFill>
                <a:schemeClr val="accent1">
                  <a:lumMod val="60000"/>
                  <a:lumOff val="40000"/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2"/>
            <p:cNvSpPr>
              <a:spLocks/>
            </p:cNvSpPr>
            <p:nvPr/>
          </p:nvSpPr>
          <p:spPr>
            <a:xfrm>
              <a:off x="4438015" y="2541905"/>
              <a:ext cx="132080" cy="134620"/>
            </a:xfrm>
            <a:prstGeom prst="ellipse">
              <a:avLst/>
            </a:prstGeom>
            <a:gradFill rotWithShape="1">
              <a:gsLst>
                <a:gs pos="0">
                  <a:srgbClr val="0070C0">
                    <a:alpha val="70000"/>
                  </a:srgbClr>
                </a:gs>
                <a:gs pos="100000">
                  <a:srgbClr val="00B050">
                    <a:alpha val="70000"/>
                  </a:srgbClr>
                </a:gs>
              </a:gsLst>
              <a:lin ang="5400000" scaled="1"/>
            </a:gra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defTabSz="1219170"/>
              <a:endParaRPr lang="ko-KR" altLang="en-US" sz="2400" dirty="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5" name="Straight Connector 13"/>
            <p:cNvCxnSpPr/>
            <p:nvPr/>
          </p:nvCxnSpPr>
          <p:spPr>
            <a:xfrm>
              <a:off x="4493895" y="2854325"/>
              <a:ext cx="635" cy="577850"/>
            </a:xfrm>
            <a:prstGeom prst="line">
              <a:avLst/>
            </a:prstGeom>
            <a:ln w="19050" cap="flat" cmpd="sng">
              <a:solidFill>
                <a:srgbClr val="92D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"/>
            <p:cNvSpPr>
              <a:spLocks/>
            </p:cNvSpPr>
            <p:nvPr/>
          </p:nvSpPr>
          <p:spPr>
            <a:xfrm>
              <a:off x="4438015" y="360680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defTabSz="1219170"/>
              <a:endParaRPr lang="ko-KR" altLang="en-US" sz="2400" dirty="0"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37" name="Straight Connector 15"/>
            <p:cNvCxnSpPr/>
            <p:nvPr/>
          </p:nvCxnSpPr>
          <p:spPr>
            <a:xfrm>
              <a:off x="4493895" y="3919220"/>
              <a:ext cx="635" cy="577850"/>
            </a:xfrm>
            <a:prstGeom prst="line">
              <a:avLst/>
            </a:prstGeom>
            <a:ln w="1905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6"/>
            <p:cNvSpPr>
              <a:spLocks/>
            </p:cNvSpPr>
            <p:nvPr/>
          </p:nvSpPr>
          <p:spPr>
            <a:xfrm>
              <a:off x="4438015" y="4606290"/>
              <a:ext cx="111760" cy="113030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>
                  <a:alpha val="10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algn="ctr" defTabSz="1219170"/>
              <a:endParaRPr lang="ko-KR" altLang="en-US" sz="2400" dirty="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42" name="Text Box 39"/>
          <p:cNvSpPr txBox="1">
            <a:spLocks/>
          </p:cNvSpPr>
          <p:nvPr/>
        </p:nvSpPr>
        <p:spPr bwMode="black">
          <a:xfrm>
            <a:off x="6374554" y="436881"/>
            <a:ext cx="5281507" cy="8389472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21917" tIns="60958" rIns="121917" bIns="60958" numCol="1" anchor="t">
            <a:spAutoFit/>
          </a:bodyPr>
          <a:lstStyle>
            <a:lvl1pPr marL="0" indent="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1pPr>
            <a:lvl2pPr marL="742950" indent="-28575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2pPr>
            <a:lvl3pPr marL="11430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3pPr>
            <a:lvl4pPr marL="16002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4pPr>
            <a:lvl5pPr marL="2057400" indent="-228600" defTabSz="5080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5pPr>
            <a:lvl6pPr marL="25146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6pPr>
            <a:lvl7pPr marL="29718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7pPr>
            <a:lvl8pPr marL="34290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8pPr>
            <a:lvl9pPr marL="3886200" indent="-228600" defTabSz="5080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/>
                </a:solidFill>
                <a:latin typeface="굴림" charset="0"/>
                <a:ea typeface="굴림" charset="0"/>
              </a:defRPr>
            </a:lvl9pPr>
          </a:lstStyle>
          <a:p>
            <a:pPr defTabSz="1219170" eaLnBrk="1" hangingPunct="1">
              <a:spcBef>
                <a:spcPts val="1333"/>
              </a:spcBef>
            </a:pP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I.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관광권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정비</a:t>
            </a: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II. MICE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개최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및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유치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추진</a:t>
            </a: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defTabSz="1219170" eaLnBrk="1" hangingPunct="1">
              <a:spcBef>
                <a:spcPts val="1333"/>
              </a:spcBef>
            </a:pP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III.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국제관광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호텔정비법</a:t>
            </a: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charset="0"/>
              <a:ea typeface="나눔고딕" charset="0"/>
            </a:endParaRPr>
          </a:p>
          <a:p>
            <a:pPr defTabSz="1219170" eaLnBrk="1" hangingPunct="1">
              <a:spcBef>
                <a:spcPts val="1333"/>
              </a:spcBef>
            </a:pP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IV.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관광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인재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육성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V.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한국관광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정책과의</a:t>
            </a:r>
            <a:r>
              <a:rPr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차이점</a:t>
            </a: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19170" eaLnBrk="1" hangingPunct="1">
              <a:spcBef>
                <a:spcPts val="1333"/>
              </a:spcBef>
            </a:pPr>
            <a:endParaRPr 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0" y="8284917"/>
            <a:ext cx="12192000" cy="896337"/>
            <a:chOff x="0" y="4660265"/>
            <a:chExt cx="9144000" cy="504190"/>
          </a:xfrm>
        </p:grpSpPr>
        <p:sp>
          <p:nvSpPr>
            <p:cNvPr id="16" name="직사각형 15"/>
            <p:cNvSpPr/>
            <p:nvPr/>
          </p:nvSpPr>
          <p:spPr>
            <a:xfrm>
              <a:off x="0" y="4947920"/>
              <a:ext cx="9144000" cy="215900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>
            <a:xfrm>
              <a:off x="0" y="4660265"/>
              <a:ext cx="9144000" cy="3403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600" dirty="0">
                  <a:solidFill>
                    <a:srgbClr val="0070C0"/>
                  </a:solidFill>
                  <a:latin typeface="Calibri"/>
                  <a:cs typeface="Calibri"/>
                </a:rPr>
                <a:t>Grow                                                                                        He</a:t>
              </a:r>
              <a:r>
                <a:rPr lang="en-US" altLang="ko-KR" sz="1600" dirty="0">
                  <a:solidFill>
                    <a:srgbClr val="00B050"/>
                  </a:solidFill>
                  <a:latin typeface="Calibri"/>
                  <a:cs typeface="Calibri"/>
                </a:rPr>
                <a:t>al</a:t>
              </a:r>
              <a:r>
                <a:rPr lang="en-US" altLang="ko-KR" sz="1600" dirty="0">
                  <a:solidFill>
                    <a:srgbClr val="0070C0"/>
                  </a:solidFill>
                  <a:latin typeface="Calibri"/>
                  <a:cs typeface="Calibri"/>
                </a:rPr>
                <a:t>                                                                                            </a:t>
              </a:r>
              <a:r>
                <a:rPr lang="en-US" altLang="ko-KR" sz="1600" dirty="0">
                  <a:solidFill>
                    <a:srgbClr val="00B050"/>
                  </a:solidFill>
                  <a:latin typeface="Calibri"/>
                  <a:cs typeface="Calibri"/>
                </a:rPr>
                <a:t>Live</a:t>
              </a:r>
            </a:p>
          </p:txBody>
        </p:sp>
      </p:grp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329" y="1650436"/>
            <a:ext cx="5429673" cy="584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85327" y="508001"/>
            <a:ext cx="576580" cy="67394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ctr">
            <a:noAutofit/>
          </a:bodyPr>
          <a:lstStyle/>
          <a:p>
            <a:pPr algn="ctr" defTabSz="1219170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571501" y="380437"/>
            <a:ext cx="8547100" cy="815057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/>
          <a:p>
            <a:pPr defTabSz="1219170"/>
            <a:r>
              <a:rPr lang="en-US" altLang="ko-KR" sz="37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관광권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정비</a:t>
            </a:r>
            <a:endParaRPr lang="ko-KR" altLang="en-US" sz="37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6294968" y="4153184"/>
            <a:ext cx="84666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9686714" y="7778046"/>
            <a:ext cx="396070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274092422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35" y="1327575"/>
            <a:ext cx="6455833" cy="7928187"/>
          </a:xfrm>
          <a:prstGeom prst="rect">
            <a:avLst/>
          </a:prstGeom>
          <a:noFill/>
        </p:spPr>
      </p:pic>
      <p:pic>
        <p:nvPicPr>
          <p:cNvPr id="19" name="그림 18" descr="C:/Users/신현국/AppData/Roaming/PolarisOffice/ETemp/12764_16636544/fImage306858423846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448" y="495583"/>
            <a:ext cx="4773507" cy="7411156"/>
          </a:xfrm>
          <a:prstGeom prst="rect">
            <a:avLst/>
          </a:prstGeom>
          <a:noFill/>
        </p:spPr>
      </p:pic>
      <p:sp>
        <p:nvSpPr>
          <p:cNvPr id="20" name="텍스트 상자 19"/>
          <p:cNvSpPr txBox="1">
            <a:spLocks/>
          </p:cNvSpPr>
          <p:nvPr/>
        </p:nvSpPr>
        <p:spPr>
          <a:xfrm>
            <a:off x="7145021" y="8193477"/>
            <a:ext cx="4737100" cy="702169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&gt;&gt;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지역사회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활성화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/>
          <p:nvPr/>
        </p:nvSpPr>
        <p:spPr>
          <a:xfrm>
            <a:off x="285327" y="508001"/>
            <a:ext cx="575733" cy="67281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 Placeholder 1"/>
          <p:cNvSpPr txBox="1"/>
          <p:nvPr/>
        </p:nvSpPr>
        <p:spPr>
          <a:xfrm>
            <a:off x="571501" y="380437"/>
            <a:ext cx="8547100" cy="815057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/>
          <a:p>
            <a:pPr defTabSz="1219170"/>
            <a:r>
              <a:rPr lang="en-US" altLang="ko-KR" sz="37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MICE의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개최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,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유치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추진</a:t>
            </a:r>
            <a:endParaRPr lang="ko-KR" altLang="en-US" sz="37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87020" y="7408898"/>
            <a:ext cx="9753600" cy="702169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방일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여행객의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증대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,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경제효과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,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지역의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국제화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및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활성화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/>
          <p:nvPr/>
        </p:nvSpPr>
        <p:spPr>
          <a:xfrm>
            <a:off x="6294967" y="4153184"/>
            <a:ext cx="845820" cy="49414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119377" tIns="61805" rIns="119377" bIns="61805" anchor="t">
            <a:spAutoFit/>
          </a:bodyPr>
          <a:lstStyle/>
          <a:p>
            <a:pPr defTabSz="677316">
              <a:defRPr/>
            </a:pPr>
            <a:endParaRPr lang="ko-KR" altLang="en-US" sz="2400" dirty="0">
              <a:latin typeface="맑은 고딕"/>
              <a:ea typeface="맑은 고딕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9686714" y="7778046"/>
            <a:ext cx="396070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pic>
        <p:nvPicPr>
          <p:cNvPr id="16" name="그림 15" descr="C:/Users/신현국/AppData/Roaming/PolarisOffice/ETemp/12764_16636544/fImage9993639263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325120" y="1537549"/>
            <a:ext cx="5769187" cy="5318196"/>
          </a:xfrm>
          <a:prstGeom prst="rect">
            <a:avLst/>
          </a:prstGeom>
          <a:noFill/>
        </p:spPr>
      </p:pic>
      <p:pic>
        <p:nvPicPr>
          <p:cNvPr id="17" name="그림 16" descr="C:/Users/신현국/AppData/Roaming/PolarisOffice/ETemp/12764_16636544/fImage77551394650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6207762" y="1504810"/>
            <a:ext cx="5815753" cy="5365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85327" y="508001"/>
            <a:ext cx="576580" cy="67394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ctr">
            <a:noAutofit/>
          </a:bodyPr>
          <a:lstStyle/>
          <a:p>
            <a:pPr algn="ctr" defTabSz="1219170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513081" y="364633"/>
            <a:ext cx="8547100" cy="815057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/>
          <a:p>
            <a:pPr defTabSz="1219170"/>
            <a:r>
              <a:rPr lang="en-US" altLang="ko-KR" sz="37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국제관광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호텔정비법</a:t>
            </a:r>
            <a:endParaRPr lang="ko-KR" altLang="en-US" sz="37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6294968" y="4153184"/>
            <a:ext cx="84666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9686714" y="7778046"/>
            <a:ext cx="396070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pic>
        <p:nvPicPr>
          <p:cNvPr id="18" name="그림 17" descr="C:/Users/신현국/AppData/Roaming/PolarisOffice/ETemp/12764_16636544/fImage195052417916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621" y="1374988"/>
            <a:ext cx="10035540" cy="79270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85327" y="508001"/>
            <a:ext cx="576580" cy="67394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ctr">
            <a:noAutofit/>
          </a:bodyPr>
          <a:lstStyle/>
          <a:p>
            <a:pPr algn="ctr" defTabSz="1219170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559647" y="364633"/>
            <a:ext cx="8547100" cy="815057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/>
          <a:p>
            <a:pPr defTabSz="1219170"/>
            <a:r>
              <a:rPr lang="en-US" altLang="ko-KR" sz="37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인재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육성</a:t>
            </a:r>
            <a:endParaRPr lang="ko-KR" altLang="en-US" sz="37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87020" y="7424704"/>
            <a:ext cx="9753600" cy="702169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6294968" y="4153184"/>
            <a:ext cx="84666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9686714" y="7778046"/>
            <a:ext cx="396070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pic>
        <p:nvPicPr>
          <p:cNvPr id="14" name="그림 13" descr="C:/Users/신현국/AppData/Roaming/PolarisOffice/ETemp/12764_16636544/fImage204447425572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73" y="2315351"/>
            <a:ext cx="5715000" cy="5308036"/>
          </a:xfrm>
          <a:prstGeom prst="rect">
            <a:avLst/>
          </a:prstGeom>
          <a:noFill/>
        </p:spPr>
      </p:pic>
      <p:sp>
        <p:nvSpPr>
          <p:cNvPr id="15" name="텍스트 상자 14"/>
          <p:cNvSpPr txBox="1">
            <a:spLocks/>
          </p:cNvSpPr>
          <p:nvPr/>
        </p:nvSpPr>
        <p:spPr>
          <a:xfrm>
            <a:off x="6288194" y="2109893"/>
            <a:ext cx="4500033" cy="491744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관광을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성공으로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이끈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노하우</a:t>
            </a:r>
            <a:endParaRPr lang="ko-KR" altLang="en-US" sz="24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endParaRPr lang="ko-KR" altLang="en-US" sz="24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관광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카리스마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백선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선정위원회</a:t>
            </a:r>
            <a:endParaRPr lang="ko-KR" altLang="en-US" sz="23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endParaRPr lang="ko-KR" altLang="en-US" sz="23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지역별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언어별</a:t>
            </a:r>
            <a:r>
              <a:rPr lang="en-US" altLang="ko-KR" sz="23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3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자원통역가이드</a:t>
            </a:r>
            <a:endParaRPr lang="ko-KR" altLang="en-US" sz="23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endParaRPr lang="ko-KR" altLang="en-US" sz="23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☞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외국인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안내원</a:t>
            </a: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고용</a:t>
            </a:r>
            <a:endParaRPr lang="ko-KR" altLang="en-US" sz="24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평행 사변형 9"/>
          <p:cNvSpPr>
            <a:spLocks/>
          </p:cNvSpPr>
          <p:nvPr/>
        </p:nvSpPr>
        <p:spPr>
          <a:xfrm>
            <a:off x="285327" y="508001"/>
            <a:ext cx="576580" cy="673947"/>
          </a:xfrm>
          <a:prstGeom prst="parallelogram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17" tIns="60958" rIns="121917" bIns="60958" numCol="1" anchor="ctr">
            <a:noAutofit/>
          </a:bodyPr>
          <a:lstStyle/>
          <a:p>
            <a:pPr algn="ctr" defTabSz="1219170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559647" y="364633"/>
            <a:ext cx="8547100" cy="815057"/>
          </a:xfrm>
          <a:prstGeom prst="rect">
            <a:avLst/>
          </a:prstGeom>
        </p:spPr>
        <p:txBody>
          <a:bodyPr vert="horz" wrap="square" lIns="121917" tIns="60958" rIns="121917" bIns="60958" numCol="1" anchor="t">
            <a:noAutofit/>
          </a:bodyPr>
          <a:lstStyle/>
          <a:p>
            <a:pPr defTabSz="1219170"/>
            <a:r>
              <a:rPr lang="en-US" altLang="ko-KR" sz="3700" b="1" dirty="0">
                <a:solidFill>
                  <a:srgbClr val="0070C0"/>
                </a:solidFill>
                <a:latin typeface="맑은 고딕" charset="0"/>
                <a:ea typeface="맑은 고딕" charset="0"/>
              </a:rPr>
              <a:t>II.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일본의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관광</a:t>
            </a:r>
            <a:r>
              <a:rPr lang="en-US" altLang="ko-KR" sz="3700" b="1" dirty="0">
                <a:solidFill>
                  <a:srgbClr val="0070C0"/>
                </a:solidFill>
                <a:latin typeface="나눔고딕" charset="0"/>
                <a:ea typeface="나눔고딕" charset="0"/>
              </a:rPr>
              <a:t> </a:t>
            </a:r>
            <a:r>
              <a:rPr lang="en-US" altLang="ko-KR" sz="3700" b="1" dirty="0" err="1">
                <a:solidFill>
                  <a:srgbClr val="0070C0"/>
                </a:solidFill>
                <a:latin typeface="나눔고딕" charset="0"/>
                <a:ea typeface="나눔고딕" charset="0"/>
              </a:rPr>
              <a:t>진흥</a:t>
            </a:r>
            <a:endParaRPr lang="ko-KR" altLang="en-US" sz="3700" b="1" dirty="0">
              <a:solidFill>
                <a:srgbClr val="0070C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287020" y="7424704"/>
            <a:ext cx="9753600" cy="702169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>
            <a:off x="6294968" y="4153184"/>
            <a:ext cx="84666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9686714" y="7778046"/>
            <a:ext cx="3960707" cy="49414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119377" tIns="61805" rIns="119377" bIns="61805" numCol="1" anchor="t">
            <a:spAutoFit/>
          </a:bodyPr>
          <a:lstStyle/>
          <a:p>
            <a:pPr defTabSz="677316"/>
            <a:endParaRPr lang="ko-KR" altLang="en-US" sz="2400" dirty="0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4"/>
          <p:cNvSpPr txBox="1">
            <a:spLocks/>
          </p:cNvSpPr>
          <p:nvPr/>
        </p:nvSpPr>
        <p:spPr>
          <a:xfrm>
            <a:off x="1430021" y="2690143"/>
            <a:ext cx="8699500" cy="491744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algn="just" defTabSz="677316">
              <a:lnSpc>
                <a:spcPct val="160000"/>
              </a:lnSpc>
            </a:pPr>
            <a:endParaRPr lang="ko-KR" altLang="en-US" sz="24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algn="just" defTabSz="677316">
              <a:lnSpc>
                <a:spcPct val="16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맑은 고딕" charset="0"/>
                <a:ea typeface="맑은 고딕" charset="0"/>
                <a:hlinkClick r:id="rId2"/>
              </a:rPr>
              <a:t>https://www.youtube.com/watch?v=rsJv6tW8wyw</a:t>
            </a:r>
            <a:endParaRPr lang="ko-KR" altLang="en-US" sz="2400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91914" y="1009229"/>
            <a:ext cx="10973647" cy="1525129"/>
          </a:xfrm>
          <a:prstGeom prst="rect">
            <a:avLst/>
          </a:prstGeom>
        </p:spPr>
        <p:txBody>
          <a:bodyPr vert="horz" wrap="square" lIns="121917" tIns="60958" rIns="121917" bIns="60958" numCol="1" anchor="ctr">
            <a:norm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</a:pPr>
            <a:r>
              <a:rPr lang="en-US" altLang="ko-KR" sz="5900" dirty="0" err="1">
                <a:latin typeface="맑은 고딕" charset="0"/>
                <a:ea typeface="맑은 고딕" charset="0"/>
              </a:rPr>
              <a:t>한국</a:t>
            </a:r>
            <a:r>
              <a:rPr lang="en-US" altLang="ko-KR" sz="5900" dirty="0">
                <a:latin typeface="맑은 고딕" charset="0"/>
                <a:ea typeface="맑은 고딕" charset="0"/>
              </a:rPr>
              <a:t> </a:t>
            </a:r>
            <a:r>
              <a:rPr lang="en-US" altLang="ko-KR" sz="5900" dirty="0" err="1">
                <a:latin typeface="맑은 고딕" charset="0"/>
                <a:ea typeface="맑은 고딕" charset="0"/>
              </a:rPr>
              <a:t>관광정책과의</a:t>
            </a:r>
            <a:r>
              <a:rPr lang="en-US" altLang="ko-KR" sz="5900" dirty="0">
                <a:latin typeface="맑은 고딕" charset="0"/>
                <a:ea typeface="맑은 고딕" charset="0"/>
              </a:rPr>
              <a:t> </a:t>
            </a:r>
            <a:r>
              <a:rPr lang="en-US" altLang="ko-KR" sz="5900" dirty="0" err="1">
                <a:latin typeface="맑은 고딕" charset="0"/>
                <a:ea typeface="맑은 고딕" charset="0"/>
              </a:rPr>
              <a:t>차이점</a:t>
            </a:r>
            <a:endParaRPr lang="ko-KR" altLang="en-US" sz="5900" dirty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468" y="564913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해방 이후 한국 관광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778" y="2219684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2010</a:t>
            </a:r>
            <a:r>
              <a:rPr lang="ko-KR" altLang="en-US" sz="28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년대</a:t>
            </a:r>
            <a:endParaRPr lang="ko-KR" altLang="en-US" sz="28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83394" y="3167899"/>
            <a:ext cx="10886172" cy="4580872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49657" y="6455344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관광 인프라 확충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783" y="3773104"/>
            <a:ext cx="410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융합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복합 산업</a:t>
            </a:r>
            <a:endParaRPr lang="en-US" altLang="ko-KR" sz="3200" dirty="0" smtClean="0"/>
          </a:p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고부가가치산업</a:t>
            </a:r>
            <a:endParaRPr lang="en-US" altLang="ko-KR" sz="3200" dirty="0" smtClean="0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623" y="500745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연도별 외래관광객 입국 </a:t>
            </a:r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수</a:t>
            </a:r>
            <a:endParaRPr lang="en-US" altLang="ko-KR" sz="4400" b="1" dirty="0" smtClean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="" xmlns:p14="http://schemas.microsoft.com/office/powerpoint/2010/main" val="3344826175"/>
              </p:ext>
            </p:extLst>
          </p:nvPr>
        </p:nvGraphicFramePr>
        <p:xfrm>
          <a:off x="1518024" y="1921655"/>
          <a:ext cx="9155953" cy="535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87571" y="7674544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</a:rPr>
              <a:t>외래관광객 수 상승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624" y="500745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연도별 국내관광객 출국 수</a:t>
            </a:r>
            <a:endParaRPr lang="en-US" altLang="ko-KR" sz="4400" b="1" dirty="0" smtClean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2030948"/>
            <a:ext cx="347634" cy="463512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2183344"/>
            <a:ext cx="695268" cy="92702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13758" y="8467687"/>
            <a:ext cx="463512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824888" y="7655925"/>
            <a:ext cx="927024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="" xmlns:p14="http://schemas.microsoft.com/office/powerpoint/2010/main" val="3344826175"/>
              </p:ext>
            </p:extLst>
          </p:nvPr>
        </p:nvGraphicFramePr>
        <p:xfrm>
          <a:off x="1518024" y="1921655"/>
          <a:ext cx="9155953" cy="535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87571" y="7674544"/>
            <a:ext cx="640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C000"/>
                </a:solidFill>
              </a:rPr>
              <a:t>1989</a:t>
            </a:r>
            <a:r>
              <a:rPr lang="ko-KR" altLang="en-US" sz="4400" b="1" dirty="0" smtClean="0">
                <a:solidFill>
                  <a:srgbClr val="FFC000"/>
                </a:solidFill>
              </a:rPr>
              <a:t>년도</a:t>
            </a: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4400" b="1" dirty="0" smtClean="0">
                <a:solidFill>
                  <a:srgbClr val="FFC000"/>
                </a:solidFill>
              </a:rPr>
              <a:t>이후 상승</a:t>
            </a:r>
            <a:endParaRPr lang="en-US" altLang="ko-KR" sz="44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7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4" y="731745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한국 관광 현황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787774" y="4040807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354790" y="4040807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err="1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체류형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관광 </a:t>
            </a:r>
            <a:r>
              <a:rPr lang="en-US" altLang="ko-KR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&lt; </a:t>
            </a: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쇼핑 위주 관광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87774" y="5947757"/>
            <a:ext cx="468000" cy="6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54790" y="5956204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수도권 위주의 관광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572558" y="4192720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139574" y="4201167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대한민국 국민의 해외여행 선호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049" y="2861346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&lt;</a:t>
            </a:r>
            <a:r>
              <a:rPr lang="ko-KR" altLang="en-US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외래관광객</a:t>
            </a:r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&gt;</a:t>
            </a:r>
            <a:endParaRPr lang="ko-KR" altLang="en-US" sz="32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7264" y="2861346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&lt;</a:t>
            </a:r>
            <a:r>
              <a:rPr lang="ko-KR" altLang="en-US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내국인관광객</a:t>
            </a:r>
            <a:r>
              <a:rPr lang="en-US" altLang="ko-KR" sz="3200" dirty="0" smtClean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&gt;</a:t>
            </a:r>
            <a:endParaRPr lang="ko-KR" altLang="en-US" sz="32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7774" y="7567988"/>
            <a:ext cx="468000" cy="62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54790" y="7576435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 일수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20322" y="5956204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572557" y="5947757"/>
            <a:ext cx="468000" cy="62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139573" y="5956204"/>
            <a:ext cx="45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 일수 증가</a:t>
            </a:r>
            <a:endParaRPr lang="en-US" altLang="ko-KR" sz="2400" dirty="0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1293</Words>
  <Application>Microsoft Office PowerPoint</Application>
  <PresentationFormat>사용자 지정</PresentationFormat>
  <Paragraphs>337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74" baseType="lpstr">
      <vt:lpstr>굴림</vt:lpstr>
      <vt:lpstr>Arial</vt:lpstr>
      <vt:lpstr>Calibri</vt:lpstr>
      <vt:lpstr>맑은 고딕</vt:lpstr>
      <vt:lpstr>Noto Sans CJK KR Black</vt:lpstr>
      <vt:lpstr>Noto Sans CJK KR Medium</vt:lpstr>
      <vt:lpstr>Noto Sans CJK KR Thin</vt:lpstr>
      <vt:lpstr>Noto Sans CJK KR Light</vt:lpstr>
      <vt:lpstr>DRPJBI+³ª´®¸íÁ¶</vt:lpstr>
      <vt:lpstr>Times New Roman</vt:lpstr>
      <vt:lpstr>나눔스퀘어 ExtraBold</vt:lpstr>
      <vt:lpstr>Segoe UI Black</vt:lpstr>
      <vt:lpstr>나눔스퀘어</vt:lpstr>
      <vt:lpstr>나눔스퀘어 Bold</vt:lpstr>
      <vt:lpstr>Lato Light</vt:lpstr>
      <vt:lpstr>Roboto Thin</vt:lpstr>
      <vt:lpstr>나눔고딕</vt:lpstr>
      <vt:lpstr>Theme Office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일본 관광 정책과 비교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한국 관광정책과의 차이점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Windows User</cp:lastModifiedBy>
  <cp:revision>9</cp:revision>
  <dcterms:modified xsi:type="dcterms:W3CDTF">2019-03-31T02:32:09Z</dcterms:modified>
</cp:coreProperties>
</file>