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358" r:id="rId2"/>
    <p:sldId id="359" r:id="rId3"/>
    <p:sldId id="360" r:id="rId4"/>
    <p:sldId id="351" r:id="rId5"/>
    <p:sldId id="352" r:id="rId6"/>
    <p:sldId id="353" r:id="rId7"/>
    <p:sldId id="354" r:id="rId8"/>
    <p:sldId id="357" r:id="rId9"/>
    <p:sldId id="355" r:id="rId10"/>
    <p:sldId id="356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279" r:id="rId21"/>
    <p:sldId id="345" r:id="rId22"/>
    <p:sldId id="346" r:id="rId23"/>
    <p:sldId id="347" r:id="rId24"/>
    <p:sldId id="348" r:id="rId25"/>
    <p:sldId id="34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5" d="100"/>
          <a:sy n="75" d="100"/>
        </p:scale>
        <p:origin x="-9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3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F2E4-69D6-4A3B-B94E-640A51A0FBF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39D6-7A06-4057-BF90-1AA138D70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0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juFBTDg-q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news.naver.com/main/read.nhn?mode=LPOD&amp;mid=tvh&amp;oid=052&amp;aid=000026458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kr/url?sa=i&amp;rct=j&amp;q=&amp;esrc=s&amp;source=images&amp;cd=&amp;cad=rja&amp;uact=8&amp;ved=2ahUKEwjQ39zL9pXaAhVT6LwKHY-ZAK8QjRx6BAgAEAU&amp;url=http://blog.naver.com/PostView.nhn?blogId%3Dhellokitty4427%26logNo%3D220566454809%26parentCategoryNo%3D%26categoryNo%3D1%26viewDate%3D%26isShowPopularPosts%3Dtrue%26from%3Dsearch&amp;psig=AOvVaw2_0cIi_cYYclcsCnmmIis8&amp;ust=152256387628519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A77DBEA-A4C5-4DAF-8895-E3F5C9AD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7" y="90996"/>
            <a:ext cx="2891900" cy="672483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을사늑약이</a:t>
            </a:r>
            <a:r>
              <a:rPr lang="ko-KR" altLang="en-US" sz="2000" dirty="0"/>
              <a:t> 무효인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9441B61-2358-47CB-B7D3-51CD02AEAD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886" y="912180"/>
            <a:ext cx="10394707" cy="3311189"/>
          </a:xfrm>
        </p:spPr>
        <p:txBody>
          <a:bodyPr/>
          <a:lstStyle/>
          <a:p>
            <a:pPr marL="457200" lvl="0" indent="-457200" fontAlgn="base" latinLnBrk="0">
              <a:buFont typeface="+mj-lt"/>
              <a:buAutoNum type="arabicPeriod" startAt="3"/>
            </a:pPr>
            <a:r>
              <a:rPr lang="ko-KR" altLang="en-US" dirty="0"/>
              <a:t>위임과 비준 과정을 빠뜨린 을사조약은 성립되지 않는다</a:t>
            </a:r>
            <a:r>
              <a:rPr lang="en-US" altLang="ko-KR" dirty="0"/>
              <a:t>.</a:t>
            </a:r>
          </a:p>
          <a:p>
            <a:pPr marL="0" indent="0" fontAlgn="base" latinLnBrk="0">
              <a:buNone/>
            </a:pPr>
            <a:r>
              <a:rPr lang="ko-KR" altLang="en-US" dirty="0"/>
              <a:t>                    </a:t>
            </a:r>
            <a:r>
              <a:rPr lang="en-US" altLang="ko-KR" dirty="0"/>
              <a:t>-&gt;</a:t>
            </a:r>
            <a:r>
              <a:rPr lang="ko-KR" altLang="en-US" dirty="0"/>
              <a:t>대한제국의 모든 조약은 황제 허락 하에 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lvl="0" indent="0" fontAlgn="base" latinLnBrk="0">
              <a:buNone/>
            </a:pP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0750B98-2290-490B-AF16-570C01898D80}"/>
              </a:ext>
            </a:extLst>
          </p:cNvPr>
          <p:cNvSpPr/>
          <p:nvPr/>
        </p:nvSpPr>
        <p:spPr>
          <a:xfrm>
            <a:off x="1315681" y="2399190"/>
            <a:ext cx="6709734" cy="88110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2000" dirty="0">
                <a:solidFill>
                  <a:schemeClr val="tx1"/>
                </a:solidFill>
              </a:rPr>
              <a:t>1907</a:t>
            </a:r>
            <a:r>
              <a:rPr lang="ko-KR" altLang="en-US" sz="2000" dirty="0">
                <a:solidFill>
                  <a:schemeClr val="tx1"/>
                </a:solidFill>
              </a:rPr>
              <a:t>년 </a:t>
            </a:r>
            <a:r>
              <a:rPr lang="en-US" altLang="ko-KR" sz="2000" dirty="0">
                <a:solidFill>
                  <a:schemeClr val="tx1"/>
                </a:solidFill>
              </a:rPr>
              <a:t>7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16</a:t>
            </a:r>
            <a:r>
              <a:rPr lang="ko-KR" altLang="en-US" sz="2000" dirty="0">
                <a:solidFill>
                  <a:schemeClr val="tx1"/>
                </a:solidFill>
              </a:rPr>
              <a:t>일 고종은 퇴위될 때까지도 비준을 거부하였다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16C13A11-7504-4409-8CAE-31AB6856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76" y="3429000"/>
            <a:ext cx="4741321" cy="209688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94B82B44-8D78-4281-8E92-60AD93E2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268" y="3429000"/>
            <a:ext cx="3932353" cy="21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4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4876" y="942546"/>
            <a:ext cx="687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&lt;</a:t>
            </a:r>
            <a:r>
              <a:rPr lang="ko-KR" altLang="en-US" b="1" dirty="0"/>
              <a:t>헌법</a:t>
            </a:r>
            <a:r>
              <a:rPr lang="en-US" altLang="ko-KR" b="1" dirty="0"/>
              <a:t>&gt; </a:t>
            </a:r>
            <a:r>
              <a:rPr lang="ko-KR" altLang="en-US" b="1" dirty="0"/>
              <a:t>제</a:t>
            </a:r>
            <a:r>
              <a:rPr lang="en-US" altLang="ko-KR" b="1" dirty="0"/>
              <a:t>3</a:t>
            </a:r>
            <a:r>
              <a:rPr lang="ko-KR" altLang="en-US" b="1" dirty="0"/>
              <a:t>조 대한민국의 영토는 한반도와 그 부속도서로 한다</a:t>
            </a:r>
            <a:r>
              <a:rPr lang="en-US" altLang="ko-KR" b="1" dirty="0"/>
              <a:t>. </a:t>
            </a:r>
            <a:endParaRPr lang="ko-KR" altLang="en-US" dirty="0"/>
          </a:p>
        </p:txBody>
      </p:sp>
      <p:sp>
        <p:nvSpPr>
          <p:cNvPr id="6" name="오른쪽 화살표 5"/>
          <p:cNvSpPr/>
          <p:nvPr/>
        </p:nvSpPr>
        <p:spPr>
          <a:xfrm>
            <a:off x="2619632" y="1418735"/>
            <a:ext cx="823784" cy="337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43416" y="1418735"/>
            <a:ext cx="489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간도를 추가하여야 한다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9632" y="2146642"/>
            <a:ext cx="565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을사조약 </a:t>
            </a:r>
            <a:r>
              <a:rPr lang="en-US" altLang="ko-KR" dirty="0"/>
              <a:t>, </a:t>
            </a:r>
            <a:r>
              <a:rPr lang="ko-KR" altLang="en-US" dirty="0"/>
              <a:t>간도협약이 무효임을 끊임없이 주장한다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632" y="2777529"/>
            <a:ext cx="53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동북공정을 무시 않고 막아내야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19632" y="3415269"/>
            <a:ext cx="627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간도를 되찾은 후에 원활한 실질적 지배를 위하여 통일을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십자형 1"/>
          <p:cNvSpPr/>
          <p:nvPr/>
        </p:nvSpPr>
        <p:spPr>
          <a:xfrm rot="2684658">
            <a:off x="8833207" y="882450"/>
            <a:ext cx="491468" cy="489521"/>
          </a:xfrm>
          <a:prstGeom prst="plus">
            <a:avLst>
              <a:gd name="adj" fmla="val 45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9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000" dirty="0">
                <a:solidFill>
                  <a:schemeClr val="tx2"/>
                </a:solidFill>
              </a:rPr>
              <a:t>간도를 되찾기 위한 국가적 차원의 노력 - 요약 동영상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8438" y="2555002"/>
            <a:ext cx="3736730" cy="994368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 sz="5000" dirty="0">
                <a:solidFill>
                  <a:schemeClr val="tx2"/>
                </a:solidFill>
                <a:hlinkClick r:id="rId2"/>
              </a:rPr>
              <a:t>동영상 시청</a:t>
            </a:r>
            <a:endParaRPr lang="ko-KR" alt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0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11" y="255062"/>
            <a:ext cx="10396882" cy="115196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tx2"/>
                </a:solidFill>
              </a:rPr>
              <a:t>국제적 사례 - 포클랜드 전쟁</a:t>
            </a:r>
          </a:p>
        </p:txBody>
      </p:sp>
      <p:pic>
        <p:nvPicPr>
          <p:cNvPr id="3" name="내용 개체 틀 2"/>
          <p:cNvPicPr>
            <a:picLocks noGrp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240741" y="2584800"/>
            <a:ext cx="3600000" cy="21600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7857495" y="2529322"/>
            <a:ext cx="3600000" cy="21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0307" y="5658478"/>
            <a:ext cx="3893737" cy="1360714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/>
              <a:t>1982년 아르헨티나의 실효적 지배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21892" y="1508627"/>
            <a:ext cx="3866521" cy="38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304800"/>
            <a:ext cx="10396882" cy="115196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tx2"/>
                </a:solidFill>
              </a:rPr>
              <a:t>잠재적 </a:t>
            </a:r>
            <a:r>
              <a:rPr lang="ko-KR" altLang="en-US" dirty="0" err="1">
                <a:solidFill>
                  <a:schemeClr val="tx2"/>
                </a:solidFill>
              </a:rPr>
              <a:t>영토관</a:t>
            </a:r>
            <a:r>
              <a:rPr lang="ko-KR" altLang="en-US" dirty="0">
                <a:solidFill>
                  <a:schemeClr val="tx2"/>
                </a:solidFill>
              </a:rPr>
              <a:t> 확립</a:t>
            </a:r>
          </a:p>
        </p:txBody>
      </p:sp>
      <p:pic>
        <p:nvPicPr>
          <p:cNvPr id="4" name="그림 3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907200" y="1796400"/>
            <a:ext cx="2700000" cy="360000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514180" y="1769148"/>
            <a:ext cx="2700000" cy="36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51476" y="1932423"/>
            <a:ext cx="3752975" cy="2967369"/>
          </a:xfrm>
          <a:prstGeom prst="rect">
            <a:avLst/>
          </a:prstGeom>
        </p:spPr>
      </p:pic>
      <p:sp>
        <p:nvSpPr>
          <p:cNvPr id="7" name="곱셈 기호 6"/>
          <p:cNvSpPr/>
          <p:nvPr/>
        </p:nvSpPr>
        <p:spPr>
          <a:xfrm>
            <a:off x="8364399" y="1707172"/>
            <a:ext cx="3181978" cy="3443654"/>
          </a:xfrm>
          <a:prstGeom prst="mathMultiply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/>
          </a:p>
        </p:txBody>
      </p:sp>
      <p:sp>
        <p:nvSpPr>
          <p:cNvPr id="8" name="TextBox 7"/>
          <p:cNvSpPr txBox="1"/>
          <p:nvPr/>
        </p:nvSpPr>
        <p:spPr>
          <a:xfrm>
            <a:off x="4156652" y="5590442"/>
            <a:ext cx="4574093" cy="1622390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/>
              <a:t>압록강과 두만강을 경계로 하는 한반도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68" y="5977723"/>
            <a:ext cx="4165878" cy="2396950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/>
              <a:t>만주와 간도를 포함한 한반도</a:t>
            </a:r>
          </a:p>
        </p:txBody>
      </p:sp>
    </p:spTree>
    <p:extLst>
      <p:ext uri="{BB962C8B-B14F-4D97-AF65-F5344CB8AC3E}">
        <p14:creationId xmlns:p14="http://schemas.microsoft.com/office/powerpoint/2010/main" val="29417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2058656"/>
            <a:ext cx="4872334" cy="274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600" dirty="0">
                <a:solidFill>
                  <a:schemeClr val="tx2"/>
                </a:solidFill>
              </a:rPr>
              <a:t>잠재적 </a:t>
            </a:r>
            <a:r>
              <a:rPr lang="ko-KR" altLang="en-US" sz="3600" dirty="0" err="1">
                <a:solidFill>
                  <a:schemeClr val="tx2"/>
                </a:solidFill>
              </a:rPr>
              <a:t>영토관</a:t>
            </a:r>
            <a:r>
              <a:rPr lang="ko-KR" altLang="en-US" sz="3600" dirty="0">
                <a:solidFill>
                  <a:schemeClr val="tx2"/>
                </a:solidFill>
              </a:rPr>
              <a:t> 확립 방법 - 교육</a:t>
            </a:r>
          </a:p>
        </p:txBody>
      </p:sp>
      <p:pic>
        <p:nvPicPr>
          <p:cNvPr id="3" name="내용 개체 틀 2"/>
          <p:cNvPicPr>
            <a:picLocks noGrp="1"/>
          </p:cNvPicPr>
          <p:nvPr>
            <p:ph sz="quarter" idx="13"/>
          </p:nvPr>
        </p:nvPicPr>
        <p:blipFill rotWithShape="1">
          <a:blip r:embed="rId3"/>
          <a:stretch>
            <a:fillRect/>
          </a:stretch>
        </p:blipFill>
        <p:spPr>
          <a:xfrm>
            <a:off x="478800" y="2023200"/>
            <a:ext cx="2520000" cy="28800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3382005" y="1989000"/>
            <a:ext cx="2520000" cy="288000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921604" y="1989000"/>
            <a:ext cx="25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600" dirty="0">
                <a:solidFill>
                  <a:schemeClr val="tx2"/>
                </a:solidFill>
              </a:rPr>
              <a:t>잠재적 </a:t>
            </a:r>
            <a:r>
              <a:rPr lang="ko-KR" altLang="en-US" sz="3600" dirty="0" err="1">
                <a:solidFill>
                  <a:schemeClr val="tx2"/>
                </a:solidFill>
              </a:rPr>
              <a:t>영토관</a:t>
            </a:r>
            <a:r>
              <a:rPr lang="ko-KR" altLang="en-US" sz="3600" dirty="0">
                <a:solidFill>
                  <a:schemeClr val="tx2"/>
                </a:solidFill>
              </a:rPr>
              <a:t> 확립 방법 - 간도의 날, 학술단체 지원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661566" y="1773405"/>
            <a:ext cx="5886558" cy="33111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19351" y="1770436"/>
            <a:ext cx="3810000" cy="193547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627723" y="3094055"/>
            <a:ext cx="3782786" cy="224562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208663" y="2689274"/>
            <a:ext cx="7774674" cy="14794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799134" y="2132134"/>
            <a:ext cx="2593731" cy="25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tx2"/>
                </a:solidFill>
              </a:rPr>
              <a:t>적극적인 개입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640800" y="1900800"/>
            <a:ext cx="3060000" cy="30600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213532" y="1899000"/>
            <a:ext cx="3060000" cy="30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6488" y="712804"/>
            <a:ext cx="2679560" cy="1161840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434428" y="3067887"/>
            <a:ext cx="7086180" cy="722225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 sz="2800" b="1">
                <a:latin typeface="궁서"/>
                <a:ea typeface="궁서"/>
              </a:rPr>
              <a:t>"간도협약은 국제법상 무효!"</a:t>
            </a:r>
          </a:p>
        </p:txBody>
      </p:sp>
      <p:sp>
        <p:nvSpPr>
          <p:cNvPr id="7" name="곱셈 기호 6"/>
          <p:cNvSpPr/>
          <p:nvPr/>
        </p:nvSpPr>
        <p:spPr>
          <a:xfrm>
            <a:off x="4376460" y="1707173"/>
            <a:ext cx="3181978" cy="3443654"/>
          </a:xfrm>
          <a:prstGeom prst="mathMultiply">
            <a:avLst>
              <a:gd name="adj1" fmla="val 23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48159" y="1943100"/>
            <a:ext cx="64770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4456" y="4512338"/>
            <a:ext cx="8049146" cy="2345662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 sz="50000"/>
              <a:t>...</a:t>
            </a:r>
          </a:p>
        </p:txBody>
      </p:sp>
      <p:grpSp>
        <p:nvGrpSpPr>
          <p:cNvPr id="14" name="그룹 13"/>
          <p:cNvGrpSpPr/>
          <p:nvPr/>
        </p:nvGrpSpPr>
        <p:grpSpPr>
          <a:xfrm>
            <a:off x="4953621" y="3162090"/>
            <a:ext cx="2284758" cy="533818"/>
            <a:chOff x="4596268" y="524398"/>
            <a:chExt cx="2284758" cy="533818"/>
          </a:xfrm>
        </p:grpSpPr>
        <p:sp>
          <p:nvSpPr>
            <p:cNvPr id="11" name="타원 10"/>
            <p:cNvSpPr/>
            <p:nvPr/>
          </p:nvSpPr>
          <p:spPr>
            <a:xfrm>
              <a:off x="4596268" y="524398"/>
              <a:ext cx="565220" cy="533818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/>
            </a:p>
          </p:txBody>
        </p:sp>
        <p:sp>
          <p:nvSpPr>
            <p:cNvPr id="13" name="타원 12"/>
            <p:cNvSpPr/>
            <p:nvPr/>
          </p:nvSpPr>
          <p:spPr>
            <a:xfrm>
              <a:off x="6315807" y="524398"/>
              <a:ext cx="565220" cy="533818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/>
            </a:p>
          </p:txBody>
        </p:sp>
        <p:sp>
          <p:nvSpPr>
            <p:cNvPr id="12" name="타원 11"/>
            <p:cNvSpPr/>
            <p:nvPr/>
          </p:nvSpPr>
          <p:spPr>
            <a:xfrm>
              <a:off x="5530780" y="524398"/>
              <a:ext cx="565220" cy="533818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/>
            </a:p>
          </p:txBody>
        </p:sp>
      </p:grpSp>
    </p:spTree>
    <p:extLst>
      <p:ext uri="{BB962C8B-B14F-4D97-AF65-F5344CB8AC3E}">
        <p14:creationId xmlns:p14="http://schemas.microsoft.com/office/powerpoint/2010/main" val="24439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600" dirty="0">
                <a:solidFill>
                  <a:schemeClr val="tx2"/>
                </a:solidFill>
              </a:rPr>
              <a:t> 간도 반환 준비 -  조선족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5523951" y="1773405"/>
            <a:ext cx="5910055" cy="331118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38648" y="1725930"/>
            <a:ext cx="4953000" cy="340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600" dirty="0">
                <a:solidFill>
                  <a:schemeClr val="tx2"/>
                </a:solidFill>
              </a:rPr>
              <a:t>간도 반환 준비 - 중국의 분열</a:t>
            </a:r>
          </a:p>
        </p:txBody>
      </p:sp>
      <p:pic>
        <p:nvPicPr>
          <p:cNvPr id="3" name="내용 개체 틀 2"/>
          <p:cNvPicPr>
            <a:picLocks noGrp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314739" y="2079000"/>
            <a:ext cx="3600000" cy="2700000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4087539" y="2079000"/>
            <a:ext cx="3600000" cy="2700000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7829126" y="2079000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600" dirty="0">
                <a:solidFill>
                  <a:schemeClr val="tx2"/>
                </a:solidFill>
              </a:rPr>
              <a:t>정부 그 외의 노력 - 세계적 이슈화</a:t>
            </a:r>
          </a:p>
        </p:txBody>
      </p:sp>
      <p:pic>
        <p:nvPicPr>
          <p:cNvPr id="5" name="그림 4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4581618" y="1919851"/>
            <a:ext cx="3028764" cy="30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A77DBEA-A4C5-4DAF-8895-E3F5C9AD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37" y="90996"/>
            <a:ext cx="2891900" cy="672483"/>
          </a:xfrm>
        </p:spPr>
        <p:txBody>
          <a:bodyPr>
            <a:normAutofit/>
          </a:bodyPr>
          <a:lstStyle/>
          <a:p>
            <a:r>
              <a:rPr lang="ko-KR" altLang="en-US" sz="2000" dirty="0" err="1"/>
              <a:t>을사늑약이</a:t>
            </a:r>
            <a:r>
              <a:rPr lang="ko-KR" altLang="en-US" sz="2000" dirty="0"/>
              <a:t> 무효인 이유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F6EBFD2C-C079-41FF-AFB6-D1E84DA5B5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763480"/>
            <a:ext cx="10394707" cy="461110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ko-KR" altLang="en-US" dirty="0"/>
              <a:t>고종은 </a:t>
            </a:r>
            <a:r>
              <a:rPr lang="ko-KR" altLang="en-US" dirty="0" err="1"/>
              <a:t>을사늑약</a:t>
            </a:r>
            <a:r>
              <a:rPr lang="ko-KR" altLang="en-US" dirty="0"/>
              <a:t> 무효 선언 국서를 만들어 </a:t>
            </a:r>
            <a:r>
              <a:rPr lang="ko-KR" altLang="en-US" dirty="0" err="1"/>
              <a:t>을사늑약이</a:t>
            </a:r>
            <a:r>
              <a:rPr lang="ko-KR" altLang="en-US" dirty="0"/>
              <a:t> 무효임을 공식 선언</a:t>
            </a:r>
            <a:endParaRPr lang="en-US" altLang="ko-KR" dirty="0"/>
          </a:p>
          <a:p>
            <a:pPr marL="457200" indent="-457200">
              <a:buFont typeface="+mj-lt"/>
              <a:buAutoNum type="arabicPeriod" startAt="4"/>
            </a:pPr>
            <a:endParaRPr lang="en-US" altLang="ko-KR" dirty="0"/>
          </a:p>
          <a:p>
            <a:pPr marL="457200" indent="-457200">
              <a:buFont typeface="+mj-lt"/>
              <a:buAutoNum type="arabicPeriod" startAt="4"/>
            </a:pPr>
            <a:endParaRPr lang="en-US" altLang="ko-KR" dirty="0"/>
          </a:p>
          <a:p>
            <a:pPr marL="457200" indent="-457200">
              <a:buFont typeface="+mj-lt"/>
              <a:buAutoNum type="arabicPeriod" startAt="4"/>
            </a:pPr>
            <a:endParaRPr lang="en-US" altLang="ko-KR" dirty="0"/>
          </a:p>
          <a:p>
            <a:pPr marL="457200" indent="-457200">
              <a:buFont typeface="+mj-lt"/>
              <a:buAutoNum type="arabicPeriod" startAt="4"/>
            </a:pPr>
            <a:endParaRPr lang="en-US" altLang="ko-KR" dirty="0"/>
          </a:p>
          <a:p>
            <a:pPr marL="457200" indent="-457200">
              <a:buFont typeface="+mj-lt"/>
              <a:buAutoNum type="arabicPeriod" startAt="4"/>
            </a:pPr>
            <a:r>
              <a:rPr lang="ko-KR" altLang="en-US" dirty="0"/>
              <a:t>고종은 조약 체결은 자신의 의지가 아니며 일본에 강요되었음을 밝히는 친서를 </a:t>
            </a:r>
            <a:r>
              <a:rPr lang="en-US" altLang="ko-KR" dirty="0"/>
              <a:t>9</a:t>
            </a:r>
            <a:r>
              <a:rPr lang="ko-KR" altLang="en-US" dirty="0"/>
              <a:t>개국에 보냈다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457200" indent="-457200">
              <a:buFont typeface="+mj-lt"/>
              <a:buAutoNum type="arabicPeriod" startAt="4"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92A363-8E8E-4DEA-BBB0-B3F06E134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157" y="11984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53648928" descr="EMB00017ff86469">
            <a:extLst>
              <a:ext uri="{FF2B5EF4-FFF2-40B4-BE49-F238E27FC236}">
                <a16:creationId xmlns="" xmlns:a16="http://schemas.microsoft.com/office/drawing/2014/main" id="{B637FA73-FAC2-4EAB-96C2-1108D2CC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9" y="1276573"/>
            <a:ext cx="541178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="" xmlns:a16="http://schemas.microsoft.com/office/drawing/2014/main" id="{29A1B28A-E9FA-4EFA-AA0D-9C76EE78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9382" y="2778102"/>
            <a:ext cx="10252723" cy="36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7" name="_x53648928" descr="EMB00017ff8646c">
            <a:extLst>
              <a:ext uri="{FF2B5EF4-FFF2-40B4-BE49-F238E27FC236}">
                <a16:creationId xmlns="" xmlns:a16="http://schemas.microsoft.com/office/drawing/2014/main" id="{33BC17DA-CC2A-4BC4-9506-D4B2B808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24" y="3976587"/>
            <a:ext cx="2943106" cy="23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977550C7-4343-42BE-B5A8-939A9E38C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9" name="_x53649728" descr="EMB00017ff8646f">
            <a:extLst>
              <a:ext uri="{FF2B5EF4-FFF2-40B4-BE49-F238E27FC236}">
                <a16:creationId xmlns="" xmlns:a16="http://schemas.microsoft.com/office/drawing/2014/main" id="{444992BB-91B0-48FA-99EE-2582F0FD6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93" y="3934319"/>
            <a:ext cx="2689215" cy="232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0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840" y="430925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굴림" panose="020B0600000101010101" pitchFamily="50" charset="-127"/>
                <a:ea typeface="굴림" panose="020B0600000101010101" pitchFamily="50" charset="-127"/>
              </a:rPr>
              <a:t>간도를 되찾는 방법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4" y="4698124"/>
            <a:ext cx="30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발표자  </a:t>
            </a:r>
            <a:r>
              <a:rPr lang="en-US" altLang="ko-KR" b="1" dirty="0" smtClean="0"/>
              <a:t>:  </a:t>
            </a:r>
            <a:r>
              <a:rPr lang="ko-KR" altLang="en-US" b="1" dirty="0" smtClean="0"/>
              <a:t>구영</a:t>
            </a:r>
            <a:r>
              <a:rPr lang="ko-KR" altLang="en-US" b="1" dirty="0"/>
              <a:t>은</a:t>
            </a:r>
          </a:p>
        </p:txBody>
      </p:sp>
    </p:spTree>
    <p:extLst>
      <p:ext uri="{BB962C8B-B14F-4D97-AF65-F5344CB8AC3E}">
        <p14:creationId xmlns:p14="http://schemas.microsoft.com/office/powerpoint/2010/main" val="477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B98DA2-F3A2-49B5-B81A-B284567EF98E}"/>
              </a:ext>
            </a:extLst>
          </p:cNvPr>
          <p:cNvSpPr txBox="1"/>
          <p:nvPr/>
        </p:nvSpPr>
        <p:spPr>
          <a:xfrm>
            <a:off x="2051650" y="461490"/>
            <a:ext cx="8088700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66"/>
              </a:lnSpc>
            </a:pPr>
            <a:r>
              <a:rPr lang="ko-KR" altLang="en-US" sz="4000" dirty="0">
                <a:solidFill>
                  <a:schemeClr val="tx2"/>
                </a:solidFill>
                <a:latin typeface="배달의민족 도현 OTF" panose="020B0600000101010101" pitchFamily="34" charset="-127"/>
                <a:ea typeface="배달의민족 도현 OTF" panose="020B0600000101010101" pitchFamily="34" charset="-127"/>
              </a:rPr>
              <a:t>간도를 되찾아 보자</a:t>
            </a:r>
            <a:r>
              <a:rPr lang="en-US" altLang="ko-KR" sz="4000" dirty="0">
                <a:solidFill>
                  <a:schemeClr val="tx2"/>
                </a:solidFill>
                <a:latin typeface="배달의민족 도현 OTF" panose="020B0600000101010101" pitchFamily="34" charset="-127"/>
                <a:ea typeface="배달의민족 도현 OTF" panose="020B0600000101010101" pitchFamily="34" charset="-127"/>
              </a:rPr>
              <a:t>!</a:t>
            </a:r>
            <a:endParaRPr lang="en-US" sz="4000" dirty="0">
              <a:solidFill>
                <a:schemeClr val="tx2"/>
              </a:solidFill>
              <a:latin typeface="배달의민족 도현 OTF" panose="020B0600000101010101" pitchFamily="34" charset="-127"/>
              <a:ea typeface="배달의민족 도현 OTF" panose="020B0600000101010101" pitchFamily="34" charset="-127"/>
            </a:endParaRPr>
          </a:p>
        </p:txBody>
      </p:sp>
      <p:pic>
        <p:nvPicPr>
          <p:cNvPr id="3" name="그림 2">
            <a:hlinkClick r:id="rId2"/>
            <a:extLst>
              <a:ext uri="{FF2B5EF4-FFF2-40B4-BE49-F238E27FC236}">
                <a16:creationId xmlns="" xmlns:a16="http://schemas.microsoft.com/office/drawing/2014/main" id="{34558F06-EFAC-476B-8358-C75842B522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6004" r="10080" b="18335"/>
          <a:stretch/>
        </p:blipFill>
        <p:spPr>
          <a:xfrm>
            <a:off x="3951271" y="1343588"/>
            <a:ext cx="4165168" cy="41315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96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="" xmlns:a16="http://schemas.microsoft.com/office/drawing/2014/main" id="{16DF4935-1ACB-4533-A517-BAC967969FFD}"/>
              </a:ext>
            </a:extLst>
          </p:cNvPr>
          <p:cNvGrpSpPr/>
          <p:nvPr/>
        </p:nvGrpSpPr>
        <p:grpSpPr>
          <a:xfrm flipH="1">
            <a:off x="5721777" y="3210099"/>
            <a:ext cx="3630220" cy="1430637"/>
            <a:chOff x="2132906" y="2655925"/>
            <a:chExt cx="3630220" cy="1430637"/>
          </a:xfrm>
        </p:grpSpPr>
        <p:sp>
          <p:nvSpPr>
            <p:cNvPr id="4" name="Rectangle: Rounded Corners 25">
              <a:extLst>
                <a:ext uri="{FF2B5EF4-FFF2-40B4-BE49-F238E27FC236}">
                  <a16:creationId xmlns="" xmlns:a16="http://schemas.microsoft.com/office/drawing/2014/main" id="{E5A3D85A-50D4-41F9-B7D5-85BF1EA9FD7F}"/>
                </a:ext>
              </a:extLst>
            </p:cNvPr>
            <p:cNvSpPr/>
            <p:nvPr/>
          </p:nvSpPr>
          <p:spPr>
            <a:xfrm>
              <a:off x="2132907" y="2665318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: Rounded Corners 26">
              <a:extLst>
                <a:ext uri="{FF2B5EF4-FFF2-40B4-BE49-F238E27FC236}">
                  <a16:creationId xmlns="" xmlns:a16="http://schemas.microsoft.com/office/drawing/2014/main" id="{5278A81F-67D4-45FA-A361-B23B6DE4060A}"/>
                </a:ext>
              </a:extLst>
            </p:cNvPr>
            <p:cNvSpPr/>
            <p:nvPr/>
          </p:nvSpPr>
          <p:spPr>
            <a:xfrm>
              <a:off x="2132906" y="2655925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B56C488A-B753-4FDF-B7D9-7D4E6EA9D47A}"/>
              </a:ext>
            </a:extLst>
          </p:cNvPr>
          <p:cNvGrpSpPr/>
          <p:nvPr/>
        </p:nvGrpSpPr>
        <p:grpSpPr>
          <a:xfrm>
            <a:off x="1519467" y="1183058"/>
            <a:ext cx="3630220" cy="1430637"/>
            <a:chOff x="2132906" y="2491604"/>
            <a:chExt cx="3630220" cy="1430637"/>
          </a:xfrm>
        </p:grpSpPr>
        <p:sp>
          <p:nvSpPr>
            <p:cNvPr id="7" name="Rectangle: Rounded Corners 21">
              <a:extLst>
                <a:ext uri="{FF2B5EF4-FFF2-40B4-BE49-F238E27FC236}">
                  <a16:creationId xmlns="" xmlns:a16="http://schemas.microsoft.com/office/drawing/2014/main" id="{24CE2E6A-9D96-442D-A4A0-F7F133145770}"/>
                </a:ext>
              </a:extLst>
            </p:cNvPr>
            <p:cNvSpPr/>
            <p:nvPr/>
          </p:nvSpPr>
          <p:spPr>
            <a:xfrm>
              <a:off x="2132907" y="2500997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Rectangle: Rounded Corners 18">
              <a:extLst>
                <a:ext uri="{FF2B5EF4-FFF2-40B4-BE49-F238E27FC236}">
                  <a16:creationId xmlns="" xmlns:a16="http://schemas.microsoft.com/office/drawing/2014/main" id="{2B389538-3EBD-498A-A388-0C0572BE43EA}"/>
                </a:ext>
              </a:extLst>
            </p:cNvPr>
            <p:cNvSpPr/>
            <p:nvPr/>
          </p:nvSpPr>
          <p:spPr>
            <a:xfrm>
              <a:off x="2132906" y="2491604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cxnSp>
        <p:nvCxnSpPr>
          <p:cNvPr id="9" name="Прямая соединительная линия 16"/>
          <p:cNvCxnSpPr>
            <a:cxnSpLocks/>
          </p:cNvCxnSpPr>
          <p:nvPr/>
        </p:nvCxnSpPr>
        <p:spPr>
          <a:xfrm>
            <a:off x="5397501" y="1890092"/>
            <a:ext cx="0" cy="3659808"/>
          </a:xfrm>
          <a:prstGeom prst="line">
            <a:avLst/>
          </a:prstGeom>
          <a:ln w="28575">
            <a:solidFill>
              <a:schemeClr val="bg2">
                <a:lumMod val="10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12"/>
          <p:cNvSpPr/>
          <p:nvPr/>
        </p:nvSpPr>
        <p:spPr>
          <a:xfrm>
            <a:off x="5336095" y="3864012"/>
            <a:ext cx="122812" cy="122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11" name="Овал 17"/>
          <p:cNvSpPr/>
          <p:nvPr/>
        </p:nvSpPr>
        <p:spPr>
          <a:xfrm>
            <a:off x="5336095" y="1836971"/>
            <a:ext cx="122812" cy="122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857D363-E12B-40AC-8F71-0DE15CCBB6CB}"/>
              </a:ext>
            </a:extLst>
          </p:cNvPr>
          <p:cNvSpPr txBox="1"/>
          <p:nvPr/>
        </p:nvSpPr>
        <p:spPr>
          <a:xfrm>
            <a:off x="1747812" y="1354561"/>
            <a:ext cx="3003405" cy="107106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2004</a:t>
            </a: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년 </a:t>
            </a:r>
            <a:r>
              <a: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7</a:t>
            </a: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월 창립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endParaRPr lang="en-US" altLang="ko-KR" sz="1200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300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 땅을 회복하기위해 한국 간도학회 연구 교수</a:t>
            </a:r>
            <a:r>
              <a:rPr lang="en-US" altLang="ko-KR" sz="1300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, </a:t>
            </a:r>
            <a:r>
              <a:rPr lang="ko-KR" altLang="en-US" sz="1300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시민들이 창립</a:t>
            </a:r>
            <a:endParaRPr lang="en-US" altLang="ko-KR" sz="1300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3B98DA2-F3A2-49B5-B81A-B284567EF98E}"/>
              </a:ext>
            </a:extLst>
          </p:cNvPr>
          <p:cNvSpPr txBox="1"/>
          <p:nvPr/>
        </p:nvSpPr>
        <p:spPr>
          <a:xfrm>
            <a:off x="1632550" y="187863"/>
            <a:ext cx="8088700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66"/>
              </a:lnSpc>
            </a:pPr>
            <a:r>
              <a:rPr lang="ko-KR" altLang="en-US" sz="4000" dirty="0">
                <a:solidFill>
                  <a:schemeClr val="tx2"/>
                </a:solidFill>
                <a:latin typeface="배달의민족 도현 OTF" panose="020B0600000101010101" pitchFamily="34" charset="-127"/>
                <a:ea typeface="배달의민족 도현 OTF" panose="020B0600000101010101" pitchFamily="34" charset="-127"/>
              </a:rPr>
              <a:t>간도 되찾기 운동 본부</a:t>
            </a:r>
            <a:endParaRPr lang="en-US" sz="4000" dirty="0">
              <a:solidFill>
                <a:schemeClr val="tx2"/>
              </a:solidFill>
              <a:latin typeface="배달의민족 도현 OTF" panose="020B0600000101010101" pitchFamily="34" charset="-127"/>
              <a:ea typeface="배달의민족 도현 OTF" panose="020B0600000101010101" pitchFamily="34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57D363-E12B-40AC-8F71-0DE15CCBB6CB}"/>
              </a:ext>
            </a:extLst>
          </p:cNvPr>
          <p:cNvSpPr txBox="1"/>
          <p:nvPr/>
        </p:nvSpPr>
        <p:spPr>
          <a:xfrm>
            <a:off x="6009757" y="3611213"/>
            <a:ext cx="2377515" cy="6190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서울 지하철 </a:t>
            </a:r>
            <a:r>
              <a: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5</a:t>
            </a: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호선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 홍보자료 전시</a:t>
            </a:r>
            <a:r>
              <a: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 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08A89BC9-269C-4DFC-AA0F-A046DA6788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72" y="2727443"/>
            <a:ext cx="2505405" cy="240534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316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3"/>
          <p:cNvCxnSpPr>
            <a:cxnSpLocks/>
          </p:cNvCxnSpPr>
          <p:nvPr/>
        </p:nvCxnSpPr>
        <p:spPr>
          <a:xfrm>
            <a:off x="5969000" y="-116958"/>
            <a:ext cx="3443" cy="5438709"/>
          </a:xfrm>
          <a:prstGeom prst="line">
            <a:avLst/>
          </a:prstGeom>
          <a:ln w="28575">
            <a:solidFill>
              <a:schemeClr val="bg1">
                <a:lumMod val="6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7"/>
          <p:cNvSpPr/>
          <p:nvPr/>
        </p:nvSpPr>
        <p:spPr>
          <a:xfrm>
            <a:off x="5907595" y="1416743"/>
            <a:ext cx="122812" cy="122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4" name="Овал 8"/>
          <p:cNvSpPr/>
          <p:nvPr/>
        </p:nvSpPr>
        <p:spPr>
          <a:xfrm>
            <a:off x="5907595" y="5266255"/>
            <a:ext cx="122812" cy="122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5" name="Овал 14"/>
          <p:cNvSpPr/>
          <p:nvPr/>
        </p:nvSpPr>
        <p:spPr>
          <a:xfrm>
            <a:off x="5907595" y="3328061"/>
            <a:ext cx="122812" cy="122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6" name="Rectangle: Rounded Corners 24">
            <a:extLst>
              <a:ext uri="{FF2B5EF4-FFF2-40B4-BE49-F238E27FC236}">
                <a16:creationId xmlns="" xmlns:a16="http://schemas.microsoft.com/office/drawing/2014/main" id="{727DCA4C-6E40-4069-81AF-03DE7537D481}"/>
              </a:ext>
            </a:extLst>
          </p:cNvPr>
          <p:cNvSpPr/>
          <p:nvPr/>
        </p:nvSpPr>
        <p:spPr>
          <a:xfrm>
            <a:off x="2005907" y="772223"/>
            <a:ext cx="3630219" cy="1421244"/>
          </a:xfrm>
          <a:prstGeom prst="roundRect">
            <a:avLst>
              <a:gd name="adj" fmla="val 3069"/>
            </a:avLst>
          </a:prstGeom>
          <a:solidFill>
            <a:schemeClr val="bg1"/>
          </a:solidFill>
          <a:ln>
            <a:noFill/>
          </a:ln>
          <a:effectLst>
            <a:outerShdw blurRad="215900" sx="102000" sy="102000" algn="ctr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25">
            <a:extLst>
              <a:ext uri="{FF2B5EF4-FFF2-40B4-BE49-F238E27FC236}">
                <a16:creationId xmlns="" xmlns:a16="http://schemas.microsoft.com/office/drawing/2014/main" id="{D0F91D38-5529-4D62-B2F4-E074752DBBE0}"/>
              </a:ext>
            </a:extLst>
          </p:cNvPr>
          <p:cNvSpPr/>
          <p:nvPr/>
        </p:nvSpPr>
        <p:spPr>
          <a:xfrm>
            <a:off x="2005906" y="762830"/>
            <a:ext cx="3630219" cy="1421244"/>
          </a:xfrm>
          <a:prstGeom prst="roundRect">
            <a:avLst>
              <a:gd name="adj" fmla="val 3069"/>
            </a:avLst>
          </a:prstGeom>
          <a:noFill/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189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" name="Group 19">
            <a:extLst>
              <a:ext uri="{FF2B5EF4-FFF2-40B4-BE49-F238E27FC236}">
                <a16:creationId xmlns="" xmlns:a16="http://schemas.microsoft.com/office/drawing/2014/main" id="{001324E9-858F-4B9C-A9D8-06A5F6BEC860}"/>
              </a:ext>
            </a:extLst>
          </p:cNvPr>
          <p:cNvGrpSpPr/>
          <p:nvPr/>
        </p:nvGrpSpPr>
        <p:grpSpPr>
          <a:xfrm flipH="1">
            <a:off x="6293277" y="2674249"/>
            <a:ext cx="3630220" cy="1430637"/>
            <a:chOff x="2132906" y="2655925"/>
            <a:chExt cx="3630220" cy="1430637"/>
          </a:xfrm>
        </p:grpSpPr>
        <p:sp>
          <p:nvSpPr>
            <p:cNvPr id="9" name="Rectangle: Rounded Corners 20">
              <a:extLst>
                <a:ext uri="{FF2B5EF4-FFF2-40B4-BE49-F238E27FC236}">
                  <a16:creationId xmlns="" xmlns:a16="http://schemas.microsoft.com/office/drawing/2014/main" id="{C1D534A3-B383-4FFD-B8B2-BD10A5B18F96}"/>
                </a:ext>
              </a:extLst>
            </p:cNvPr>
            <p:cNvSpPr/>
            <p:nvPr/>
          </p:nvSpPr>
          <p:spPr>
            <a:xfrm>
              <a:off x="2132907" y="2665318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: Rounded Corners 22">
              <a:extLst>
                <a:ext uri="{FF2B5EF4-FFF2-40B4-BE49-F238E27FC236}">
                  <a16:creationId xmlns="" xmlns:a16="http://schemas.microsoft.com/office/drawing/2014/main" id="{047FD075-E532-46BD-B782-B582EE9251A0}"/>
                </a:ext>
              </a:extLst>
            </p:cNvPr>
            <p:cNvSpPr/>
            <p:nvPr/>
          </p:nvSpPr>
          <p:spPr>
            <a:xfrm>
              <a:off x="2132906" y="2655925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1" name="Group 37">
            <a:extLst>
              <a:ext uri="{FF2B5EF4-FFF2-40B4-BE49-F238E27FC236}">
                <a16:creationId xmlns="" xmlns:a16="http://schemas.microsoft.com/office/drawing/2014/main" id="{B34751EA-2A6E-4A17-9F4E-DF502F8C1951}"/>
              </a:ext>
            </a:extLst>
          </p:cNvPr>
          <p:cNvGrpSpPr/>
          <p:nvPr/>
        </p:nvGrpSpPr>
        <p:grpSpPr>
          <a:xfrm>
            <a:off x="2005906" y="4601736"/>
            <a:ext cx="3630220" cy="1430637"/>
            <a:chOff x="2132906" y="2491604"/>
            <a:chExt cx="3630220" cy="1430637"/>
          </a:xfrm>
        </p:grpSpPr>
        <p:sp>
          <p:nvSpPr>
            <p:cNvPr id="12" name="Rectangle: Rounded Corners 38">
              <a:extLst>
                <a:ext uri="{FF2B5EF4-FFF2-40B4-BE49-F238E27FC236}">
                  <a16:creationId xmlns="" xmlns:a16="http://schemas.microsoft.com/office/drawing/2014/main" id="{B1F949FB-DE2E-41EE-B9C0-7D7F221F87CC}"/>
                </a:ext>
              </a:extLst>
            </p:cNvPr>
            <p:cNvSpPr/>
            <p:nvPr/>
          </p:nvSpPr>
          <p:spPr>
            <a:xfrm>
              <a:off x="2132907" y="2500997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Rectangle: Rounded Corners 39">
              <a:extLst>
                <a:ext uri="{FF2B5EF4-FFF2-40B4-BE49-F238E27FC236}">
                  <a16:creationId xmlns="" xmlns:a16="http://schemas.microsoft.com/office/drawing/2014/main" id="{4DE081B3-86DD-49B8-902B-1CCDB5D3D969}"/>
                </a:ext>
              </a:extLst>
            </p:cNvPr>
            <p:cNvSpPr/>
            <p:nvPr/>
          </p:nvSpPr>
          <p:spPr>
            <a:xfrm>
              <a:off x="2132906" y="2491604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57D363-E12B-40AC-8F71-0DE15CCBB6CB}"/>
              </a:ext>
            </a:extLst>
          </p:cNvPr>
          <p:cNvSpPr txBox="1"/>
          <p:nvPr/>
        </p:nvSpPr>
        <p:spPr>
          <a:xfrm>
            <a:off x="3399504" y="1173337"/>
            <a:ext cx="1980825" cy="6190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홈페이지 내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설문조사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57D363-E12B-40AC-8F71-0DE15CCBB6CB}"/>
              </a:ext>
            </a:extLst>
          </p:cNvPr>
          <p:cNvSpPr txBox="1"/>
          <p:nvPr/>
        </p:nvSpPr>
        <p:spPr>
          <a:xfrm>
            <a:off x="6531916" y="3279864"/>
            <a:ext cx="2007938" cy="34201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 홍보 택시 제작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57D363-E12B-40AC-8F71-0DE15CCBB6CB}"/>
              </a:ext>
            </a:extLst>
          </p:cNvPr>
          <p:cNvSpPr txBox="1"/>
          <p:nvPr/>
        </p:nvSpPr>
        <p:spPr>
          <a:xfrm>
            <a:off x="3196015" y="5012243"/>
            <a:ext cx="2159766" cy="6190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 되찾기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후원 모금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</p:txBody>
      </p:sp>
      <p:cxnSp>
        <p:nvCxnSpPr>
          <p:cNvPr id="17" name="Прямая соединительная линия 13">
            <a:extLst>
              <a:ext uri="{FF2B5EF4-FFF2-40B4-BE49-F238E27FC236}">
                <a16:creationId xmlns="" xmlns:a16="http://schemas.microsoft.com/office/drawing/2014/main" id="{5317DB8A-157A-4520-BC9E-DF9B38F4246F}"/>
              </a:ext>
            </a:extLst>
          </p:cNvPr>
          <p:cNvCxnSpPr>
            <a:cxnSpLocks/>
          </p:cNvCxnSpPr>
          <p:nvPr/>
        </p:nvCxnSpPr>
        <p:spPr>
          <a:xfrm flipH="1">
            <a:off x="6099442" y="5228675"/>
            <a:ext cx="1" cy="1629325"/>
          </a:xfrm>
          <a:prstGeom prst="line">
            <a:avLst/>
          </a:prstGeom>
          <a:ln w="28575">
            <a:solidFill>
              <a:schemeClr val="bg1">
                <a:lumMod val="6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5DB43417-2C64-44A0-891E-AA1218A3DA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4" y="280445"/>
            <a:ext cx="2505600" cy="24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F56E79F-EA33-4BF6-A3DA-97AB5F5372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92" y="2173512"/>
            <a:ext cx="2505600" cy="24048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FD094C5C-C0A6-4322-9473-08D8AEE0D7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5" y="4186667"/>
            <a:ext cx="2505600" cy="240480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2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3"/>
          <p:cNvCxnSpPr>
            <a:cxnSpLocks/>
            <a:endCxn id="22" idx="0"/>
          </p:cNvCxnSpPr>
          <p:nvPr/>
        </p:nvCxnSpPr>
        <p:spPr>
          <a:xfrm flipH="1">
            <a:off x="5816601" y="0"/>
            <a:ext cx="1" cy="5266255"/>
          </a:xfrm>
          <a:prstGeom prst="line">
            <a:avLst/>
          </a:prstGeom>
          <a:ln w="28575">
            <a:solidFill>
              <a:schemeClr val="bg1">
                <a:lumMod val="65000"/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7"/>
          <p:cNvSpPr/>
          <p:nvPr/>
        </p:nvSpPr>
        <p:spPr>
          <a:xfrm>
            <a:off x="5755195" y="1416743"/>
            <a:ext cx="122812" cy="122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22" name="Овал 8"/>
          <p:cNvSpPr/>
          <p:nvPr/>
        </p:nvSpPr>
        <p:spPr>
          <a:xfrm>
            <a:off x="5755195" y="5266255"/>
            <a:ext cx="122812" cy="122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23" name="Овал 14"/>
          <p:cNvSpPr/>
          <p:nvPr/>
        </p:nvSpPr>
        <p:spPr>
          <a:xfrm>
            <a:off x="5755195" y="3328061"/>
            <a:ext cx="122812" cy="122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grpSp>
        <p:nvGrpSpPr>
          <p:cNvPr id="24" name="그룹 23">
            <a:extLst>
              <a:ext uri="{FF2B5EF4-FFF2-40B4-BE49-F238E27FC236}">
                <a16:creationId xmlns="" xmlns:a16="http://schemas.microsoft.com/office/drawing/2014/main" id="{B56F4072-3D2B-4F72-B816-782434593AB0}"/>
              </a:ext>
            </a:extLst>
          </p:cNvPr>
          <p:cNvGrpSpPr/>
          <p:nvPr/>
        </p:nvGrpSpPr>
        <p:grpSpPr>
          <a:xfrm>
            <a:off x="6183767" y="762830"/>
            <a:ext cx="3630220" cy="1430637"/>
            <a:chOff x="2132906" y="762830"/>
            <a:chExt cx="3630220" cy="143063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727DCA4C-6E40-4069-81AF-03DE7537D481}"/>
                </a:ext>
              </a:extLst>
            </p:cNvPr>
            <p:cNvSpPr/>
            <p:nvPr/>
          </p:nvSpPr>
          <p:spPr>
            <a:xfrm>
              <a:off x="2132907" y="772223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D0F91D38-5529-4D62-B2F4-E074752DBBE0}"/>
                </a:ext>
              </a:extLst>
            </p:cNvPr>
            <p:cNvSpPr/>
            <p:nvPr/>
          </p:nvSpPr>
          <p:spPr>
            <a:xfrm>
              <a:off x="2132906" y="762830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2857D363-E12B-40AC-8F71-0DE15CCBB6CB}"/>
                </a:ext>
              </a:extLst>
            </p:cNvPr>
            <p:cNvSpPr txBox="1"/>
            <p:nvPr/>
          </p:nvSpPr>
          <p:spPr>
            <a:xfrm>
              <a:off x="2446315" y="1056259"/>
              <a:ext cx="1974020" cy="89601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en-US" altLang="ko-KR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2018</a:t>
              </a:r>
              <a:r>
                <a:rPr lang="ko-KR" altLang="en-US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년 </a:t>
              </a:r>
              <a:r>
                <a:rPr lang="en-US" altLang="ko-KR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4</a:t>
              </a:r>
              <a:r>
                <a:rPr lang="ko-KR" altLang="en-US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월</a:t>
              </a:r>
              <a:endPara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endParaRPr>
            </a:p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ko-KR" altLang="en-US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간도문화체험마을 </a:t>
              </a:r>
              <a:endPara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endParaRPr>
            </a:p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ko-KR" altLang="en-US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개소예정</a:t>
              </a:r>
              <a:r>
                <a:rPr lang="en-US" altLang="ko-KR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 </a:t>
              </a:r>
            </a:p>
          </p:txBody>
        </p:sp>
      </p:grpSp>
      <p:grpSp>
        <p:nvGrpSpPr>
          <p:cNvPr id="28" name="Group 19">
            <a:extLst>
              <a:ext uri="{FF2B5EF4-FFF2-40B4-BE49-F238E27FC236}">
                <a16:creationId xmlns="" xmlns:a16="http://schemas.microsoft.com/office/drawing/2014/main" id="{001324E9-858F-4B9C-A9D8-06A5F6BEC860}"/>
              </a:ext>
            </a:extLst>
          </p:cNvPr>
          <p:cNvGrpSpPr/>
          <p:nvPr/>
        </p:nvGrpSpPr>
        <p:grpSpPr>
          <a:xfrm flipH="1">
            <a:off x="1832032" y="2735554"/>
            <a:ext cx="3630220" cy="1430637"/>
            <a:chOff x="2132906" y="2655925"/>
            <a:chExt cx="3630220" cy="1430637"/>
          </a:xfrm>
        </p:grpSpPr>
        <p:sp>
          <p:nvSpPr>
            <p:cNvPr id="29" name="Rectangle: Rounded Corners 20">
              <a:extLst>
                <a:ext uri="{FF2B5EF4-FFF2-40B4-BE49-F238E27FC236}">
                  <a16:creationId xmlns="" xmlns:a16="http://schemas.microsoft.com/office/drawing/2014/main" id="{C1D534A3-B383-4FFD-B8B2-BD10A5B18F96}"/>
                </a:ext>
              </a:extLst>
            </p:cNvPr>
            <p:cNvSpPr/>
            <p:nvPr/>
          </p:nvSpPr>
          <p:spPr>
            <a:xfrm>
              <a:off x="2132907" y="2665318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Rectangle: Rounded Corners 22">
              <a:extLst>
                <a:ext uri="{FF2B5EF4-FFF2-40B4-BE49-F238E27FC236}">
                  <a16:creationId xmlns="" xmlns:a16="http://schemas.microsoft.com/office/drawing/2014/main" id="{047FD075-E532-46BD-B782-B582EE9251A0}"/>
                </a:ext>
              </a:extLst>
            </p:cNvPr>
            <p:cNvSpPr/>
            <p:nvPr/>
          </p:nvSpPr>
          <p:spPr>
            <a:xfrm>
              <a:off x="2132906" y="2655925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3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5D25B9C0-15AD-4529-AFBE-D778FA061D2D}"/>
              </a:ext>
            </a:extLst>
          </p:cNvPr>
          <p:cNvGrpSpPr/>
          <p:nvPr/>
        </p:nvGrpSpPr>
        <p:grpSpPr>
          <a:xfrm>
            <a:off x="6237892" y="4717775"/>
            <a:ext cx="3630220" cy="1430637"/>
            <a:chOff x="2132906" y="762830"/>
            <a:chExt cx="3630220" cy="1430637"/>
          </a:xfrm>
        </p:grpSpPr>
        <p:sp>
          <p:nvSpPr>
            <p:cNvPr id="32" name="Rectangle: Rounded Corners 24">
              <a:extLst>
                <a:ext uri="{FF2B5EF4-FFF2-40B4-BE49-F238E27FC236}">
                  <a16:creationId xmlns="" xmlns:a16="http://schemas.microsoft.com/office/drawing/2014/main" id="{79ACA9B8-1D22-4DF5-A6E2-BE940DD04FBB}"/>
                </a:ext>
              </a:extLst>
            </p:cNvPr>
            <p:cNvSpPr/>
            <p:nvPr/>
          </p:nvSpPr>
          <p:spPr>
            <a:xfrm>
              <a:off x="2132907" y="772223"/>
              <a:ext cx="3630219" cy="1421244"/>
            </a:xfrm>
            <a:prstGeom prst="roundRect">
              <a:avLst>
                <a:gd name="adj" fmla="val 3069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3" name="Rectangle: Rounded Corners 25">
              <a:extLst>
                <a:ext uri="{FF2B5EF4-FFF2-40B4-BE49-F238E27FC236}">
                  <a16:creationId xmlns="" xmlns:a16="http://schemas.microsoft.com/office/drawing/2014/main" id="{BEC4DBC6-39B6-490E-BB55-D890E9EE2FF8}"/>
                </a:ext>
              </a:extLst>
            </p:cNvPr>
            <p:cNvSpPr/>
            <p:nvPr/>
          </p:nvSpPr>
          <p:spPr>
            <a:xfrm>
              <a:off x="2132906" y="762830"/>
              <a:ext cx="3630219" cy="1421244"/>
            </a:xfrm>
            <a:prstGeom prst="roundRect">
              <a:avLst>
                <a:gd name="adj" fmla="val 3069"/>
              </a:avLst>
            </a:prstGeom>
            <a:noFill/>
            <a:ln w="1587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2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F2DA72C2-12AD-4ADF-B93B-F502E790969F}"/>
                </a:ext>
              </a:extLst>
            </p:cNvPr>
            <p:cNvSpPr txBox="1"/>
            <p:nvPr/>
          </p:nvSpPr>
          <p:spPr>
            <a:xfrm>
              <a:off x="2282228" y="1028944"/>
              <a:ext cx="2228097" cy="923330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ko-KR" altLang="en-US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간도 강연 및 학술세미나 </a:t>
              </a:r>
              <a:endPara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endParaRPr>
            </a:p>
            <a:p>
              <a:pPr algn="ctr">
                <a:lnSpc>
                  <a:spcPct val="120000"/>
                </a:lnSpc>
                <a:buClr>
                  <a:srgbClr val="000000"/>
                </a:buClr>
                <a:buSzPct val="25000"/>
              </a:pPr>
              <a:r>
                <a:rPr lang="ko-KR" altLang="en-US" sz="1500" b="1" dirty="0">
                  <a:solidFill>
                    <a:schemeClr val="tx2"/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  <a:cs typeface="Open Sans"/>
                  <a:sym typeface="Open Sans"/>
                </a:rPr>
                <a:t>개최</a:t>
              </a:r>
              <a:endParaRPr lang="en-US" altLang="ko-KR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endParaRPr>
            </a:p>
          </p:txBody>
        </p:sp>
      </p:grpSp>
      <p:pic>
        <p:nvPicPr>
          <p:cNvPr id="35" name="그림 34">
            <a:extLst>
              <a:ext uri="{FF2B5EF4-FFF2-40B4-BE49-F238E27FC236}">
                <a16:creationId xmlns="" xmlns:a16="http://schemas.microsoft.com/office/drawing/2014/main" id="{1DAF83C7-B66F-40EE-8825-BE262F83CB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11" y="308881"/>
            <a:ext cx="2505600" cy="24048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25502E2-CF2E-4F3B-8648-BCF7DD22B682}"/>
              </a:ext>
            </a:extLst>
          </p:cNvPr>
          <p:cNvSpPr txBox="1"/>
          <p:nvPr/>
        </p:nvSpPr>
        <p:spPr>
          <a:xfrm>
            <a:off x="2145438" y="2864456"/>
            <a:ext cx="3003405" cy="131112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500" b="1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 학회</a:t>
            </a:r>
            <a:endParaRPr lang="en-US" altLang="ko-KR" sz="1500" b="1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endParaRPr lang="en-US" altLang="ko-KR" sz="1300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r>
              <a:rPr lang="ko-KR" altLang="en-US" sz="1300" dirty="0">
                <a:solidFill>
                  <a:schemeClr val="tx2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  <a:cs typeface="Open Sans"/>
                <a:sym typeface="Open Sans"/>
              </a:rPr>
              <a:t>간도문제를 학술적으로 뒷받침 하기위한 연구 단체</a:t>
            </a:r>
            <a:endParaRPr lang="en-US" altLang="ko-KR" sz="1300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  <a:buSzPct val="25000"/>
            </a:pPr>
            <a:endParaRPr lang="en-US" altLang="ko-KR" sz="1200" dirty="0">
              <a:solidFill>
                <a:schemeClr val="tx2"/>
              </a:solidFill>
              <a:latin typeface="Noto Sans CJK KR Regular" panose="020B0500000000000000" pitchFamily="34" charset="-127"/>
              <a:ea typeface="Noto Sans CJK KR Regular" panose="020B0500000000000000" pitchFamily="34" charset="-127"/>
              <a:cs typeface="Open Sans"/>
              <a:sym typeface="Open Sans"/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="" xmlns:a16="http://schemas.microsoft.com/office/drawing/2014/main" id="{9ABE58A0-3207-4EBB-805C-FF9A0586865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11" y="4291341"/>
            <a:ext cx="2505600" cy="24048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pt마지막장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840" y="515008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굴림" panose="020B0600000101010101" pitchFamily="50" charset="-127"/>
                <a:ea typeface="굴림" panose="020B0600000101010101" pitchFamily="50" charset="-127"/>
              </a:rPr>
              <a:t>간도협약에 대해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4" y="4698124"/>
            <a:ext cx="30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발표자  </a:t>
            </a:r>
            <a:r>
              <a:rPr lang="en-US" altLang="ko-KR" b="1" dirty="0" smtClean="0"/>
              <a:t>:  </a:t>
            </a:r>
            <a:r>
              <a:rPr lang="ko-KR" altLang="en-US" b="1" dirty="0" smtClean="0"/>
              <a:t>정명</a:t>
            </a:r>
            <a:r>
              <a:rPr lang="ko-KR" altLang="en-US" b="1" dirty="0"/>
              <a:t>환</a:t>
            </a:r>
          </a:p>
        </p:txBody>
      </p:sp>
    </p:spTree>
    <p:extLst>
      <p:ext uri="{BB962C8B-B14F-4D97-AF65-F5344CB8AC3E}">
        <p14:creationId xmlns:p14="http://schemas.microsoft.com/office/powerpoint/2010/main" val="26475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3654" y="271849"/>
            <a:ext cx="314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중국이 간도를 탐하는 이유</a:t>
            </a:r>
          </a:p>
        </p:txBody>
      </p:sp>
      <p:pic>
        <p:nvPicPr>
          <p:cNvPr id="6145" name="Picture 1" descr="C:\Users\Administrator\Desktop\독도\청나라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197" y="1047826"/>
            <a:ext cx="2456921" cy="4187933"/>
          </a:xfrm>
          <a:prstGeom prst="rect">
            <a:avLst/>
          </a:prstGeom>
          <a:noFill/>
        </p:spPr>
      </p:pic>
      <p:pic>
        <p:nvPicPr>
          <p:cNvPr id="6146" name="Picture 2" descr="C:\Users\Administrator\Desktop\독도\백두산 정계비.jpg"/>
          <p:cNvPicPr>
            <a:picLocks noChangeAspect="1" noChangeArrowheads="1"/>
          </p:cNvPicPr>
          <p:nvPr/>
        </p:nvPicPr>
        <p:blipFill>
          <a:blip r:embed="rId3"/>
          <a:srcRect l="26638" t="831" r="28264"/>
          <a:stretch>
            <a:fillRect/>
          </a:stretch>
        </p:blipFill>
        <p:spPr bwMode="auto">
          <a:xfrm>
            <a:off x="7718854" y="1515762"/>
            <a:ext cx="2504302" cy="3079365"/>
          </a:xfrm>
          <a:prstGeom prst="rect">
            <a:avLst/>
          </a:prstGeom>
          <a:noFill/>
        </p:spPr>
      </p:pic>
      <p:pic>
        <p:nvPicPr>
          <p:cNvPr id="6147" name="Picture 3" descr="C:\Users\Administrator\Desktop\독도\토문강 두만강 압록강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0640" y="1523570"/>
            <a:ext cx="3001550" cy="3089620"/>
          </a:xfrm>
          <a:prstGeom prst="rect">
            <a:avLst/>
          </a:prstGeom>
          <a:noFill/>
        </p:spPr>
      </p:pic>
      <p:sp>
        <p:nvSpPr>
          <p:cNvPr id="8" name="사각형 설명선 7"/>
          <p:cNvSpPr/>
          <p:nvPr/>
        </p:nvSpPr>
        <p:spPr>
          <a:xfrm>
            <a:off x="3575222" y="609600"/>
            <a:ext cx="3196282" cy="766119"/>
          </a:xfrm>
          <a:prstGeom prst="wedgeRectCallout">
            <a:avLst>
              <a:gd name="adj1" fmla="val -73759"/>
              <a:gd name="adj2" fmla="val 14422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1"/>
            <a:r>
              <a:rPr lang="ko-KR" altLang="en-US" dirty="0"/>
              <a:t>두만강</a:t>
            </a:r>
            <a:r>
              <a:rPr lang="en-US" altLang="ko-KR" dirty="0"/>
              <a:t>-</a:t>
            </a:r>
            <a:r>
              <a:rPr lang="ko-KR" altLang="en-US" dirty="0" err="1"/>
              <a:t>투만강</a:t>
            </a:r>
            <a:r>
              <a:rPr lang="en-US" altLang="ko-KR" dirty="0"/>
              <a:t>-</a:t>
            </a:r>
            <a:r>
              <a:rPr lang="ko-KR" altLang="en-US" dirty="0" err="1"/>
              <a:t>토만강</a:t>
            </a:r>
            <a:r>
              <a:rPr lang="en-US" altLang="ko-KR" dirty="0"/>
              <a:t>-</a:t>
            </a:r>
            <a:r>
              <a:rPr lang="ko-KR" altLang="en-US" dirty="0" err="1"/>
              <a:t>토문강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37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3654" y="271849"/>
            <a:ext cx="22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205978128" descr="EMB000026c084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294" y="1033846"/>
            <a:ext cx="2431752" cy="3183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38184" y="4374292"/>
            <a:ext cx="17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차길진</a:t>
            </a:r>
            <a:r>
              <a:rPr lang="ko-KR" altLang="en-US" dirty="0"/>
              <a:t> 법사</a:t>
            </a:r>
          </a:p>
        </p:txBody>
      </p:sp>
      <p:pic>
        <p:nvPicPr>
          <p:cNvPr id="4101" name="Picture 5" descr="C:\Users\Administrator\Desktop\독도\한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552" y="1820561"/>
            <a:ext cx="6036469" cy="2146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789" y="329514"/>
            <a:ext cx="160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동북공정의 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50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204962584" descr="EMB000026c08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4194" y="1083277"/>
            <a:ext cx="2537255" cy="321687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_x205981728" descr="EMB000026c084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4444" y="1099750"/>
            <a:ext cx="2463542" cy="3208640"/>
          </a:xfrm>
          <a:prstGeom prst="rect">
            <a:avLst/>
          </a:prstGeom>
          <a:noFill/>
        </p:spPr>
      </p:pic>
      <p:pic>
        <p:nvPicPr>
          <p:cNvPr id="7173" name="Picture 5" descr="C:\Users\Administrator\Desktop\독도\남만주철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3874" y="1062571"/>
            <a:ext cx="3337554" cy="32199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81665" y="4497859"/>
            <a:ext cx="244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남만주 철도 부설권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60043" y="4555524"/>
            <a:ext cx="215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푸순</a:t>
            </a:r>
            <a:r>
              <a:rPr lang="ko-KR" altLang="en-US" dirty="0"/>
              <a:t> 탄광 채굴권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654" y="271849"/>
            <a:ext cx="22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간도협약이란</a:t>
            </a:r>
            <a:r>
              <a:rPr lang="en-US" altLang="ko-KR" dirty="0"/>
              <a:t>??</a:t>
            </a:r>
            <a:endParaRPr lang="ko-KR" altLang="en-US" dirty="0"/>
          </a:p>
        </p:txBody>
      </p:sp>
      <p:pic>
        <p:nvPicPr>
          <p:cNvPr id="13" name="Picture 2" descr="C:\Users\Administrator\Desktop\독도\2009081201461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207" y="696399"/>
            <a:ext cx="7755581" cy="4575776"/>
          </a:xfrm>
          <a:prstGeom prst="rect">
            <a:avLst/>
          </a:prstGeom>
          <a:noFill/>
        </p:spPr>
      </p:pic>
      <p:pic>
        <p:nvPicPr>
          <p:cNvPr id="14" name="_x205979648" descr="EMB000026c0848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3771" y="1421028"/>
            <a:ext cx="5599321" cy="313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8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3654" y="271849"/>
            <a:ext cx="229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FF00"/>
                </a:solidFill>
              </a:rPr>
              <a:t>영상시청</a:t>
            </a:r>
          </a:p>
        </p:txBody>
      </p:sp>
    </p:spTree>
    <p:extLst>
      <p:ext uri="{BB962C8B-B14F-4D97-AF65-F5344CB8AC3E}">
        <p14:creationId xmlns:p14="http://schemas.microsoft.com/office/powerpoint/2010/main" val="3495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dirty="0"/>
              <a:t>간도를 되찾기 위한 국가적 차원의 노력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발표자 전자제어공학 21330871 이영섭</a:t>
            </a:r>
          </a:p>
        </p:txBody>
      </p:sp>
    </p:spTree>
    <p:extLst>
      <p:ext uri="{BB962C8B-B14F-4D97-AF65-F5344CB8AC3E}">
        <p14:creationId xmlns:p14="http://schemas.microsoft.com/office/powerpoint/2010/main" val="65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pc\Desktop\ㅁㄴㅇㄹ\12-228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63" y="977775"/>
            <a:ext cx="5276116" cy="43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4154" y="344032"/>
            <a:ext cx="1303699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통일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82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주요 이벤트</Template>
  <TotalTime>667</TotalTime>
  <Words>281</Words>
  <Application>Microsoft Office PowerPoint</Application>
  <PresentationFormat>사용자 지정</PresentationFormat>
  <Paragraphs>68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주요 이벤트</vt:lpstr>
      <vt:lpstr>을사늑약이 무효인 이유</vt:lpstr>
      <vt:lpstr>을사늑약이 무효인 이유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간도를 되찾기 위한 국가적 차원의 노력</vt:lpstr>
      <vt:lpstr>PowerPoint 프레젠테이션</vt:lpstr>
      <vt:lpstr>PowerPoint 프레젠테이션</vt:lpstr>
      <vt:lpstr>간도를 되찾기 위한 국가적 차원의 노력 - 요약 동영상</vt:lpstr>
      <vt:lpstr>국제적 사례 - 포클랜드 전쟁</vt:lpstr>
      <vt:lpstr>잠재적 영토관 확립</vt:lpstr>
      <vt:lpstr>잠재적 영토관 확립 방법 - 교육</vt:lpstr>
      <vt:lpstr>잠재적 영토관 확립 방법 - 간도의 날, 학술단체 지원</vt:lpstr>
      <vt:lpstr>적극적인 개입</vt:lpstr>
      <vt:lpstr> 간도 반환 준비 -  조선족</vt:lpstr>
      <vt:lpstr>간도 반환 준비 - 중국의 분열</vt:lpstr>
      <vt:lpstr>정부 그 외의 노력 - 세계적 이슈화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김형진</dc:creator>
  <cp:lastModifiedBy>User</cp:lastModifiedBy>
  <cp:revision>48</cp:revision>
  <dcterms:created xsi:type="dcterms:W3CDTF">2018-03-27T12:04:13Z</dcterms:created>
  <dcterms:modified xsi:type="dcterms:W3CDTF">2018-03-31T13:27:46Z</dcterms:modified>
</cp:coreProperties>
</file>