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314" r:id="rId3"/>
    <p:sldId id="267" r:id="rId4"/>
    <p:sldId id="268" r:id="rId5"/>
    <p:sldId id="265" r:id="rId6"/>
    <p:sldId id="266" r:id="rId7"/>
    <p:sldId id="270" r:id="rId8"/>
    <p:sldId id="269" r:id="rId9"/>
    <p:sldId id="271" r:id="rId10"/>
    <p:sldId id="272" r:id="rId11"/>
    <p:sldId id="256" r:id="rId12"/>
    <p:sldId id="258" r:id="rId13"/>
    <p:sldId id="257" r:id="rId14"/>
    <p:sldId id="259" r:id="rId15"/>
    <p:sldId id="260" r:id="rId16"/>
    <p:sldId id="261" r:id="rId17"/>
    <p:sldId id="262" r:id="rId18"/>
    <p:sldId id="313" r:id="rId19"/>
    <p:sldId id="306" r:id="rId20"/>
    <p:sldId id="307" r:id="rId21"/>
    <p:sldId id="308" r:id="rId22"/>
    <p:sldId id="309" r:id="rId23"/>
    <p:sldId id="310" r:id="rId24"/>
    <p:sldId id="312" r:id="rId25"/>
    <p:sldId id="301" r:id="rId26"/>
  </p:sldIdLst>
  <p:sldSz cx="9144000" cy="6858000" type="screen4x3"/>
  <p:notesSz cx="6858000" cy="9144000"/>
  <p:embeddedFontLst>
    <p:embeddedFont>
      <p:font typeface="맑은 고딕" pitchFamily="50" charset="-127"/>
      <p:regular r:id="rId27"/>
      <p:bold r:id="rId28"/>
    </p:embeddedFont>
    <p:embeddedFont>
      <p:font typeface="08서울남산체 L" pitchFamily="18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67" d="100"/>
          <a:sy n="67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66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2B64-CF34-4CDF-B928-D81C4BB90C86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C4CF-0813-4A76-802F-78285C609D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LlpducspS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naver.com/main/vod/vod.nhn?oid=052&amp;aid=00002080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83768" y="3140968"/>
            <a:ext cx="6660232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843808" y="1412776"/>
            <a:ext cx="514908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08서울남산체 L" pitchFamily="18" charset="-127"/>
                <a:ea typeface="08서울남산체 L" pitchFamily="18" charset="-127"/>
              </a:rPr>
              <a:t>쿠릴 남방</a:t>
            </a:r>
            <a:r>
              <a:rPr lang="en-US" altLang="ko-KR" sz="4000" dirty="0" smtClean="0">
                <a:latin typeface="08서울남산체 L" pitchFamily="18" charset="-127"/>
                <a:ea typeface="08서울남산체 L" pitchFamily="18" charset="-127"/>
              </a:rPr>
              <a:t>4</a:t>
            </a:r>
            <a:r>
              <a:rPr lang="ko-KR" altLang="en-US" sz="4000" dirty="0" smtClean="0">
                <a:latin typeface="08서울남산체 L" pitchFamily="18" charset="-127"/>
                <a:ea typeface="08서울남산체 L" pitchFamily="18" charset="-127"/>
              </a:rPr>
              <a:t>도 분쟁과 </a:t>
            </a:r>
            <a:endParaRPr lang="en-US" altLang="ko-KR" sz="40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4000" dirty="0" smtClean="0">
                <a:latin typeface="08서울남산체 L" pitchFamily="18" charset="-127"/>
                <a:ea typeface="08서울남산체 L" pitchFamily="18" charset="-127"/>
              </a:rPr>
              <a:t>독도문제의 성격 비교</a:t>
            </a:r>
            <a:endParaRPr lang="ko-KR" altLang="en-US" sz="4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08서울남산체 L" pitchFamily="18" charset="-127"/>
                <a:ea typeface="08서울남산체 L" pitchFamily="18" charset="-127"/>
              </a:rPr>
              <a:t> 9</a:t>
            </a:r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조</a:t>
            </a:r>
            <a:endParaRPr lang="en-US" altLang="ko-KR" sz="2000" b="1" dirty="0" smtClean="0"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권지원 노민진 문유리 손영선 </a:t>
            </a:r>
            <a:r>
              <a:rPr lang="ko-KR" altLang="en-US" sz="2000" dirty="0" err="1" smtClean="0">
                <a:latin typeface="08서울남산체 L" pitchFamily="18" charset="-127"/>
                <a:ea typeface="08서울남산체 L" pitchFamily="18" charset="-127"/>
              </a:rPr>
              <a:t>손예인</a:t>
            </a:r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000" dirty="0" err="1" smtClean="0">
                <a:latin typeface="08서울남산체 L" pitchFamily="18" charset="-127"/>
                <a:ea typeface="08서울남산체 L" pitchFamily="18" charset="-127"/>
              </a:rPr>
              <a:t>이제강</a:t>
            </a:r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 이재휘 정유진</a:t>
            </a:r>
            <a:endParaRPr lang="ko-KR" altLang="en-US" sz="2000" dirty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5436" y="1125538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조선시대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47005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08625" y="234950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4000" b="1" dirty="0">
                <a:latin typeface="08서울남산체 L" pitchFamily="18" charset="-127"/>
                <a:ea typeface="08서울남산체 L" pitchFamily="18" charset="-127"/>
              </a:rPr>
              <a:t>우산도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732240" y="3429000"/>
            <a:ext cx="720179" cy="1080120"/>
          </a:xfrm>
          <a:prstGeom prst="downArrow">
            <a:avLst>
              <a:gd name="adj1" fmla="val 50000"/>
              <a:gd name="adj2" fmla="val 4682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08625" y="472440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4000" b="1" dirty="0">
                <a:latin typeface="08서울남산체 L" pitchFamily="18" charset="-127"/>
                <a:ea typeface="08서울남산체 L" pitchFamily="18" charset="-127"/>
              </a:rPr>
              <a:t>석도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67544" y="246420"/>
            <a:ext cx="69317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3.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영토취득의</a:t>
            </a:r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합법성과 대일 강화조약의 영토처리의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9992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쿠릴열도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644448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독도</a:t>
            </a:r>
            <a:endParaRPr lang="ko-KR" altLang="en-US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53955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683568" y="3789040"/>
            <a:ext cx="77768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572000" y="1484784"/>
            <a:ext cx="0" cy="46805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모서리가 둥근 직사각형 37"/>
          <p:cNvSpPr/>
          <p:nvPr/>
        </p:nvSpPr>
        <p:spPr>
          <a:xfrm>
            <a:off x="3491880" y="3140968"/>
            <a:ext cx="2160240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러</a:t>
            </a:r>
            <a:r>
              <a:rPr lang="en-US" altLang="ko-KR" sz="2400" b="1" dirty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4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일</a:t>
            </a:r>
            <a:endParaRPr lang="en-US" altLang="ko-KR" sz="24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2800" b="1" u="sng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국경선</a:t>
            </a:r>
            <a:r>
              <a:rPr lang="ko-KR" altLang="en-US" sz="24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 변동</a:t>
            </a:r>
            <a:endParaRPr lang="en-US" altLang="ko-KR" sz="24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22048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1854</a:t>
            </a:r>
            <a:r>
              <a:rPr lang="ko-KR" altLang="en-US" sz="2800" dirty="0" smtClean="0"/>
              <a:t>년  </a:t>
            </a:r>
            <a:r>
              <a:rPr lang="ko-KR" altLang="en-US" sz="2800" dirty="0" smtClean="0">
                <a:solidFill>
                  <a:srgbClr val="FF0000"/>
                </a:solidFill>
              </a:rPr>
              <a:t>화친조약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2080" y="22048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1875</a:t>
            </a:r>
            <a:r>
              <a:rPr lang="ko-KR" altLang="en-US" sz="2800" dirty="0" smtClean="0"/>
              <a:t>년 </a:t>
            </a:r>
            <a:r>
              <a:rPr lang="ko-KR" altLang="en-US" sz="2800" dirty="0" err="1" smtClean="0">
                <a:solidFill>
                  <a:srgbClr val="FF0000"/>
                </a:solidFill>
              </a:rPr>
              <a:t>쿄환조약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00" y="47971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1905</a:t>
            </a:r>
            <a:r>
              <a:rPr lang="ko-KR" altLang="en-US" sz="2800" dirty="0" smtClean="0"/>
              <a:t>년 </a:t>
            </a:r>
            <a:r>
              <a:rPr lang="ko-KR" altLang="en-US" sz="2800" dirty="0" smtClean="0">
                <a:solidFill>
                  <a:srgbClr val="FF0000"/>
                </a:solidFill>
              </a:rPr>
              <a:t>강화조약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064" y="465313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제</a:t>
            </a:r>
            <a:r>
              <a:rPr lang="en-US" altLang="ko-KR" sz="2800" dirty="0" smtClean="0"/>
              <a:t>2</a:t>
            </a:r>
            <a:r>
              <a:rPr lang="ko-KR" altLang="en-US" sz="2800" dirty="0" err="1" smtClean="0"/>
              <a:t>차대전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대일평화조약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3" grpId="0"/>
      <p:bldP spid="43" grpId="1"/>
      <p:bldP spid="47" grpId="0"/>
      <p:bldP spid="47" grpId="1"/>
      <p:bldP spid="48" grpId="0"/>
      <p:bldP spid="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7544" y="246420"/>
            <a:ext cx="69317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3.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영토취득의</a:t>
            </a:r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합법성과 대일 강화조약의 영토처리의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992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쿠릴열도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44448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독도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V="1">
            <a:off x="53955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C:\Users\user\Downloads\민진\독도영토학 과제\세종 실록지리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771826" cy="38164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58772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독도에 대한 영역의식을 가지고 있었음</a:t>
            </a:r>
            <a:endParaRPr lang="ko-KR" altLang="en-US" sz="2800" b="1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499992" y="5373216"/>
            <a:ext cx="432048" cy="43204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7544" y="246420"/>
            <a:ext cx="69317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3.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영토취득의</a:t>
            </a:r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합법성과 대일 강화조약의 영토처리의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9992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쿠릴열도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44448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독도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539552" y="1268760"/>
            <a:ext cx="8064896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 descr="C:\Users\user\Downloads\민진\독도영토학 과제\칙령41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20000" cy="40862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15816" y="59492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조선영역임을 명확히 함</a:t>
            </a:r>
            <a:endParaRPr lang="ko-KR" altLang="en-US" sz="2800" b="1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4499992" y="5373216"/>
            <a:ext cx="432048" cy="43204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9992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쿠릴열도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44448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독도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V="1">
            <a:off x="53955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67544" y="246420"/>
            <a:ext cx="69317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3.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영토취득의</a:t>
            </a:r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합법성과 대일 강화조약의 영토처리의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pic>
        <p:nvPicPr>
          <p:cNvPr id="3074" name="Picture 2" descr="C:\Users\user\Downloads\민진\독도영토학 과제\시마네현 고시 40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096344" cy="4484035"/>
          </a:xfrm>
          <a:prstGeom prst="rect">
            <a:avLst/>
          </a:prstGeom>
          <a:noFill/>
        </p:spPr>
      </p:pic>
      <p:sp>
        <p:nvSpPr>
          <p:cNvPr id="12" name="오른쪽 화살표 11"/>
          <p:cNvSpPr/>
          <p:nvPr/>
        </p:nvSpPr>
        <p:spPr>
          <a:xfrm>
            <a:off x="4067944" y="3789040"/>
            <a:ext cx="50405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932040" y="3140968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08서울남산체 L" pitchFamily="18" charset="-127"/>
                <a:ea typeface="08서울남산체 L" pitchFamily="18" charset="-127"/>
              </a:rPr>
              <a:t>1905</a:t>
            </a:r>
            <a:r>
              <a:rPr lang="ko-KR" altLang="en-US" sz="2800" b="1" dirty="0" smtClean="0">
                <a:latin typeface="08서울남산체 L" pitchFamily="18" charset="-127"/>
                <a:ea typeface="08서울남산체 L" pitchFamily="18" charset="-127"/>
              </a:rPr>
              <a:t>년</a:t>
            </a:r>
            <a:r>
              <a:rPr lang="ko-KR" altLang="en-US" sz="28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en-US" altLang="ko-KR" sz="28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2800" u="sng" dirty="0" err="1" smtClean="0">
                <a:latin typeface="08서울남산체 L" pitchFamily="18" charset="-127"/>
                <a:ea typeface="08서울남산체 L" pitchFamily="18" charset="-127"/>
              </a:rPr>
              <a:t>시마네현</a:t>
            </a:r>
            <a:r>
              <a:rPr lang="ko-KR" altLang="en-US" sz="2800" u="sng" dirty="0" smtClean="0">
                <a:latin typeface="08서울남산체 L" pitchFamily="18" charset="-127"/>
                <a:ea typeface="08서울남산체 L" pitchFamily="18" charset="-127"/>
              </a:rPr>
              <a:t> 고시</a:t>
            </a:r>
            <a:r>
              <a:rPr lang="ko-KR" altLang="en-US" sz="2800" dirty="0" smtClean="0">
                <a:latin typeface="08서울남산체 L" pitchFamily="18" charset="-127"/>
                <a:ea typeface="08서울남산체 L" pitchFamily="18" charset="-127"/>
              </a:rPr>
              <a:t>를 통해 독도를 불법으로</a:t>
            </a:r>
            <a:endParaRPr lang="en-US" altLang="ko-KR" sz="28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2800" dirty="0" smtClean="0">
                <a:latin typeface="08서울남산체 L" pitchFamily="18" charset="-127"/>
                <a:ea typeface="08서울남산체 L" pitchFamily="18" charset="-127"/>
              </a:rPr>
              <a:t>편입조치</a:t>
            </a:r>
            <a:endParaRPr lang="ko-KR" altLang="en-US" sz="2800" dirty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7544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4.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전후 외교적 영토조치의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latin typeface="08서울남산체 L" pitchFamily="18" charset="-127"/>
                <a:ea typeface="08서울남산체 L" pitchFamily="18" charset="-127"/>
              </a:rPr>
              <a:t>러</a:t>
            </a:r>
            <a:r>
              <a:rPr lang="en-US" altLang="ko-KR" sz="2000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44008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  <a:endParaRPr lang="ko-KR" altLang="en-US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V="1">
            <a:off x="53911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619672" y="2132856"/>
            <a:ext cx="2160240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얄타협정</a:t>
            </a:r>
            <a:endParaRPr lang="ko-KR" altLang="en-US" sz="2800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4427984" y="3212976"/>
            <a:ext cx="2880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22048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2800" dirty="0" smtClean="0">
                <a:latin typeface="08서울남산체 L" pitchFamily="18" charset="-127"/>
                <a:ea typeface="08서울남산체 L" pitchFamily="18" charset="-127"/>
              </a:rPr>
              <a:t>양국 의견 불일치</a:t>
            </a:r>
            <a:endParaRPr lang="ko-KR" altLang="en-US" sz="28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07707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08서울남산체 L" pitchFamily="18" charset="-127"/>
                <a:ea typeface="08서울남산체 L" pitchFamily="18" charset="-127"/>
              </a:rPr>
              <a:t>양국은</a:t>
            </a:r>
            <a:endParaRPr lang="en-US" altLang="ko-KR" sz="24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u="sng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en-US" altLang="ko-KR" sz="2400" b="1" u="sng" dirty="0" smtClean="0"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2400" b="1" u="sng" dirty="0" smtClean="0">
                <a:latin typeface="08서울남산체 L" pitchFamily="18" charset="-127"/>
                <a:ea typeface="08서울남산체 L" pitchFamily="18" charset="-127"/>
              </a:rPr>
              <a:t>평화조약을 체결할 경우 </a:t>
            </a:r>
            <a:r>
              <a:rPr lang="en-US" altLang="ko-KR" sz="2400" b="1" u="sng" dirty="0" smtClean="0">
                <a:latin typeface="08서울남산체 L" pitchFamily="18" charset="-127"/>
                <a:ea typeface="08서울남산체 L" pitchFamily="18" charset="-127"/>
              </a:rPr>
              <a:t>2</a:t>
            </a:r>
            <a:r>
              <a:rPr lang="ko-KR" altLang="en-US" sz="2400" b="1" u="sng" dirty="0" smtClean="0">
                <a:latin typeface="08서울남산체 L" pitchFamily="18" charset="-127"/>
                <a:ea typeface="08서울남산체 L" pitchFamily="18" charset="-127"/>
              </a:rPr>
              <a:t>개의 섬을 일본에 양도할 수 있다</a:t>
            </a:r>
            <a:r>
              <a:rPr lang="en-US" altLang="ko-KR" sz="2400" b="1" u="sng" dirty="0" smtClean="0">
                <a:latin typeface="08서울남산체 L" pitchFamily="18" charset="-127"/>
                <a:ea typeface="08서울남산체 L" pitchFamily="18" charset="-127"/>
              </a:rPr>
              <a:t>’ </a:t>
            </a:r>
            <a:r>
              <a:rPr lang="ko-KR" altLang="en-US" sz="2400" dirty="0" smtClean="0">
                <a:latin typeface="08서울남산체 L" pitchFamily="18" charset="-127"/>
                <a:ea typeface="08서울남산체 L" pitchFamily="18" charset="-127"/>
              </a:rPr>
              <a:t>는 내용으로 영토문제 해결 유보</a:t>
            </a:r>
            <a:endParaRPr lang="ko-KR" altLang="en-US" sz="2400" dirty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7544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4.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전후 외교적 영토조치의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latin typeface="08서울남산체 L" pitchFamily="18" charset="-127"/>
                <a:ea typeface="08서울남산체 L" pitchFamily="18" charset="-127"/>
              </a:rPr>
              <a:t>러</a:t>
            </a:r>
            <a:r>
              <a:rPr lang="en-US" altLang="ko-KR" sz="2000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44008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  <a:endParaRPr lang="ko-KR" altLang="en-US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V="1">
            <a:off x="53911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707904" y="1988840"/>
            <a:ext cx="1872208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일본</a:t>
            </a:r>
            <a:endParaRPr lang="ko-KR" altLang="en-US" sz="320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4572000" y="3789040"/>
            <a:ext cx="2880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440749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08서울남산체 L" pitchFamily="18" charset="-127"/>
                <a:ea typeface="08서울남산체 L" pitchFamily="18" charset="-127"/>
              </a:rPr>
              <a:t>적극적으로 영유권 회복운동 추진</a:t>
            </a:r>
            <a:endParaRPr lang="ko-KR" altLang="en-US" sz="24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쿠릴열도는 국제법에 입각하여 </a:t>
            </a:r>
            <a:r>
              <a:rPr lang="ko-KR" altLang="en-US" sz="2400" b="1" u="sng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양국이 인정하는 분쟁지역 </a:t>
            </a:r>
            <a:r>
              <a:rPr lang="ko-KR" altLang="en-US" sz="24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이라 할 수 있음</a:t>
            </a:r>
            <a:endParaRPr lang="ko-KR" altLang="en-US" sz="2400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467544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4.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전후 외교적 영토조치의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08서울남산체 L" pitchFamily="18" charset="-127"/>
                <a:ea typeface="08서울남산체 L" pitchFamily="18" charset="-127"/>
              </a:rPr>
              <a:t>러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44008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sz="2000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V="1">
            <a:off x="53955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275856" y="1988840"/>
            <a:ext cx="252028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한일협정</a:t>
            </a:r>
            <a:endParaRPr lang="ko-KR" altLang="en-US" sz="280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06896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08서울남산체 L" pitchFamily="18" charset="-127"/>
                <a:ea typeface="08서울남산체 L" pitchFamily="18" charset="-127"/>
              </a:rPr>
              <a:t>“ </a:t>
            </a:r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양국은 현안문제를 대화를 통해 평화적으로 합의한다</a:t>
            </a:r>
            <a:r>
              <a:rPr lang="en-US" altLang="ko-KR" sz="2000" dirty="0" smtClean="0">
                <a:latin typeface="08서울남산체 L" pitchFamily="18" charset="-127"/>
                <a:ea typeface="08서울남산체 L" pitchFamily="18" charset="-127"/>
              </a:rPr>
              <a:t>” </a:t>
            </a:r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라고 규정</a:t>
            </a:r>
            <a:endParaRPr lang="ko-KR" altLang="en-US" sz="2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4499992" y="3717032"/>
            <a:ext cx="288032" cy="9361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920" y="38610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한일협정</a:t>
            </a:r>
            <a:r>
              <a:rPr lang="ko-KR" altLang="en-US" sz="2800" b="1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400" b="1" dirty="0" smtClean="0">
                <a:latin typeface="08서울남산체 L" pitchFamily="18" charset="-127"/>
                <a:ea typeface="08서울남산체 L" pitchFamily="18" charset="-127"/>
              </a:rPr>
              <a:t>이 후</a:t>
            </a:r>
            <a:endParaRPr lang="ko-KR" altLang="en-US" sz="28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19672" y="5085184"/>
            <a:ext cx="5832648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독도의 영유권 주장은 계속됨</a:t>
            </a:r>
            <a:endParaRPr lang="ko-KR" altLang="en-US" sz="2800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7544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4.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전후 외교적 영토조치의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908720"/>
            <a:ext cx="3960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08서울남산체 L" pitchFamily="18" charset="-127"/>
                <a:ea typeface="08서울남산체 L" pitchFamily="18" charset="-127"/>
              </a:rPr>
              <a:t>러</a:t>
            </a:r>
            <a:r>
              <a:rPr lang="en-US" altLang="ko-KR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644008" y="908720"/>
            <a:ext cx="3960000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한</a:t>
            </a:r>
            <a:r>
              <a:rPr lang="en-US" altLang="ko-KR" sz="2000" b="1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000" b="1" dirty="0" smtClean="0">
                <a:latin typeface="08서울남산체 L" pitchFamily="18" charset="-127"/>
                <a:ea typeface="08서울남산체 L" pitchFamily="18" charset="-127"/>
              </a:rPr>
              <a:t>일 간의 외교조치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V="1">
            <a:off x="539552" y="1268760"/>
            <a:ext cx="806489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691680" y="1988840"/>
            <a:ext cx="1872208" cy="17281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한국</a:t>
            </a:r>
            <a:endParaRPr lang="ko-KR" altLang="en-US" sz="320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436096" y="1988840"/>
            <a:ext cx="1872208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일본</a:t>
            </a:r>
            <a:endParaRPr lang="ko-KR" altLang="en-US" sz="320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2483768" y="4005064"/>
            <a:ext cx="2880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6228184" y="4005064"/>
            <a:ext cx="2880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486916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L" pitchFamily="18" charset="-127"/>
                <a:ea typeface="08서울남산체 L" pitchFamily="18" charset="-127"/>
              </a:rPr>
              <a:t>영토문제가 존재하지 않는</a:t>
            </a:r>
            <a:endParaRPr lang="en-US" altLang="ko-KR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dirty="0" smtClean="0">
                <a:latin typeface="08서울남산체 L" pitchFamily="18" charset="-127"/>
                <a:ea typeface="08서울남산체 L" pitchFamily="18" charset="-127"/>
              </a:rPr>
              <a:t>한국의 </a:t>
            </a:r>
            <a:r>
              <a:rPr lang="ko-KR" altLang="en-US" sz="240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고유영토라는 입장</a:t>
            </a:r>
            <a:endParaRPr lang="ko-KR" altLang="en-US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479715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L" pitchFamily="18" charset="-127"/>
                <a:ea typeface="08서울남산체 L" pitchFamily="18" charset="-127"/>
              </a:rPr>
              <a:t>독도 실효적 지배에 대해 인정</a:t>
            </a:r>
            <a:r>
              <a:rPr lang="en-US" altLang="ko-KR" dirty="0" smtClean="0">
                <a:latin typeface="08서울남산체 L" pitchFamily="18" charset="-127"/>
                <a:ea typeface="08서울남산체 L" pitchFamily="18" charset="-127"/>
              </a:rPr>
              <a:t>.</a:t>
            </a:r>
          </a:p>
          <a:p>
            <a:pPr algn="ctr"/>
            <a:r>
              <a:rPr lang="ko-KR" altLang="en-US" dirty="0" smtClean="0">
                <a:latin typeface="08서울남산체 L" pitchFamily="18" charset="-127"/>
                <a:ea typeface="08서울남산체 L" pitchFamily="18" charset="-127"/>
              </a:rPr>
              <a:t>우회적인 방법을 동원하여 </a:t>
            </a:r>
            <a:endParaRPr lang="en-US" altLang="ko-KR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독도의 영토주권 훼손</a:t>
            </a:r>
            <a:endParaRPr lang="ko-KR" altLang="en-US" sz="2400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국제사회의 여론을 조장하여 독도를 </a:t>
            </a:r>
            <a:r>
              <a:rPr lang="ko-KR" altLang="en-US" sz="2400" b="1" u="sng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일본 영토 혹은 분쟁지역으로 부각</a:t>
            </a:r>
            <a:endParaRPr lang="ko-KR" altLang="en-US" sz="2400" b="1" u="sng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0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5.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2910" y="2071678"/>
            <a:ext cx="3929090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전전  일본의 </a:t>
            </a:r>
            <a:endParaRPr lang="en-US" altLang="ko-KR" sz="40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쿠릴 열도의 </a:t>
            </a:r>
            <a:endParaRPr lang="en-US" altLang="ko-KR" sz="40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지배  상황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57752" y="2071678"/>
            <a:ext cx="3714776" cy="2571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전후 일본의 </a:t>
            </a:r>
            <a:endParaRPr lang="en-US" altLang="ko-KR" sz="40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쿠릴 열도의 </a:t>
            </a:r>
            <a:endParaRPr lang="en-US" altLang="ko-KR" sz="4000" b="1" dirty="0" smtClean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지배 상황</a:t>
            </a:r>
            <a:endParaRPr lang="ko-KR" altLang="en-US" sz="4000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넛 3"/>
          <p:cNvSpPr/>
          <p:nvPr/>
        </p:nvSpPr>
        <p:spPr>
          <a:xfrm>
            <a:off x="-2160240" y="1268760"/>
            <a:ext cx="4932040" cy="4392488"/>
          </a:xfrm>
          <a:prstGeom prst="donut">
            <a:avLst>
              <a:gd name="adj" fmla="val 29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도넛 5"/>
          <p:cNvSpPr/>
          <p:nvPr/>
        </p:nvSpPr>
        <p:spPr>
          <a:xfrm>
            <a:off x="-1764704" y="1628800"/>
            <a:ext cx="4206071" cy="3672408"/>
          </a:xfrm>
          <a:prstGeom prst="donut">
            <a:avLst>
              <a:gd name="adj" fmla="val 294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40968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08서울남산체 L" pitchFamily="18" charset="-127"/>
                <a:ea typeface="08서울남산체 L" pitchFamily="18" charset="-127"/>
              </a:rPr>
              <a:t>Contents</a:t>
            </a:r>
            <a:endParaRPr lang="ko-KR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21580235">
            <a:off x="3349316" y="1125146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3347864" y="1629598"/>
            <a:ext cx="4968552" cy="71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3419872" y="1197154"/>
            <a:ext cx="14401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1.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서론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rot="21580235">
            <a:off x="3349316" y="1916832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3347864" y="2421284"/>
            <a:ext cx="4968552" cy="71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419872" y="1988840"/>
            <a:ext cx="14401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본론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5446385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영토문제의 성격상 차이점의 비교</a:t>
            </a:r>
            <a:endParaRPr lang="ko-KR" altLang="en-US" sz="22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rot="21580235">
            <a:off x="3277308" y="4725141"/>
            <a:ext cx="142356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3275856" y="5229596"/>
            <a:ext cx="4968552" cy="71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203848" y="4797152"/>
            <a:ext cx="15841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3.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결론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652008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08서울남산체 L" pitchFamily="18" charset="-127"/>
                <a:ea typeface="08서울남산체 L" pitchFamily="18" charset="-127"/>
              </a:rPr>
              <a:t>• 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200" dirty="0" smtClean="0"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ko-KR" sz="2200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en-US" altLang="ko-KR" sz="22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영토취득의 합법성과 대일 강화조약의</a:t>
            </a:r>
            <a:endParaRPr lang="en-US" altLang="ko-KR" sz="2200" dirty="0" smtClean="0"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en-US" altLang="ko-KR" sz="2200" dirty="0" smtClean="0">
                <a:latin typeface="08서울남산체 L" pitchFamily="18" charset="-127"/>
                <a:ea typeface="08서울남산체 L" pitchFamily="18" charset="-127"/>
              </a:rPr>
              <a:t>    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영토처리의 비교</a:t>
            </a:r>
            <a:endParaRPr lang="en-US" altLang="ko-KR" sz="2200" dirty="0" smtClean="0"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ko-KR" sz="2200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전후 외교적 영토조치의 비교</a:t>
            </a:r>
            <a:endParaRPr lang="en-US" altLang="ko-KR" sz="2200" dirty="0" smtClean="0">
              <a:latin typeface="08서울남산체 L" pitchFamily="18" charset="-127"/>
              <a:ea typeface="08서울남산체 L" pitchFamily="18" charset="-127"/>
            </a:endParaRPr>
          </a:p>
          <a:p>
            <a:r>
              <a:rPr lang="ko-KR" altLang="ko-KR" sz="2200" dirty="0" smtClean="0">
                <a:latin typeface="08서울남산체 L" pitchFamily="18" charset="-127"/>
                <a:ea typeface="08서울남산체 L" pitchFamily="18" charset="-127"/>
              </a:rPr>
              <a:t>•</a:t>
            </a:r>
            <a:r>
              <a:rPr lang="ko-KR" altLang="en-US" sz="22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0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5.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908720"/>
            <a:ext cx="388799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전전  일본의  독도 지배  상황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203848" y="1988840"/>
            <a:ext cx="252028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인식차이</a:t>
            </a:r>
            <a:endParaRPr lang="ko-KR" altLang="en-US" sz="2800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342900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08서울남산체 L" pitchFamily="18" charset="-127"/>
                <a:ea typeface="08서울남산체 L" pitchFamily="18" charset="-127"/>
              </a:rPr>
              <a:t>상징적 의미  </a:t>
            </a:r>
            <a:r>
              <a:rPr lang="en-US" altLang="ko-KR" sz="2800" b="1" dirty="0" smtClean="0">
                <a:latin typeface="08서울남산체 L" pitchFamily="18" charset="-127"/>
                <a:ea typeface="08서울남산체 L" pitchFamily="18" charset="-127"/>
              </a:rPr>
              <a:t>‘</a:t>
            </a:r>
            <a:r>
              <a:rPr lang="ko-KR" altLang="en-US" sz="2800" b="1" dirty="0" smtClean="0">
                <a:latin typeface="08서울남산체 L" pitchFamily="18" charset="-127"/>
                <a:ea typeface="08서울남산체 L" pitchFamily="18" charset="-127"/>
              </a:rPr>
              <a:t>한반도 영역의 끝 </a:t>
            </a:r>
            <a:r>
              <a:rPr lang="en-US" altLang="ko-KR" sz="2800" dirty="0" smtClean="0">
                <a:latin typeface="08서울남산체 L" pitchFamily="18" charset="-127"/>
                <a:ea typeface="08서울남산체 L" pitchFamily="18" charset="-127"/>
              </a:rPr>
              <a:t>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472514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08서울남산체 L" pitchFamily="18" charset="-127"/>
                <a:ea typeface="08서울남산체 L" pitchFamily="18" charset="-127"/>
              </a:rPr>
              <a:t>영토의 끝으로 인식하여 관리</a:t>
            </a:r>
            <a:endParaRPr lang="ko-KR" altLang="en-US" sz="2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4788024" y="4869160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84168" y="47251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실효적 지배</a:t>
            </a:r>
            <a:endParaRPr lang="ko-KR" altLang="en-US" sz="2800" b="1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flipV="1">
            <a:off x="539552" y="1268756"/>
            <a:ext cx="799288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0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5.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27784" y="2204864"/>
            <a:ext cx="360040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u="sng" dirty="0" smtClean="0">
                <a:solidFill>
                  <a:schemeClr val="tx1"/>
                </a:solidFill>
                <a:latin typeface="+mj-lt"/>
                <a:ea typeface="08서울남산체 L" pitchFamily="18" charset="-127"/>
              </a:rPr>
              <a:t>칙령 </a:t>
            </a:r>
            <a:r>
              <a:rPr lang="en-US" altLang="ko-KR" sz="3200" b="1" u="sng" dirty="0" smtClean="0">
                <a:solidFill>
                  <a:schemeClr val="tx1"/>
                </a:solidFill>
                <a:latin typeface="+mj-lt"/>
                <a:ea typeface="08서울남산체 L" pitchFamily="18" charset="-127"/>
              </a:rPr>
              <a:t>41</a:t>
            </a:r>
            <a:r>
              <a:rPr lang="ko-KR" altLang="en-US" sz="3200" b="1" u="sng" dirty="0" smtClean="0">
                <a:solidFill>
                  <a:schemeClr val="tx1"/>
                </a:solidFill>
                <a:latin typeface="+mj-lt"/>
                <a:ea typeface="08서울남산체 L" pitchFamily="18" charset="-127"/>
              </a:rPr>
              <a:t>호 </a:t>
            </a:r>
            <a:r>
              <a:rPr lang="ko-KR" altLang="en-US" sz="3200" b="1" dirty="0" smtClean="0">
                <a:solidFill>
                  <a:schemeClr val="tx1"/>
                </a:solidFill>
                <a:latin typeface="+mj-lt"/>
                <a:ea typeface="08서울남산체 L" pitchFamily="18" charset="-127"/>
              </a:rPr>
              <a:t>발령</a:t>
            </a:r>
            <a:endParaRPr lang="ko-KR" altLang="en-US" sz="3200" b="1" dirty="0">
              <a:solidFill>
                <a:schemeClr val="tx1"/>
              </a:solidFill>
              <a:latin typeface="+mj-lt"/>
              <a:ea typeface="08서울남산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7728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1900</a:t>
            </a:r>
            <a:r>
              <a:rPr lang="ko-KR" altLang="en-US" b="1" dirty="0" smtClean="0"/>
              <a:t>년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22108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002060"/>
                </a:solidFill>
                <a:latin typeface="08서울남산체 L" pitchFamily="18" charset="-127"/>
                <a:ea typeface="08서울남산체 L" pitchFamily="18" charset="-127"/>
              </a:rPr>
              <a:t>행정개편 단행</a:t>
            </a:r>
            <a:endParaRPr lang="en-US" altLang="ko-KR" sz="4000" b="1" dirty="0" smtClean="0">
              <a:solidFill>
                <a:srgbClr val="002060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endParaRPr lang="en-US" altLang="ko-KR" sz="3200" b="1" dirty="0" smtClean="0">
              <a:solidFill>
                <a:srgbClr val="002060"/>
              </a:solidFill>
            </a:endParaRPr>
          </a:p>
          <a:p>
            <a:endParaRPr lang="en-US" altLang="ko-KR" dirty="0" smtClean="0"/>
          </a:p>
        </p:txBody>
      </p:sp>
      <p:sp>
        <p:nvSpPr>
          <p:cNvPr id="13" name="오른쪽 화살표 12"/>
          <p:cNvSpPr/>
          <p:nvPr/>
        </p:nvSpPr>
        <p:spPr>
          <a:xfrm>
            <a:off x="2339752" y="443711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2339752" y="537321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357554" y="5072074"/>
            <a:ext cx="30866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  <a:latin typeface="08서울남산체 L" pitchFamily="18" charset="-127"/>
                <a:ea typeface="08서울남산체 L" pitchFamily="18" charset="-127"/>
              </a:rPr>
              <a:t>행정구역 편입</a:t>
            </a:r>
            <a:endParaRPr lang="en-US" altLang="ko-KR" sz="4000" b="1" dirty="0" smtClean="0">
              <a:solidFill>
                <a:srgbClr val="002060"/>
              </a:solidFill>
              <a:latin typeface="08서울남산체 L" pitchFamily="18" charset="-127"/>
              <a:ea typeface="08서울남산체 L" pitchFamily="18" charset="-127"/>
            </a:endParaRPr>
          </a:p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39552" y="908720"/>
            <a:ext cx="388799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전전  일본의  독도 지배  상황</a:t>
            </a:r>
          </a:p>
        </p:txBody>
      </p:sp>
      <p:sp>
        <p:nvSpPr>
          <p:cNvPr id="17" name="직사각형 16"/>
          <p:cNvSpPr/>
          <p:nvPr/>
        </p:nvSpPr>
        <p:spPr>
          <a:xfrm flipV="1">
            <a:off x="539552" y="1268756"/>
            <a:ext cx="799288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0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5.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191915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o-KR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rPr>
              <a:t>일본의 대한제국 침탈</a:t>
            </a:r>
            <a:endParaRPr lang="en-US" altLang="ko-KR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endParaRPr lang="ko-KR" altLang="en-US" sz="2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4162" y="3356992"/>
            <a:ext cx="1728192" cy="169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13653" y="3452229"/>
            <a:ext cx="1656184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07904" y="3501008"/>
            <a:ext cx="1656184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555776" y="428032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470" y="388021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무주지 선점</a:t>
            </a:r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79529" y="3603213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외교권 </a:t>
            </a:r>
            <a:endParaRPr lang="en-US" altLang="ko-KR" sz="36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강제  </a:t>
            </a:r>
            <a:r>
              <a:rPr lang="ko-KR" altLang="en-US" sz="3200" dirty="0" smtClean="0">
                <a:latin typeface="08서울남산체 L" pitchFamily="18" charset="-127"/>
                <a:ea typeface="08서울남산체 L" pitchFamily="18" charset="-127"/>
              </a:rPr>
              <a:t>박탈</a:t>
            </a:r>
            <a:endParaRPr lang="ko-KR" altLang="en-US" sz="3600" dirty="0" smtClean="0">
              <a:latin typeface="08서울남산체 L" pitchFamily="18" charset="-127"/>
              <a:ea typeface="08서울남산체 L" pitchFamily="18" charset="-127"/>
            </a:endParaRPr>
          </a:p>
          <a:p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3018" y="3429000"/>
            <a:ext cx="2357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한반도 </a:t>
            </a:r>
            <a:endParaRPr lang="en-US" altLang="ko-KR" sz="36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전체</a:t>
            </a:r>
            <a:endParaRPr lang="en-US" altLang="ko-KR" sz="36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 algn="ctr"/>
            <a:r>
              <a:rPr lang="ko-KR" altLang="en-US" sz="3600" dirty="0" smtClean="0">
                <a:latin typeface="08서울남산체 L" pitchFamily="18" charset="-127"/>
                <a:ea typeface="08서울남산체 L" pitchFamily="18" charset="-127"/>
              </a:rPr>
              <a:t> 강제 합병</a:t>
            </a:r>
          </a:p>
          <a:p>
            <a:endParaRPr lang="ko-KR" altLang="en-US" sz="2400" dirty="0"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5940152" y="428032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39552" y="908720"/>
            <a:ext cx="388799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전전  일본의  독도 지배  상황</a:t>
            </a:r>
          </a:p>
        </p:txBody>
      </p:sp>
      <p:sp>
        <p:nvSpPr>
          <p:cNvPr id="23" name="직사각형 22"/>
          <p:cNvSpPr/>
          <p:nvPr/>
        </p:nvSpPr>
        <p:spPr>
          <a:xfrm flipV="1">
            <a:off x="539552" y="1268756"/>
            <a:ext cx="799288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51520" y="246420"/>
            <a:ext cx="388119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5.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실효적 지배 상황의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857488" y="2143116"/>
            <a:ext cx="3429024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한국의 실효적 독도 지배</a:t>
            </a:r>
            <a:endParaRPr lang="ko-KR" altLang="en-US" sz="2400" b="1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5400000">
            <a:off x="2178827" y="3572272"/>
            <a:ext cx="714380" cy="50006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5400000">
            <a:off x="4214810" y="3821511"/>
            <a:ext cx="714380" cy="158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rot="16200000" flipH="1">
            <a:off x="6215273" y="3571678"/>
            <a:ext cx="713983" cy="4286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6372200" y="4572008"/>
            <a:ext cx="1557386" cy="152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어업협정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214414" y="4572008"/>
            <a:ext cx="1571636" cy="15001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평화선언</a:t>
            </a:r>
            <a:endParaRPr lang="ko-KR" altLang="en-US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707904" y="4581128"/>
            <a:ext cx="1714512" cy="15716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08서울남산체 L" pitchFamily="18" charset="-127"/>
                <a:ea typeface="08서울남산체 L" pitchFamily="18" charset="-127"/>
              </a:rPr>
              <a:t>의용수비대</a:t>
            </a:r>
            <a:endParaRPr lang="ko-KR" altLang="en-US" b="1" dirty="0">
              <a:solidFill>
                <a:schemeClr val="tx1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992" y="908720"/>
            <a:ext cx="388799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08서울남산체 L" pitchFamily="18" charset="-127"/>
                <a:ea typeface="08서울남산체 L" pitchFamily="18" charset="-127"/>
              </a:rPr>
              <a:t>전전  일본의  독도 지배  상황</a:t>
            </a:r>
          </a:p>
        </p:txBody>
      </p:sp>
      <p:sp>
        <p:nvSpPr>
          <p:cNvPr id="19" name="직사각형 18"/>
          <p:cNvSpPr/>
          <p:nvPr/>
        </p:nvSpPr>
        <p:spPr>
          <a:xfrm flipV="1">
            <a:off x="539552" y="1268756"/>
            <a:ext cx="799288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7452320" y="3789040"/>
            <a:ext cx="1428760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배타적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경제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수역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5796136" y="4653136"/>
            <a:ext cx="1428760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평화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조약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467483" y="246420"/>
            <a:ext cx="4392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6.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영토문제의 성격상 차이점의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060" y="2947591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08서울남산체 L" pitchFamily="18" charset="-127"/>
                <a:ea typeface="08서울남산체 L" pitchFamily="18" charset="-127"/>
              </a:rPr>
              <a:t>독도</a:t>
            </a:r>
            <a:endParaRPr lang="ko-KR" altLang="en-US" sz="44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2947591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08서울남산체 L" pitchFamily="18" charset="-127"/>
                <a:ea typeface="08서울남산체 L" pitchFamily="18" charset="-127"/>
              </a:rPr>
              <a:t>북방영토</a:t>
            </a:r>
            <a:endParaRPr lang="ko-KR" altLang="en-US" sz="2000" b="1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331640" y="1124744"/>
            <a:ext cx="6500858" cy="78581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L" pitchFamily="18" charset="-127"/>
                <a:ea typeface="08서울남산체 L" pitchFamily="18" charset="-127"/>
              </a:rPr>
              <a:t>독도와 북방영토의 영유권문제의 성격상 차이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L" pitchFamily="18" charset="-127"/>
              <a:ea typeface="08서울남산체 L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572000" y="1928802"/>
            <a:ext cx="0" cy="34444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334928" y="3706772"/>
            <a:ext cx="1428760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거주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여부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1907704" y="4581128"/>
            <a:ext cx="1428760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실효적 점유</a:t>
            </a:r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3851920" y="4797152"/>
            <a:ext cx="1428760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인식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차이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62373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http://www.youtube.com/watch?v=oLlpducspSA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11" grpId="0"/>
      <p:bldP spid="12" grpId="0"/>
      <p:bldP spid="13" grpId="0" animBg="1"/>
      <p:bldP spid="17" grpId="0" animBg="1"/>
      <p:bldP spid="18" grpId="0" animBg="1"/>
      <p:bldP spid="19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99695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87216" y="1412776"/>
            <a:ext cx="514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08서울남산체 L" pitchFamily="18" charset="-127"/>
                <a:ea typeface="08서울남산체 L" pitchFamily="18" charset="-127"/>
              </a:rPr>
              <a:t>감사합니다 </a:t>
            </a:r>
            <a:endParaRPr lang="ko-KR" altLang="en-US" sz="6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37321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000" dirty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0" name="Picture 6" descr="http://sstatic.naver.net/keypage/outside/life/2011033113462148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481678" y="246420"/>
            <a:ext cx="178606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1. 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들어가면서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960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652" y="2060848"/>
            <a:ext cx="3960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7544" y="1988840"/>
            <a:ext cx="4104456" cy="2952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5400" b="1" dirty="0">
                <a:latin typeface="08서울남산체 L" pitchFamily="18" charset="-127"/>
                <a:ea typeface="08서울남산체 L" pitchFamily="18" charset="-127"/>
              </a:rPr>
              <a:t>죽도</a:t>
            </a:r>
            <a:r>
              <a:rPr lang="en-US" altLang="ko-KR" sz="5400" b="1" dirty="0">
                <a:latin typeface="08서울남산체 L" pitchFamily="18" charset="-127"/>
                <a:ea typeface="08서울남산체 L" pitchFamily="18" charset="-127"/>
              </a:rPr>
              <a:t>(</a:t>
            </a:r>
            <a:r>
              <a:rPr lang="ko-KR" altLang="en-US" sz="5400" b="1" dirty="0">
                <a:latin typeface="08서울남산체 L" pitchFamily="18" charset="-127"/>
                <a:ea typeface="08서울남산체 L" pitchFamily="18" charset="-127"/>
              </a:rPr>
              <a:t>竹島</a:t>
            </a:r>
            <a:r>
              <a:rPr lang="en-US" altLang="ko-KR" sz="5400" b="1" dirty="0">
                <a:latin typeface="08서울남산체 L" pitchFamily="18" charset="-127"/>
                <a:ea typeface="08서울남산체 L" pitchFamily="18" charset="-127"/>
              </a:rPr>
              <a:t>)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716016" y="1988840"/>
            <a:ext cx="4104704" cy="2952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5400" dirty="0">
                <a:latin typeface="08서울남산체 L" pitchFamily="18" charset="-127"/>
                <a:ea typeface="08서울남산체 L" pitchFamily="18" charset="-127"/>
              </a:rPr>
              <a:t>북방영토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59832" y="1772816"/>
            <a:ext cx="3168650" cy="2952750"/>
          </a:xfrm>
          <a:prstGeom prst="irregularSeal2">
            <a:avLst/>
          </a:prstGeom>
          <a:solidFill>
            <a:srgbClr val="FF0000">
              <a:alpha val="58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600" b="1" dirty="0">
                <a:latin typeface="돋움체" pitchFamily="49" charset="-127"/>
                <a:ea typeface="돋움체" pitchFamily="49" charset="-127"/>
              </a:rPr>
              <a:t>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56612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http://news.naver.com/main/vod/vod.nhn?oid=052&amp;aid=0000208091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3528" y="1196752"/>
            <a:ext cx="4826000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쿠릴열도 최남단 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4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도</a:t>
            </a:r>
          </a:p>
        </p:txBody>
      </p:sp>
      <p:pic>
        <p:nvPicPr>
          <p:cNvPr id="11" name="Picture 5" descr="러일지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384550" cy="4176713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35150" y="249237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 dirty="0"/>
              <a:t>러시아 캄차카반도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55875" y="55165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 dirty="0"/>
              <a:t>일본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95513" y="2997200"/>
            <a:ext cx="1800225" cy="1728788"/>
          </a:xfrm>
          <a:custGeom>
            <a:avLst/>
            <a:gdLst>
              <a:gd name="G0" fmla="+- 1752 0 0"/>
              <a:gd name="G1" fmla="+- 21600 0 1752"/>
              <a:gd name="G2" fmla="+- 21600 0 175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52" y="10800"/>
                </a:moveTo>
                <a:cubicBezTo>
                  <a:pt x="1752" y="15797"/>
                  <a:pt x="5803" y="19848"/>
                  <a:pt x="10800" y="19848"/>
                </a:cubicBezTo>
                <a:cubicBezTo>
                  <a:pt x="15797" y="19848"/>
                  <a:pt x="19848" y="15797"/>
                  <a:pt x="19848" y="10800"/>
                </a:cubicBezTo>
                <a:cubicBezTo>
                  <a:pt x="19848" y="5803"/>
                  <a:pt x="15797" y="1752"/>
                  <a:pt x="10800" y="1752"/>
                </a:cubicBezTo>
                <a:cubicBezTo>
                  <a:pt x="5803" y="1752"/>
                  <a:pt x="1752" y="5803"/>
                  <a:pt x="1752" y="10800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140200" y="2205038"/>
            <a:ext cx="4752975" cy="4175125"/>
          </a:xfrm>
          <a:prstGeom prst="wedgeRectCallout">
            <a:avLst>
              <a:gd name="adj1" fmla="val -67569"/>
              <a:gd name="adj2" fmla="val -14144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ko-KR" altLang="ko-KR" sz="1800"/>
          </a:p>
        </p:txBody>
      </p:sp>
      <p:pic>
        <p:nvPicPr>
          <p:cNvPr id="16" name="Picture 11" descr="북방영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49500"/>
            <a:ext cx="4464050" cy="3887788"/>
          </a:xfrm>
          <a:prstGeom prst="rect">
            <a:avLst/>
          </a:prstGeom>
          <a:noFill/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148263" y="4581525"/>
            <a:ext cx="1872009" cy="1871811"/>
          </a:xfrm>
          <a:custGeom>
            <a:avLst/>
            <a:gdLst>
              <a:gd name="G0" fmla="+- 2010 0 0"/>
              <a:gd name="G1" fmla="+- 21600 0 2010"/>
              <a:gd name="G2" fmla="+- 21600 0 201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10" y="10800"/>
                </a:moveTo>
                <a:cubicBezTo>
                  <a:pt x="2010" y="15655"/>
                  <a:pt x="5945" y="19590"/>
                  <a:pt x="10800" y="19590"/>
                </a:cubicBezTo>
                <a:cubicBezTo>
                  <a:pt x="15655" y="19590"/>
                  <a:pt x="19590" y="15655"/>
                  <a:pt x="19590" y="10800"/>
                </a:cubicBezTo>
                <a:cubicBezTo>
                  <a:pt x="19590" y="5945"/>
                  <a:pt x="15655" y="2010"/>
                  <a:pt x="10800" y="2010"/>
                </a:cubicBezTo>
                <a:cubicBezTo>
                  <a:pt x="5945" y="2010"/>
                  <a:pt x="2010" y="5945"/>
                  <a:pt x="2010" y="10800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1340768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</a:p>
        </p:txBody>
      </p:sp>
      <p:pic>
        <p:nvPicPr>
          <p:cNvPr id="7" name="Picture 7" descr="한국지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3960813" cy="3960812"/>
          </a:xfrm>
          <a:prstGeom prst="rect">
            <a:avLst/>
          </a:prstGeom>
          <a:noFill/>
        </p:spPr>
      </p:pic>
      <p:pic>
        <p:nvPicPr>
          <p:cNvPr id="8" name="Picture 9" descr="일본지도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960812" cy="3960812"/>
          </a:xfrm>
          <a:prstGeom prst="rect">
            <a:avLst/>
          </a:prstGeom>
          <a:noFill/>
        </p:spPr>
      </p:pic>
      <p:pic>
        <p:nvPicPr>
          <p:cNvPr id="9" name="Picture 5" descr="독도일러스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492375"/>
            <a:ext cx="3240087" cy="1804988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15816" y="4221088"/>
            <a:ext cx="360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무주지 </a:t>
            </a:r>
            <a:r>
              <a:rPr lang="ko-KR" altLang="en-US" sz="2400" b="1" dirty="0" err="1">
                <a:solidFill>
                  <a:srgbClr val="FF0000"/>
                </a:solidFill>
                <a:latin typeface="08서울남산체 L" pitchFamily="18" charset="-127"/>
                <a:ea typeface="08서울남산체 L" pitchFamily="18" charset="-127"/>
              </a:rPr>
              <a:t>선점론</a:t>
            </a:r>
            <a:endParaRPr lang="ko-KR" altLang="en-US" sz="2400" b="1" dirty="0">
              <a:solidFill>
                <a:srgbClr val="FF0000"/>
              </a:solidFill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95536" y="1124744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고대시대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5040312" cy="444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284663" y="5157788"/>
            <a:ext cx="1152525" cy="1079500"/>
          </a:xfrm>
          <a:custGeom>
            <a:avLst/>
            <a:gdLst>
              <a:gd name="G0" fmla="+- 2381 0 0"/>
              <a:gd name="G1" fmla="+- 21600 0 2381"/>
              <a:gd name="G2" fmla="+- 21600 0 23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81" y="10800"/>
                </a:moveTo>
                <a:cubicBezTo>
                  <a:pt x="2381" y="15450"/>
                  <a:pt x="6150" y="19219"/>
                  <a:pt x="10800" y="19219"/>
                </a:cubicBezTo>
                <a:cubicBezTo>
                  <a:pt x="15450" y="19219"/>
                  <a:pt x="19219" y="15450"/>
                  <a:pt x="19219" y="10800"/>
                </a:cubicBezTo>
                <a:cubicBezTo>
                  <a:pt x="19219" y="6150"/>
                  <a:pt x="15450" y="2381"/>
                  <a:pt x="10800" y="2381"/>
                </a:cubicBezTo>
                <a:cubicBezTo>
                  <a:pt x="6150" y="2381"/>
                  <a:pt x="2381" y="6150"/>
                  <a:pt x="2381" y="10800"/>
                </a:cubicBezTo>
                <a:close/>
              </a:path>
            </a:pathLst>
          </a:cu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292725" y="908050"/>
            <a:ext cx="3527425" cy="3457575"/>
          </a:xfrm>
          <a:prstGeom prst="wedgeRoundRectCallout">
            <a:avLst>
              <a:gd name="adj1" fmla="val -87398"/>
              <a:gd name="adj2" fmla="val 43111"/>
              <a:gd name="adj3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ko-KR" altLang="ko-KR" sz="1800"/>
          </a:p>
        </p:txBody>
      </p:sp>
      <p:pic>
        <p:nvPicPr>
          <p:cNvPr id="10" name="Picture 8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125538"/>
            <a:ext cx="2952750" cy="2952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5436" y="1125538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조선시대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5040312" cy="444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5"/>
            <a:ext cx="2952750" cy="2952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284663" y="5157788"/>
            <a:ext cx="1152525" cy="1079500"/>
          </a:xfrm>
          <a:custGeom>
            <a:avLst/>
            <a:gdLst>
              <a:gd name="G0" fmla="+- 2381 0 0"/>
              <a:gd name="G1" fmla="+- 21600 0 2381"/>
              <a:gd name="G2" fmla="+- 21600 0 23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81" y="10800"/>
                </a:moveTo>
                <a:cubicBezTo>
                  <a:pt x="2381" y="15450"/>
                  <a:pt x="6150" y="19219"/>
                  <a:pt x="10800" y="19219"/>
                </a:cubicBezTo>
                <a:cubicBezTo>
                  <a:pt x="15450" y="19219"/>
                  <a:pt x="19219" y="15450"/>
                  <a:pt x="19219" y="10800"/>
                </a:cubicBezTo>
                <a:cubicBezTo>
                  <a:pt x="19219" y="6150"/>
                  <a:pt x="15450" y="2381"/>
                  <a:pt x="10800" y="2381"/>
                </a:cubicBezTo>
                <a:cubicBezTo>
                  <a:pt x="6150" y="2381"/>
                  <a:pt x="2381" y="6150"/>
                  <a:pt x="2381" y="10800"/>
                </a:cubicBezTo>
                <a:close/>
              </a:path>
            </a:pathLst>
          </a:cu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868863"/>
            <a:ext cx="2781300" cy="1495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716016" y="5157192"/>
            <a:ext cx="1943100" cy="1081087"/>
          </a:xfrm>
          <a:custGeom>
            <a:avLst/>
            <a:gdLst>
              <a:gd name="G0" fmla="+- 9454887 0 0"/>
              <a:gd name="G1" fmla="+- 906487 0 0"/>
              <a:gd name="G2" fmla="+- 9454887 0 906487"/>
              <a:gd name="G3" fmla="+- 10800 0 0"/>
              <a:gd name="G4" fmla="+- 0 0 94548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83 0 0"/>
              <a:gd name="G9" fmla="+- 0 0 906487"/>
              <a:gd name="G10" fmla="+- 8283 0 2700"/>
              <a:gd name="G11" fmla="cos G10 9454887"/>
              <a:gd name="G12" fmla="sin G10 9454887"/>
              <a:gd name="G13" fmla="cos 13500 9454887"/>
              <a:gd name="G14" fmla="sin 13500 9454887"/>
              <a:gd name="G15" fmla="+- G11 10800 0"/>
              <a:gd name="G16" fmla="+- G12 10800 0"/>
              <a:gd name="G17" fmla="+- G13 10800 0"/>
              <a:gd name="G18" fmla="+- G14 10800 0"/>
              <a:gd name="G19" fmla="*/ 8283 1 2"/>
              <a:gd name="G20" fmla="+- G19 5400 0"/>
              <a:gd name="G21" fmla="cos G20 9454887"/>
              <a:gd name="G22" fmla="sin G20 9454887"/>
              <a:gd name="G23" fmla="+- G21 10800 0"/>
              <a:gd name="G24" fmla="+- G12 G23 G22"/>
              <a:gd name="G25" fmla="+- G22 G23 G11"/>
              <a:gd name="G26" fmla="cos 10800 9454887"/>
              <a:gd name="G27" fmla="sin 10800 9454887"/>
              <a:gd name="G28" fmla="cos 8283 9454887"/>
              <a:gd name="G29" fmla="sin 8283 94548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06487"/>
              <a:gd name="G36" fmla="sin G34 906487"/>
              <a:gd name="G37" fmla="+/ 906487 94548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83 G39"/>
              <a:gd name="G43" fmla="sin 828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851 w 21600"/>
              <a:gd name="T5" fmla="*/ 21403 h 21600"/>
              <a:gd name="T6" fmla="*/ 20065 w 21600"/>
              <a:gd name="T7" fmla="*/ 13081 h 21600"/>
              <a:gd name="T8" fmla="*/ 12373 w 21600"/>
              <a:gd name="T9" fmla="*/ 18932 h 21600"/>
              <a:gd name="T10" fmla="*/ -160 w 21600"/>
              <a:gd name="T11" fmla="*/ 18683 h 21600"/>
              <a:gd name="T12" fmla="*/ 742 w 21600"/>
              <a:gd name="T13" fmla="*/ 13159 h 21600"/>
              <a:gd name="T14" fmla="*/ 6267 w 21600"/>
              <a:gd name="T15" fmla="*/ 1406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076" y="15636"/>
                </a:moveTo>
                <a:cubicBezTo>
                  <a:pt x="5632" y="17800"/>
                  <a:pt x="8134" y="19083"/>
                  <a:pt x="10800" y="19083"/>
                </a:cubicBezTo>
                <a:cubicBezTo>
                  <a:pt x="14611" y="19082"/>
                  <a:pt x="17931" y="16481"/>
                  <a:pt x="18842" y="12780"/>
                </a:cubicBezTo>
                <a:lnTo>
                  <a:pt x="21286" y="13381"/>
                </a:lnTo>
                <a:cubicBezTo>
                  <a:pt x="20098" y="18208"/>
                  <a:pt x="15770" y="21599"/>
                  <a:pt x="10800" y="21600"/>
                </a:cubicBezTo>
                <a:cubicBezTo>
                  <a:pt x="7324" y="21600"/>
                  <a:pt x="4062" y="19927"/>
                  <a:pt x="2032" y="17106"/>
                </a:cubicBezTo>
                <a:lnTo>
                  <a:pt x="-160" y="18683"/>
                </a:lnTo>
                <a:lnTo>
                  <a:pt x="742" y="13159"/>
                </a:lnTo>
                <a:lnTo>
                  <a:pt x="6267" y="14060"/>
                </a:lnTo>
                <a:lnTo>
                  <a:pt x="4076" y="1563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9552" y="1124744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조선시대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08" y="2275681"/>
            <a:ext cx="37052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115616" y="5301208"/>
            <a:ext cx="3024187" cy="935037"/>
          </a:xfrm>
          <a:prstGeom prst="wedgeRoundRectCallout">
            <a:avLst>
              <a:gd name="adj1" fmla="val 287"/>
              <a:gd name="adj2" fmla="val -123685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4000" b="1" dirty="0">
                <a:latin typeface="08서울남산체 L" pitchFamily="18" charset="-127"/>
                <a:ea typeface="08서울남산체 L" pitchFamily="18" charset="-127"/>
              </a:rPr>
              <a:t>우산도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663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580235">
            <a:off x="324980" y="188244"/>
            <a:ext cx="141114" cy="5048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692696"/>
            <a:ext cx="83529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7544" y="1124744"/>
            <a:ext cx="2592388" cy="7921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독도</a:t>
            </a:r>
            <a:r>
              <a:rPr lang="en-US" altLang="ko-KR" sz="3200" b="1" dirty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3200" b="1" dirty="0">
                <a:latin typeface="08서울남산체 L" pitchFamily="18" charset="-127"/>
                <a:ea typeface="08서울남산체 L" pitchFamily="18" charset="-127"/>
              </a:rPr>
              <a:t>조선시대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016" y="2348706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303" y="3140869"/>
            <a:ext cx="2781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708078" y="2923381"/>
            <a:ext cx="2160588" cy="187166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67544" y="246420"/>
            <a:ext cx="265329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>
                <a:latin typeface="08서울남산체 L" pitchFamily="18" charset="-127"/>
                <a:ea typeface="08서울남산체 L" pitchFamily="18" charset="-127"/>
              </a:rPr>
              <a:t>2.</a:t>
            </a:r>
            <a:r>
              <a:rPr lang="ko-KR" altLang="en-US" sz="2300" dirty="0" smtClean="0">
                <a:latin typeface="08서울남산체 L" pitchFamily="18" charset="-127"/>
                <a:ea typeface="08서울남산체 L" pitchFamily="18" charset="-127"/>
              </a:rPr>
              <a:t>역사적 권원의 비교</a:t>
            </a:r>
            <a:endParaRPr lang="en-US" altLang="ko-KR" sz="23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490</Words>
  <Application>Microsoft Office PowerPoint</Application>
  <PresentationFormat>화면 슬라이드 쇼(4:3)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굴림</vt:lpstr>
      <vt:lpstr>Arial</vt:lpstr>
      <vt:lpstr>맑은 고딕</vt:lpstr>
      <vt:lpstr>08서울남산체 L</vt:lpstr>
      <vt:lpstr>돋움체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59</cp:revision>
  <dcterms:created xsi:type="dcterms:W3CDTF">2011-10-31T09:06:33Z</dcterms:created>
  <dcterms:modified xsi:type="dcterms:W3CDTF">2011-12-05T17:14:08Z</dcterms:modified>
</cp:coreProperties>
</file>