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  <p:sldMasterId id="2147483708" r:id="rId2"/>
    <p:sldMasterId id="2147483710" r:id="rId3"/>
    <p:sldMasterId id="2147483712" r:id="rId4"/>
    <p:sldMasterId id="2147483716" r:id="rId5"/>
    <p:sldMasterId id="2147483718" r:id="rId6"/>
    <p:sldMasterId id="2147483720" r:id="rId7"/>
    <p:sldMasterId id="2147483722" r:id="rId8"/>
    <p:sldMasterId id="2147483724" r:id="rId9"/>
  </p:sldMasterIdLst>
  <p:notesMasterIdLst>
    <p:notesMasterId r:id="rId76"/>
  </p:notesMasterIdLst>
  <p:sldIdLst>
    <p:sldId id="435" r:id="rId10"/>
    <p:sldId id="437" r:id="rId11"/>
    <p:sldId id="436" r:id="rId12"/>
    <p:sldId id="386" r:id="rId13"/>
    <p:sldId id="399" r:id="rId14"/>
    <p:sldId id="400" r:id="rId15"/>
    <p:sldId id="405" r:id="rId16"/>
    <p:sldId id="384" r:id="rId17"/>
    <p:sldId id="339" r:id="rId18"/>
    <p:sldId id="401" r:id="rId19"/>
    <p:sldId id="402" r:id="rId20"/>
    <p:sldId id="404" r:id="rId21"/>
    <p:sldId id="438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39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40" r:id="rId43"/>
    <p:sldId id="463" r:id="rId44"/>
    <p:sldId id="464" r:id="rId45"/>
    <p:sldId id="465" r:id="rId46"/>
    <p:sldId id="466" r:id="rId47"/>
    <p:sldId id="467" r:id="rId48"/>
    <p:sldId id="468" r:id="rId49"/>
    <p:sldId id="469" r:id="rId50"/>
    <p:sldId id="470" r:id="rId51"/>
    <p:sldId id="471" r:id="rId52"/>
    <p:sldId id="472" r:id="rId53"/>
    <p:sldId id="452" r:id="rId54"/>
    <p:sldId id="441" r:id="rId55"/>
    <p:sldId id="453" r:id="rId56"/>
    <p:sldId id="454" r:id="rId57"/>
    <p:sldId id="455" r:id="rId58"/>
    <p:sldId id="446" r:id="rId59"/>
    <p:sldId id="445" r:id="rId60"/>
    <p:sldId id="444" r:id="rId61"/>
    <p:sldId id="443" r:id="rId62"/>
    <p:sldId id="456" r:id="rId63"/>
    <p:sldId id="442" r:id="rId64"/>
    <p:sldId id="447" r:id="rId65"/>
    <p:sldId id="448" r:id="rId66"/>
    <p:sldId id="449" r:id="rId67"/>
    <p:sldId id="450" r:id="rId68"/>
    <p:sldId id="451" r:id="rId69"/>
    <p:sldId id="457" r:id="rId70"/>
    <p:sldId id="458" r:id="rId71"/>
    <p:sldId id="459" r:id="rId72"/>
    <p:sldId id="460" r:id="rId73"/>
    <p:sldId id="461" r:id="rId74"/>
    <p:sldId id="462" r:id="rId75"/>
  </p:sldIdLst>
  <p:sldSz cx="9144000" cy="6858000" type="screen4x3"/>
  <p:notesSz cx="6858000" cy="9144000"/>
  <p:embeddedFontLst>
    <p:embeddedFont>
      <p:font typeface="HY견고딕" panose="02030600000101010101" pitchFamily="18" charset="-127"/>
      <p:regular r:id="rId77"/>
    </p:embeddedFont>
    <p:embeddedFont>
      <p:font typeface="맑은 고딕" panose="020B0503020000020004" pitchFamily="50" charset="-127"/>
      <p:regular r:id="rId78"/>
      <p:bold r:id="rId79"/>
    </p:embeddedFont>
    <p:embeddedFont>
      <p:font typeface="휴먼둥근헤드라인" panose="02030504000101010101" pitchFamily="18" charset="-127"/>
      <p:regular r:id="rId80"/>
    </p:embeddedFont>
    <p:embeddedFont>
      <p:font typeface="-윤고딕330" panose="020B0600000101010101" charset="-127"/>
      <p:regular r:id="rId8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297A"/>
    <a:srgbClr val="BCCFE6"/>
    <a:srgbClr val="C2D3E8"/>
    <a:srgbClr val="EEB500"/>
    <a:srgbClr val="F6BB00"/>
    <a:srgbClr val="802CA2"/>
    <a:srgbClr val="90AF1F"/>
    <a:srgbClr val="4D78BC"/>
    <a:srgbClr val="92A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21" autoAdjust="0"/>
    <p:restoredTop sz="94660"/>
  </p:normalViewPr>
  <p:slideViewPr>
    <p:cSldViewPr>
      <p:cViewPr>
        <p:scale>
          <a:sx n="81" d="100"/>
          <a:sy n="81" d="100"/>
        </p:scale>
        <p:origin x="-2472" y="-852"/>
      </p:cViewPr>
      <p:guideLst>
        <p:guide orient="horz" pos="23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heme" Target="theme/theme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61" Type="http://schemas.openxmlformats.org/officeDocument/2006/relationships/slide" Target="slides/slide52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F2220-7C89-498E-A695-41A24471C40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BBA0EDC-A5B5-4A4E-9F89-43CD3C5F39A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목표</a:t>
          </a:r>
          <a:endParaRPr lang="ko-KR" altLang="en-US" sz="2000" dirty="0"/>
        </a:p>
      </dgm:t>
    </dgm:pt>
    <dgm:pt modelId="{BFA5C9C0-37E5-4C6D-AFD3-71FF65E4C5E6}" type="parTrans" cxnId="{11346A8C-F1E3-4C4D-B2DE-AAF928D0B2E0}">
      <dgm:prSet/>
      <dgm:spPr/>
      <dgm:t>
        <a:bodyPr/>
        <a:lstStyle/>
        <a:p>
          <a:pPr latinLnBrk="1"/>
          <a:endParaRPr lang="ko-KR" altLang="en-US"/>
        </a:p>
      </dgm:t>
    </dgm:pt>
    <dgm:pt modelId="{E7FAC891-C033-40E2-A57E-C044FDF8489A}" type="sibTrans" cxnId="{11346A8C-F1E3-4C4D-B2DE-AAF928D0B2E0}">
      <dgm:prSet/>
      <dgm:spPr/>
      <dgm:t>
        <a:bodyPr/>
        <a:lstStyle/>
        <a:p>
          <a:pPr latinLnBrk="1"/>
          <a:endParaRPr lang="ko-KR" altLang="en-US"/>
        </a:p>
      </dgm:t>
    </dgm:pt>
    <dgm:pt modelId="{361D7B54-B5CB-44D8-8DD4-6589B5AFD05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서양 문물 적극 수용        문명개화 달성</a:t>
          </a:r>
          <a:endParaRPr lang="ko-KR" altLang="en-US" sz="2000" dirty="0"/>
        </a:p>
      </dgm:t>
    </dgm:pt>
    <dgm:pt modelId="{5BF4A7D4-99F2-4708-BBC5-10ABA143A144}" type="parTrans" cxnId="{31BE6A12-2515-41DB-BFD7-0801ACF833C5}">
      <dgm:prSet/>
      <dgm:spPr/>
      <dgm:t>
        <a:bodyPr/>
        <a:lstStyle/>
        <a:p>
          <a:pPr latinLnBrk="1"/>
          <a:endParaRPr lang="ko-KR" altLang="en-US"/>
        </a:p>
      </dgm:t>
    </dgm:pt>
    <dgm:pt modelId="{C911AB90-2455-4453-9741-263198026E5A}" type="sibTrans" cxnId="{31BE6A12-2515-41DB-BFD7-0801ACF833C5}">
      <dgm:prSet/>
      <dgm:spPr/>
      <dgm:t>
        <a:bodyPr/>
        <a:lstStyle/>
        <a:p>
          <a:pPr latinLnBrk="1"/>
          <a:endParaRPr lang="ko-KR" altLang="en-US"/>
        </a:p>
      </dgm:t>
    </dgm:pt>
    <dgm:pt modelId="{A16270C3-95A3-4CE1-9FA6-1542A205AEFF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개혁 내용</a:t>
          </a:r>
          <a:endParaRPr lang="ko-KR" altLang="en-US" sz="2000" dirty="0"/>
        </a:p>
      </dgm:t>
    </dgm:pt>
    <dgm:pt modelId="{45199CEE-0B2B-455B-83BC-7903E318F1F1}" type="parTrans" cxnId="{CE3D5960-2B51-4059-8DC2-0916B111F8DD}">
      <dgm:prSet/>
      <dgm:spPr/>
      <dgm:t>
        <a:bodyPr/>
        <a:lstStyle/>
        <a:p>
          <a:pPr latinLnBrk="1"/>
          <a:endParaRPr lang="ko-KR" altLang="en-US"/>
        </a:p>
      </dgm:t>
    </dgm:pt>
    <dgm:pt modelId="{BC42130C-DFB9-4C97-947C-E92B4058FB47}" type="sibTrans" cxnId="{CE3D5960-2B51-4059-8DC2-0916B111F8DD}">
      <dgm:prSet/>
      <dgm:spPr/>
      <dgm:t>
        <a:bodyPr/>
        <a:lstStyle/>
        <a:p>
          <a:pPr latinLnBrk="1"/>
          <a:endParaRPr lang="ko-KR" altLang="en-US"/>
        </a:p>
      </dgm:t>
    </dgm:pt>
    <dgm:pt modelId="{5577CCF0-4C00-4262-80B8-418CA94C557E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신분제도 철폐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토지와 조세 제도의 개혁</a:t>
          </a:r>
          <a:r>
            <a:rPr lang="en-US" altLang="ko-KR" sz="2000" dirty="0" smtClean="0"/>
            <a:t> ,                        </a:t>
          </a:r>
          <a:r>
            <a:rPr lang="ko-KR" altLang="en-US" sz="2000" dirty="0" smtClean="0"/>
            <a:t>의무 교육의 실행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우편제도 실시 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철도 건설</a:t>
          </a:r>
          <a:endParaRPr lang="ko-KR" altLang="en-US" sz="2000" dirty="0"/>
        </a:p>
      </dgm:t>
    </dgm:pt>
    <dgm:pt modelId="{A029BAE8-311C-4D27-93D4-D741BEDC184C}" type="parTrans" cxnId="{3CEBAE3E-C4E6-437C-942F-CB174520C496}">
      <dgm:prSet/>
      <dgm:spPr/>
      <dgm:t>
        <a:bodyPr/>
        <a:lstStyle/>
        <a:p>
          <a:pPr latinLnBrk="1"/>
          <a:endParaRPr lang="ko-KR" altLang="en-US"/>
        </a:p>
      </dgm:t>
    </dgm:pt>
    <dgm:pt modelId="{F65A51FF-53A6-4E07-8FF1-A7966928A51D}" type="sibTrans" cxnId="{3CEBAE3E-C4E6-437C-942F-CB174520C496}">
      <dgm:prSet/>
      <dgm:spPr/>
      <dgm:t>
        <a:bodyPr/>
        <a:lstStyle/>
        <a:p>
          <a:pPr latinLnBrk="1"/>
          <a:endParaRPr lang="ko-KR" altLang="en-US"/>
        </a:p>
      </dgm:t>
    </dgm:pt>
    <dgm:pt modelId="{BC7D8683-9434-4B80-B00E-1EB977F5133F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일상 생활                  서양 문물 모방</a:t>
          </a:r>
          <a:endParaRPr lang="ko-KR" altLang="en-US" sz="2000" dirty="0"/>
        </a:p>
      </dgm:t>
    </dgm:pt>
    <dgm:pt modelId="{7E2571AC-E1BA-43A4-A392-EFA7EA8E94AC}" type="parTrans" cxnId="{A60DE709-BDC7-4814-A406-F5938D37DC3E}">
      <dgm:prSet/>
      <dgm:spPr/>
      <dgm:t>
        <a:bodyPr/>
        <a:lstStyle/>
        <a:p>
          <a:pPr latinLnBrk="1"/>
          <a:endParaRPr lang="ko-KR" altLang="en-US"/>
        </a:p>
      </dgm:t>
    </dgm:pt>
    <dgm:pt modelId="{BC2A42BA-8CCF-4A41-A9B3-A3D6997F0520}" type="sibTrans" cxnId="{A60DE709-BDC7-4814-A406-F5938D37DC3E}">
      <dgm:prSet/>
      <dgm:spPr/>
      <dgm:t>
        <a:bodyPr/>
        <a:lstStyle/>
        <a:p>
          <a:pPr latinLnBrk="1"/>
          <a:endParaRPr lang="ko-KR" altLang="en-US"/>
        </a:p>
      </dgm:t>
    </dgm:pt>
    <dgm:pt modelId="{204DFDD2-6615-40C1-A01A-104EA43EB3B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서양식 머리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모자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양복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서양식 식단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양력사용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쇠고기와 우유</a:t>
          </a:r>
          <a:endParaRPr lang="ko-KR" altLang="en-US" sz="2000" dirty="0"/>
        </a:p>
      </dgm:t>
    </dgm:pt>
    <dgm:pt modelId="{05A2CF03-1C96-487B-A238-2D63116BAC9C}" type="parTrans" cxnId="{EB764E77-B472-4972-BB58-B5BF6A97DA7F}">
      <dgm:prSet/>
      <dgm:spPr/>
      <dgm:t>
        <a:bodyPr/>
        <a:lstStyle/>
        <a:p>
          <a:pPr latinLnBrk="1"/>
          <a:endParaRPr lang="ko-KR" altLang="en-US"/>
        </a:p>
      </dgm:t>
    </dgm:pt>
    <dgm:pt modelId="{A8CE2B02-5EF0-4E35-B0B4-8B966627D2C3}" type="sibTrans" cxnId="{EB764E77-B472-4972-BB58-B5BF6A97DA7F}">
      <dgm:prSet/>
      <dgm:spPr/>
      <dgm:t>
        <a:bodyPr/>
        <a:lstStyle/>
        <a:p>
          <a:pPr latinLnBrk="1"/>
          <a:endParaRPr lang="ko-KR" altLang="en-US"/>
        </a:p>
      </dgm:t>
    </dgm:pt>
    <dgm:pt modelId="{3314AE26-16E1-4C95-B8BC-5ADB17BDDCAE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입헌 군주 체제를 확립       부국강병 도모</a:t>
          </a:r>
          <a:endParaRPr lang="ko-KR" altLang="en-US" sz="2000" dirty="0"/>
        </a:p>
      </dgm:t>
    </dgm:pt>
    <dgm:pt modelId="{073F0444-191F-4A23-9711-73D854B3D157}" type="parTrans" cxnId="{9E8AACA8-6711-45BA-BEB6-301CCEAD9F04}">
      <dgm:prSet/>
      <dgm:spPr/>
      <dgm:t>
        <a:bodyPr/>
        <a:lstStyle/>
        <a:p>
          <a:pPr latinLnBrk="1"/>
          <a:endParaRPr lang="ko-KR" altLang="en-US"/>
        </a:p>
      </dgm:t>
    </dgm:pt>
    <dgm:pt modelId="{C4A5846E-0292-417F-A37A-B3A59EB275BB}" type="sibTrans" cxnId="{9E8AACA8-6711-45BA-BEB6-301CCEAD9F04}">
      <dgm:prSet/>
      <dgm:spPr/>
      <dgm:t>
        <a:bodyPr/>
        <a:lstStyle/>
        <a:p>
          <a:pPr latinLnBrk="1"/>
          <a:endParaRPr lang="ko-KR" altLang="en-US"/>
        </a:p>
      </dgm:t>
    </dgm:pt>
    <dgm:pt modelId="{632582AE-5585-4B9B-AEB4-D27668113805}" type="pres">
      <dgm:prSet presAssocID="{5A5F2220-7C89-498E-A695-41A24471C4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BE541D6-B910-4665-BC40-D0AC4872FD9F}" type="pres">
      <dgm:prSet presAssocID="{ABBA0EDC-A5B5-4A4E-9F89-43CD3C5F39A1}" presName="linNode" presStyleCnt="0"/>
      <dgm:spPr/>
    </dgm:pt>
    <dgm:pt modelId="{D055C04E-F0F3-4991-AA0F-A811A19567F7}" type="pres">
      <dgm:prSet presAssocID="{ABBA0EDC-A5B5-4A4E-9F89-43CD3C5F39A1}" presName="parentText" presStyleLbl="node1" presStyleIdx="0" presStyleCnt="3" custScaleX="46581" custScaleY="46498" custLinFactNeighborY="-11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15718FD-C17C-4AA9-BD7F-25AC723BF518}" type="pres">
      <dgm:prSet presAssocID="{ABBA0EDC-A5B5-4A4E-9F89-43CD3C5F39A1}" presName="descendantText" presStyleLbl="alignAccFollowNode1" presStyleIdx="0" presStyleCnt="3" custScaleX="113884" custScaleY="48783" custLinFactNeighborX="-703" custLinFactNeighborY="-3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1BA5986-5E6A-4CB4-936F-AC373A3205A3}" type="pres">
      <dgm:prSet presAssocID="{E7FAC891-C033-40E2-A57E-C044FDF8489A}" presName="sp" presStyleCnt="0"/>
      <dgm:spPr/>
    </dgm:pt>
    <dgm:pt modelId="{DAD78193-ED1C-4887-B90B-B071E4F4FFF8}" type="pres">
      <dgm:prSet presAssocID="{A16270C3-95A3-4CE1-9FA6-1542A205AEFF}" presName="linNode" presStyleCnt="0"/>
      <dgm:spPr/>
    </dgm:pt>
    <dgm:pt modelId="{D16D0946-58E8-44CF-92DA-1A5723F77DA7}" type="pres">
      <dgm:prSet presAssocID="{A16270C3-95A3-4CE1-9FA6-1542A205AEFF}" presName="parentText" presStyleLbl="node1" presStyleIdx="1" presStyleCnt="3" custScaleX="46581" custScaleY="46429" custLinFactNeighborY="-30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D394CE-3D51-4A18-8245-640244895FCA}" type="pres">
      <dgm:prSet presAssocID="{A16270C3-95A3-4CE1-9FA6-1542A205AEFF}" presName="descendantText" presStyleLbl="alignAccFollowNode1" presStyleIdx="1" presStyleCnt="3" custScaleX="114377" custScaleY="53100" custLinFactNeighborX="-1305" custLinFactNeighborY="-179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E85E143-823E-47F7-8DB2-94EDD852F6CA}" type="pres">
      <dgm:prSet presAssocID="{BC42130C-DFB9-4C97-947C-E92B4058FB47}" presName="sp" presStyleCnt="0"/>
      <dgm:spPr/>
    </dgm:pt>
    <dgm:pt modelId="{477B3DBC-9447-4A4B-8C0C-D9ABDA651567}" type="pres">
      <dgm:prSet presAssocID="{BC7D8683-9434-4B80-B00E-1EB977F5133F}" presName="linNode" presStyleCnt="0"/>
      <dgm:spPr/>
    </dgm:pt>
    <dgm:pt modelId="{00119DB5-F2E6-4629-9C5F-931026B11A20}" type="pres">
      <dgm:prSet presAssocID="{BC7D8683-9434-4B80-B00E-1EB977F5133F}" presName="parentText" presStyleLbl="node1" presStyleIdx="2" presStyleCnt="3" custScaleX="46580" custScaleY="47243" custLinFactNeighborX="144" custLinFactNeighborY="-1917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3060CA9-4ED2-4A24-84C3-9DEF53B91AE5}" type="pres">
      <dgm:prSet presAssocID="{BC7D8683-9434-4B80-B00E-1EB977F5133F}" presName="descendantText" presStyleLbl="alignAccFollowNode1" presStyleIdx="2" presStyleCnt="3" custScaleX="114360" custScaleY="50075" custLinFactNeighborX="-1405" custLinFactNeighborY="-364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CE48454-C986-418D-91E8-8F5F6E1054F2}" type="presOf" srcId="{A16270C3-95A3-4CE1-9FA6-1542A205AEFF}" destId="{D16D0946-58E8-44CF-92DA-1A5723F77DA7}" srcOrd="0" destOrd="0" presId="urn:microsoft.com/office/officeart/2005/8/layout/vList5"/>
    <dgm:cxn modelId="{11346A8C-F1E3-4C4D-B2DE-AAF928D0B2E0}" srcId="{5A5F2220-7C89-498E-A695-41A24471C408}" destId="{ABBA0EDC-A5B5-4A4E-9F89-43CD3C5F39A1}" srcOrd="0" destOrd="0" parTransId="{BFA5C9C0-37E5-4C6D-AFD3-71FF65E4C5E6}" sibTransId="{E7FAC891-C033-40E2-A57E-C044FDF8489A}"/>
    <dgm:cxn modelId="{17377373-9434-422E-BA8D-A257D524335F}" type="presOf" srcId="{5577CCF0-4C00-4262-80B8-418CA94C557E}" destId="{F7D394CE-3D51-4A18-8245-640244895FCA}" srcOrd="0" destOrd="0" presId="urn:microsoft.com/office/officeart/2005/8/layout/vList5"/>
    <dgm:cxn modelId="{C3347E18-0774-422C-9C44-7C7D14980987}" type="presOf" srcId="{ABBA0EDC-A5B5-4A4E-9F89-43CD3C5F39A1}" destId="{D055C04E-F0F3-4991-AA0F-A811A19567F7}" srcOrd="0" destOrd="0" presId="urn:microsoft.com/office/officeart/2005/8/layout/vList5"/>
    <dgm:cxn modelId="{6F2A1413-DE7B-450E-8569-A54FF789C22D}" type="presOf" srcId="{BC7D8683-9434-4B80-B00E-1EB977F5133F}" destId="{00119DB5-F2E6-4629-9C5F-931026B11A20}" srcOrd="0" destOrd="0" presId="urn:microsoft.com/office/officeart/2005/8/layout/vList5"/>
    <dgm:cxn modelId="{9F9412AE-BF41-4AC6-8034-773C85AA90B5}" type="presOf" srcId="{204DFDD2-6615-40C1-A01A-104EA43EB3B1}" destId="{03060CA9-4ED2-4A24-84C3-9DEF53B91AE5}" srcOrd="0" destOrd="0" presId="urn:microsoft.com/office/officeart/2005/8/layout/vList5"/>
    <dgm:cxn modelId="{CE3D5960-2B51-4059-8DC2-0916B111F8DD}" srcId="{5A5F2220-7C89-498E-A695-41A24471C408}" destId="{A16270C3-95A3-4CE1-9FA6-1542A205AEFF}" srcOrd="1" destOrd="0" parTransId="{45199CEE-0B2B-455B-83BC-7903E318F1F1}" sibTransId="{BC42130C-DFB9-4C97-947C-E92B4058FB47}"/>
    <dgm:cxn modelId="{3CEBAE3E-C4E6-437C-942F-CB174520C496}" srcId="{A16270C3-95A3-4CE1-9FA6-1542A205AEFF}" destId="{5577CCF0-4C00-4262-80B8-418CA94C557E}" srcOrd="0" destOrd="0" parTransId="{A029BAE8-311C-4D27-93D4-D741BEDC184C}" sibTransId="{F65A51FF-53A6-4E07-8FF1-A7966928A51D}"/>
    <dgm:cxn modelId="{A60DE709-BDC7-4814-A406-F5938D37DC3E}" srcId="{5A5F2220-7C89-498E-A695-41A24471C408}" destId="{BC7D8683-9434-4B80-B00E-1EB977F5133F}" srcOrd="2" destOrd="0" parTransId="{7E2571AC-E1BA-43A4-A392-EFA7EA8E94AC}" sibTransId="{BC2A42BA-8CCF-4A41-A9B3-A3D6997F0520}"/>
    <dgm:cxn modelId="{9E8AACA8-6711-45BA-BEB6-301CCEAD9F04}" srcId="{ABBA0EDC-A5B5-4A4E-9F89-43CD3C5F39A1}" destId="{3314AE26-16E1-4C95-B8BC-5ADB17BDDCAE}" srcOrd="1" destOrd="0" parTransId="{073F0444-191F-4A23-9711-73D854B3D157}" sibTransId="{C4A5846E-0292-417F-A37A-B3A59EB275BB}"/>
    <dgm:cxn modelId="{D7CA9CFD-0B0C-42F0-9540-D350EADEB0C9}" type="presOf" srcId="{3314AE26-16E1-4C95-B8BC-5ADB17BDDCAE}" destId="{115718FD-C17C-4AA9-BD7F-25AC723BF518}" srcOrd="0" destOrd="1" presId="urn:microsoft.com/office/officeart/2005/8/layout/vList5"/>
    <dgm:cxn modelId="{31BE6A12-2515-41DB-BFD7-0801ACF833C5}" srcId="{ABBA0EDC-A5B5-4A4E-9F89-43CD3C5F39A1}" destId="{361D7B54-B5CB-44D8-8DD4-6589B5AFD051}" srcOrd="0" destOrd="0" parTransId="{5BF4A7D4-99F2-4708-BBC5-10ABA143A144}" sibTransId="{C911AB90-2455-4453-9741-263198026E5A}"/>
    <dgm:cxn modelId="{69F2820F-3F0D-45F2-AA35-F353D956D8C2}" type="presOf" srcId="{5A5F2220-7C89-498E-A695-41A24471C408}" destId="{632582AE-5585-4B9B-AEB4-D27668113805}" srcOrd="0" destOrd="0" presId="urn:microsoft.com/office/officeart/2005/8/layout/vList5"/>
    <dgm:cxn modelId="{D343B1FA-4531-4F34-9696-153EB8673BC5}" type="presOf" srcId="{361D7B54-B5CB-44D8-8DD4-6589B5AFD051}" destId="{115718FD-C17C-4AA9-BD7F-25AC723BF518}" srcOrd="0" destOrd="0" presId="urn:microsoft.com/office/officeart/2005/8/layout/vList5"/>
    <dgm:cxn modelId="{EB764E77-B472-4972-BB58-B5BF6A97DA7F}" srcId="{BC7D8683-9434-4B80-B00E-1EB977F5133F}" destId="{204DFDD2-6615-40C1-A01A-104EA43EB3B1}" srcOrd="0" destOrd="0" parTransId="{05A2CF03-1C96-487B-A238-2D63116BAC9C}" sibTransId="{A8CE2B02-5EF0-4E35-B0B4-8B966627D2C3}"/>
    <dgm:cxn modelId="{2FDAB83E-523A-4A3B-B6B5-8DBF3D5A7B9E}" type="presParOf" srcId="{632582AE-5585-4B9B-AEB4-D27668113805}" destId="{ABE541D6-B910-4665-BC40-D0AC4872FD9F}" srcOrd="0" destOrd="0" presId="urn:microsoft.com/office/officeart/2005/8/layout/vList5"/>
    <dgm:cxn modelId="{9EFD293D-CFEF-4A4F-8483-6A914289FF1D}" type="presParOf" srcId="{ABE541D6-B910-4665-BC40-D0AC4872FD9F}" destId="{D055C04E-F0F3-4991-AA0F-A811A19567F7}" srcOrd="0" destOrd="0" presId="urn:microsoft.com/office/officeart/2005/8/layout/vList5"/>
    <dgm:cxn modelId="{B35D2674-F721-45B8-BAC5-C4B3A54C9FDB}" type="presParOf" srcId="{ABE541D6-B910-4665-BC40-D0AC4872FD9F}" destId="{115718FD-C17C-4AA9-BD7F-25AC723BF518}" srcOrd="1" destOrd="0" presId="urn:microsoft.com/office/officeart/2005/8/layout/vList5"/>
    <dgm:cxn modelId="{27E0AAC3-C370-4C2B-9051-5D72EE9F904E}" type="presParOf" srcId="{632582AE-5585-4B9B-AEB4-D27668113805}" destId="{01BA5986-5E6A-4CB4-936F-AC373A3205A3}" srcOrd="1" destOrd="0" presId="urn:microsoft.com/office/officeart/2005/8/layout/vList5"/>
    <dgm:cxn modelId="{B7CE8DAE-9F0A-41AE-9CF2-07160B93CF75}" type="presParOf" srcId="{632582AE-5585-4B9B-AEB4-D27668113805}" destId="{DAD78193-ED1C-4887-B90B-B071E4F4FFF8}" srcOrd="2" destOrd="0" presId="urn:microsoft.com/office/officeart/2005/8/layout/vList5"/>
    <dgm:cxn modelId="{07BB15A4-CB21-4942-97A8-3368550D6C1C}" type="presParOf" srcId="{DAD78193-ED1C-4887-B90B-B071E4F4FFF8}" destId="{D16D0946-58E8-44CF-92DA-1A5723F77DA7}" srcOrd="0" destOrd="0" presId="urn:microsoft.com/office/officeart/2005/8/layout/vList5"/>
    <dgm:cxn modelId="{0FBD577A-36C8-49E0-9981-C4F1FC355BF2}" type="presParOf" srcId="{DAD78193-ED1C-4887-B90B-B071E4F4FFF8}" destId="{F7D394CE-3D51-4A18-8245-640244895FCA}" srcOrd="1" destOrd="0" presId="urn:microsoft.com/office/officeart/2005/8/layout/vList5"/>
    <dgm:cxn modelId="{CE1FC38B-8BF0-4AAE-850D-5791D9BBA1B5}" type="presParOf" srcId="{632582AE-5585-4B9B-AEB4-D27668113805}" destId="{2E85E143-823E-47F7-8DB2-94EDD852F6CA}" srcOrd="3" destOrd="0" presId="urn:microsoft.com/office/officeart/2005/8/layout/vList5"/>
    <dgm:cxn modelId="{9CE14E78-8C0C-484E-99CC-8D7E10FC9E25}" type="presParOf" srcId="{632582AE-5585-4B9B-AEB4-D27668113805}" destId="{477B3DBC-9447-4A4B-8C0C-D9ABDA651567}" srcOrd="4" destOrd="0" presId="urn:microsoft.com/office/officeart/2005/8/layout/vList5"/>
    <dgm:cxn modelId="{C21C3BB9-3D2C-4441-BE05-2C8AD0EA23A3}" type="presParOf" srcId="{477B3DBC-9447-4A4B-8C0C-D9ABDA651567}" destId="{00119DB5-F2E6-4629-9C5F-931026B11A20}" srcOrd="0" destOrd="0" presId="urn:microsoft.com/office/officeart/2005/8/layout/vList5"/>
    <dgm:cxn modelId="{42364CE2-C138-415B-A790-088EF8814D42}" type="presParOf" srcId="{477B3DBC-9447-4A4B-8C0C-D9ABDA651567}" destId="{03060CA9-4ED2-4A24-84C3-9DEF53B91AE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CC1D0D-593B-4C8A-9E37-26B279AE51F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07DD5B0-5249-4FED-9D38-F8F7E0F226E3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 </a:t>
          </a:r>
          <a:r>
            <a:rPr lang="ko-KR" altLang="en-US" sz="3000" dirty="0" err="1" smtClean="0"/>
            <a:t>후키자와</a:t>
          </a:r>
          <a:r>
            <a:rPr lang="ko-KR" altLang="en-US" sz="3000" dirty="0" smtClean="0"/>
            <a:t> </a:t>
          </a:r>
          <a:r>
            <a:rPr lang="ko-KR" altLang="en-US" sz="3000" dirty="0" err="1" smtClean="0"/>
            <a:t>유키치</a:t>
          </a:r>
          <a:endParaRPr lang="ko-KR" altLang="en-US" sz="3000" dirty="0"/>
        </a:p>
      </dgm:t>
    </dgm:pt>
    <dgm:pt modelId="{3FB1AA10-FFC7-4E3E-AC69-43C575371E2B}" type="parTrans" cxnId="{2CCEC1CD-E657-4392-9FE4-19674CC67AB3}">
      <dgm:prSet/>
      <dgm:spPr/>
      <dgm:t>
        <a:bodyPr/>
        <a:lstStyle/>
        <a:p>
          <a:pPr latinLnBrk="1"/>
          <a:endParaRPr lang="ko-KR" altLang="en-US"/>
        </a:p>
      </dgm:t>
    </dgm:pt>
    <dgm:pt modelId="{BF67C6D8-0EEC-461D-8EFC-44DD90A79EE6}" type="sibTrans" cxnId="{2CCEC1CD-E657-4392-9FE4-19674CC67AB3}">
      <dgm:prSet/>
      <dgm:spPr/>
      <dgm:t>
        <a:bodyPr/>
        <a:lstStyle/>
        <a:p>
          <a:pPr latinLnBrk="1"/>
          <a:endParaRPr lang="ko-KR" altLang="en-US"/>
        </a:p>
      </dgm:t>
    </dgm:pt>
    <dgm:pt modelId="{89971884-0528-409F-8562-B168530273DF}">
      <dgm:prSet custT="1"/>
      <dgm:spPr/>
      <dgm:t>
        <a:bodyPr/>
        <a:lstStyle/>
        <a:p>
          <a:pPr latinLnBrk="1"/>
          <a:r>
            <a:rPr lang="en-US" altLang="ko-KR" sz="2000" b="1" dirty="0" smtClean="0"/>
            <a:t>(</a:t>
          </a:r>
          <a:r>
            <a:rPr lang="ko-KR" altLang="en-US" sz="2000" b="1" dirty="0" err="1" smtClean="0"/>
            <a:t>탈아론</a:t>
          </a:r>
          <a:r>
            <a:rPr lang="en-US" altLang="ko-KR" sz="2000" b="1" dirty="0" smtClean="0"/>
            <a:t>)</a:t>
          </a:r>
          <a:r>
            <a:rPr lang="ko-KR" altLang="en-US" sz="2000" b="1" dirty="0" smtClean="0"/>
            <a:t> </a:t>
          </a:r>
          <a:r>
            <a:rPr lang="ko-KR" altLang="en-US" sz="2000" dirty="0" smtClean="0"/>
            <a:t>발표                                                           일본은 아시아를 벗어나 홀로 서구 열강으로 향해야 한다</a:t>
          </a:r>
          <a:r>
            <a:rPr lang="en-US" altLang="ko-KR" sz="2000" dirty="0" smtClean="0"/>
            <a:t>.</a:t>
          </a:r>
          <a:endParaRPr lang="ko-KR" altLang="en-US" sz="2000" b="0" dirty="0"/>
        </a:p>
      </dgm:t>
    </dgm:pt>
    <dgm:pt modelId="{E4E05FA9-55F6-465D-8416-4DA9CEA5E322}" type="parTrans" cxnId="{20FE343C-1FA7-4C4E-8C6B-B8CBC6E9BDB0}">
      <dgm:prSet/>
      <dgm:spPr/>
      <dgm:t>
        <a:bodyPr/>
        <a:lstStyle/>
        <a:p>
          <a:pPr latinLnBrk="1"/>
          <a:endParaRPr lang="ko-KR" altLang="en-US"/>
        </a:p>
      </dgm:t>
    </dgm:pt>
    <dgm:pt modelId="{65506F94-644F-46AB-B1BD-9F57A1FC7792}" type="sibTrans" cxnId="{20FE343C-1FA7-4C4E-8C6B-B8CBC6E9BDB0}">
      <dgm:prSet/>
      <dgm:spPr/>
      <dgm:t>
        <a:bodyPr/>
        <a:lstStyle/>
        <a:p>
          <a:pPr latinLnBrk="1"/>
          <a:endParaRPr lang="ko-KR" altLang="en-US"/>
        </a:p>
      </dgm:t>
    </dgm:pt>
    <dgm:pt modelId="{20946E5B-0680-4B2B-BA47-311F87B77F37}">
      <dgm:prSet custT="1"/>
      <dgm:spPr/>
      <dgm:t>
        <a:bodyPr/>
        <a:lstStyle/>
        <a:p>
          <a:pPr latinLnBrk="1"/>
          <a:r>
            <a:rPr lang="ko-KR" altLang="en-US" sz="2000" dirty="0" smtClean="0"/>
            <a:t>일본의 계몽사상가</a:t>
          </a:r>
          <a:r>
            <a:rPr lang="en-US" altLang="ko-KR" sz="2000" dirty="0" smtClean="0"/>
            <a:t>,</a:t>
          </a:r>
          <a:r>
            <a:rPr lang="ko-KR" altLang="en-US" sz="2000" dirty="0" smtClean="0"/>
            <a:t> 교육가</a:t>
          </a:r>
          <a:endParaRPr lang="ko-KR" altLang="en-US" sz="2000" dirty="0"/>
        </a:p>
      </dgm:t>
    </dgm:pt>
    <dgm:pt modelId="{130DD24A-E052-4C0E-AF4A-26EC61D9DFE6}" type="parTrans" cxnId="{96145754-CDC4-4CBB-BD81-E0352A950D5B}">
      <dgm:prSet/>
      <dgm:spPr/>
      <dgm:t>
        <a:bodyPr/>
        <a:lstStyle/>
        <a:p>
          <a:pPr latinLnBrk="1"/>
          <a:endParaRPr lang="ko-KR" altLang="en-US"/>
        </a:p>
      </dgm:t>
    </dgm:pt>
    <dgm:pt modelId="{0DB5B891-786A-4696-996C-D05924F5AD68}" type="sibTrans" cxnId="{96145754-CDC4-4CBB-BD81-E0352A950D5B}">
      <dgm:prSet/>
      <dgm:spPr/>
      <dgm:t>
        <a:bodyPr/>
        <a:lstStyle/>
        <a:p>
          <a:pPr latinLnBrk="1"/>
          <a:endParaRPr lang="ko-KR" altLang="en-US"/>
        </a:p>
      </dgm:t>
    </dgm:pt>
    <dgm:pt modelId="{821A02CF-A4B2-45EE-8D39-071CB905CDB6}">
      <dgm:prSet custT="1"/>
      <dgm:spPr/>
      <dgm:t>
        <a:bodyPr/>
        <a:lstStyle/>
        <a:p>
          <a:pPr latinLnBrk="1"/>
          <a:r>
            <a:rPr lang="ko-KR" altLang="en-US" sz="2000" dirty="0" smtClean="0"/>
            <a:t>서구사상과 문물의 일본 도입을 위해 힘씀</a:t>
          </a:r>
          <a:endParaRPr lang="ko-KR" altLang="en-US" sz="2000" b="0" dirty="0"/>
        </a:p>
      </dgm:t>
    </dgm:pt>
    <dgm:pt modelId="{12CAA0AE-969D-4680-80DD-E0FBA260677E}" type="parTrans" cxnId="{B10D77C0-6663-40CA-8743-11901430D9BD}">
      <dgm:prSet/>
      <dgm:spPr/>
    </dgm:pt>
    <dgm:pt modelId="{E1AE4566-AE25-4244-B67B-38505507D9F2}" type="sibTrans" cxnId="{B10D77C0-6663-40CA-8743-11901430D9BD}">
      <dgm:prSet/>
      <dgm:spPr/>
    </dgm:pt>
    <dgm:pt modelId="{5B0F7440-3258-464E-A940-31CB24C1FE4B}">
      <dgm:prSet custT="1"/>
      <dgm:spPr/>
      <dgm:t>
        <a:bodyPr/>
        <a:lstStyle/>
        <a:p>
          <a:pPr latinLnBrk="1"/>
          <a:endParaRPr lang="ko-KR" altLang="en-US" sz="2000" b="0" dirty="0"/>
        </a:p>
      </dgm:t>
    </dgm:pt>
    <dgm:pt modelId="{FF002E60-3C7F-4C9C-8680-8265043075C3}" type="parTrans" cxnId="{04AEBC35-DF3B-46E2-93DA-F8CDB806B009}">
      <dgm:prSet/>
      <dgm:spPr/>
    </dgm:pt>
    <dgm:pt modelId="{91E84E26-BB92-4C3F-AE4C-74A77CBB6F57}" type="sibTrans" cxnId="{04AEBC35-DF3B-46E2-93DA-F8CDB806B009}">
      <dgm:prSet/>
      <dgm:spPr/>
    </dgm:pt>
    <dgm:pt modelId="{25265F7E-C360-456A-A3BE-29BE3BECCA43}">
      <dgm:prSet custT="1"/>
      <dgm:spPr/>
      <dgm:t>
        <a:bodyPr/>
        <a:lstStyle/>
        <a:p>
          <a:pPr latinLnBrk="1"/>
          <a:endParaRPr lang="ko-KR" altLang="en-US" sz="2000" b="0" dirty="0"/>
        </a:p>
      </dgm:t>
    </dgm:pt>
    <dgm:pt modelId="{0F4F41F2-76A7-43C9-B0E2-D4DC043E2F99}" type="parTrans" cxnId="{D0E4315A-DD72-474F-8B3A-CF0281265082}">
      <dgm:prSet/>
      <dgm:spPr/>
    </dgm:pt>
    <dgm:pt modelId="{A9DA5ED0-5B20-4BFD-9266-55462755C191}" type="sibTrans" cxnId="{D0E4315A-DD72-474F-8B3A-CF0281265082}">
      <dgm:prSet/>
      <dgm:spPr/>
    </dgm:pt>
    <dgm:pt modelId="{DB89BA5D-F34F-489D-89D9-DC18ACA7DC61}" type="pres">
      <dgm:prSet presAssocID="{E6CC1D0D-593B-4C8A-9E37-26B279AE51F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B01979-0303-4B31-83E7-77707E896E60}" type="pres">
      <dgm:prSet presAssocID="{007DD5B0-5249-4FED-9D38-F8F7E0F226E3}" presName="parentLin" presStyleCnt="0"/>
      <dgm:spPr/>
    </dgm:pt>
    <dgm:pt modelId="{5D22EE7B-C5AA-4705-BC98-FA5013AE0607}" type="pres">
      <dgm:prSet presAssocID="{007DD5B0-5249-4FED-9D38-F8F7E0F226E3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D0C9AA8E-5CE2-4F94-A8D2-4CD5FC53CEDF}" type="pres">
      <dgm:prSet presAssocID="{007DD5B0-5249-4FED-9D38-F8F7E0F226E3}" presName="parentText" presStyleLbl="node1" presStyleIdx="0" presStyleCnt="1" custScaleX="109848" custScaleY="456154" custLinFactX="382" custLinFactNeighborX="100000" custLinFactNeighborY="-5555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0A24FBB-2CAD-462B-9999-236E397176C4}" type="pres">
      <dgm:prSet presAssocID="{007DD5B0-5249-4FED-9D38-F8F7E0F226E3}" presName="negativeSpace" presStyleCnt="0"/>
      <dgm:spPr/>
    </dgm:pt>
    <dgm:pt modelId="{CC143C9C-D2A7-4D41-8CCC-DF100A6B0076}" type="pres">
      <dgm:prSet presAssocID="{007DD5B0-5249-4FED-9D38-F8F7E0F226E3}" presName="childText" presStyleLbl="conFgAcc1" presStyleIdx="0" presStyleCnt="1" custScaleY="145376" custLinFactNeighborY="164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4948072-E787-4DDC-905C-E8AD79C2164F}" type="presOf" srcId="{007DD5B0-5249-4FED-9D38-F8F7E0F226E3}" destId="{D0C9AA8E-5CE2-4F94-A8D2-4CD5FC53CEDF}" srcOrd="1" destOrd="0" presId="urn:microsoft.com/office/officeart/2005/8/layout/list1"/>
    <dgm:cxn modelId="{871A3998-FEB7-43CB-9DE0-B4AE2C711D7D}" type="presOf" srcId="{20946E5B-0680-4B2B-BA47-311F87B77F37}" destId="{CC143C9C-D2A7-4D41-8CCC-DF100A6B0076}" srcOrd="0" destOrd="0" presId="urn:microsoft.com/office/officeart/2005/8/layout/list1"/>
    <dgm:cxn modelId="{B10D77C0-6663-40CA-8743-11901430D9BD}" srcId="{007DD5B0-5249-4FED-9D38-F8F7E0F226E3}" destId="{821A02CF-A4B2-45EE-8D39-071CB905CDB6}" srcOrd="4" destOrd="0" parTransId="{12CAA0AE-969D-4680-80DD-E0FBA260677E}" sibTransId="{E1AE4566-AE25-4244-B67B-38505507D9F2}"/>
    <dgm:cxn modelId="{D0E4315A-DD72-474F-8B3A-CF0281265082}" srcId="{007DD5B0-5249-4FED-9D38-F8F7E0F226E3}" destId="{25265F7E-C360-456A-A3BE-29BE3BECCA43}" srcOrd="1" destOrd="0" parTransId="{0F4F41F2-76A7-43C9-B0E2-D4DC043E2F99}" sibTransId="{A9DA5ED0-5B20-4BFD-9266-55462755C191}"/>
    <dgm:cxn modelId="{03FEDA41-3168-4E28-ACBC-4AB136DA79D5}" type="presOf" srcId="{007DD5B0-5249-4FED-9D38-F8F7E0F226E3}" destId="{5D22EE7B-C5AA-4705-BC98-FA5013AE0607}" srcOrd="0" destOrd="0" presId="urn:microsoft.com/office/officeart/2005/8/layout/list1"/>
    <dgm:cxn modelId="{B7DBE6D7-B07D-4B1A-B492-892964E2F1B5}" type="presOf" srcId="{89971884-0528-409F-8562-B168530273DF}" destId="{CC143C9C-D2A7-4D41-8CCC-DF100A6B0076}" srcOrd="0" destOrd="2" presId="urn:microsoft.com/office/officeart/2005/8/layout/list1"/>
    <dgm:cxn modelId="{20FE343C-1FA7-4C4E-8C6B-B8CBC6E9BDB0}" srcId="{007DD5B0-5249-4FED-9D38-F8F7E0F226E3}" destId="{89971884-0528-409F-8562-B168530273DF}" srcOrd="2" destOrd="0" parTransId="{E4E05FA9-55F6-465D-8416-4DA9CEA5E322}" sibTransId="{65506F94-644F-46AB-B1BD-9F57A1FC7792}"/>
    <dgm:cxn modelId="{2F7F7A36-23E2-4D5F-807F-6801EDF4B846}" type="presOf" srcId="{E6CC1D0D-593B-4C8A-9E37-26B279AE51F6}" destId="{DB89BA5D-F34F-489D-89D9-DC18ACA7DC61}" srcOrd="0" destOrd="0" presId="urn:microsoft.com/office/officeart/2005/8/layout/list1"/>
    <dgm:cxn modelId="{BDA6C065-8E33-48B9-893E-7C6C8E20D3D2}" type="presOf" srcId="{25265F7E-C360-456A-A3BE-29BE3BECCA43}" destId="{CC143C9C-D2A7-4D41-8CCC-DF100A6B0076}" srcOrd="0" destOrd="1" presId="urn:microsoft.com/office/officeart/2005/8/layout/list1"/>
    <dgm:cxn modelId="{2CCEC1CD-E657-4392-9FE4-19674CC67AB3}" srcId="{E6CC1D0D-593B-4C8A-9E37-26B279AE51F6}" destId="{007DD5B0-5249-4FED-9D38-F8F7E0F226E3}" srcOrd="0" destOrd="0" parTransId="{3FB1AA10-FFC7-4E3E-AC69-43C575371E2B}" sibTransId="{BF67C6D8-0EEC-461D-8EFC-44DD90A79EE6}"/>
    <dgm:cxn modelId="{96145754-CDC4-4CBB-BD81-E0352A950D5B}" srcId="{007DD5B0-5249-4FED-9D38-F8F7E0F226E3}" destId="{20946E5B-0680-4B2B-BA47-311F87B77F37}" srcOrd="0" destOrd="0" parTransId="{130DD24A-E052-4C0E-AF4A-26EC61D9DFE6}" sibTransId="{0DB5B891-786A-4696-996C-D05924F5AD68}"/>
    <dgm:cxn modelId="{172B0F50-2902-4837-9E50-500A1FF57111}" type="presOf" srcId="{5B0F7440-3258-464E-A940-31CB24C1FE4B}" destId="{CC143C9C-D2A7-4D41-8CCC-DF100A6B0076}" srcOrd="0" destOrd="3" presId="urn:microsoft.com/office/officeart/2005/8/layout/list1"/>
    <dgm:cxn modelId="{04AEBC35-DF3B-46E2-93DA-F8CDB806B009}" srcId="{007DD5B0-5249-4FED-9D38-F8F7E0F226E3}" destId="{5B0F7440-3258-464E-A940-31CB24C1FE4B}" srcOrd="3" destOrd="0" parTransId="{FF002E60-3C7F-4C9C-8680-8265043075C3}" sibTransId="{91E84E26-BB92-4C3F-AE4C-74A77CBB6F57}"/>
    <dgm:cxn modelId="{E8A170BB-D11A-4EB0-868B-9B24B459AF9E}" type="presOf" srcId="{821A02CF-A4B2-45EE-8D39-071CB905CDB6}" destId="{CC143C9C-D2A7-4D41-8CCC-DF100A6B0076}" srcOrd="0" destOrd="4" presId="urn:microsoft.com/office/officeart/2005/8/layout/list1"/>
    <dgm:cxn modelId="{08E17182-29AD-4FBF-9720-D6769980E6B1}" type="presParOf" srcId="{DB89BA5D-F34F-489D-89D9-DC18ACA7DC61}" destId="{8CB01979-0303-4B31-83E7-77707E896E60}" srcOrd="0" destOrd="0" presId="urn:microsoft.com/office/officeart/2005/8/layout/list1"/>
    <dgm:cxn modelId="{BD861D73-6F07-4326-91BB-7BC56F0D3913}" type="presParOf" srcId="{8CB01979-0303-4B31-83E7-77707E896E60}" destId="{5D22EE7B-C5AA-4705-BC98-FA5013AE0607}" srcOrd="0" destOrd="0" presId="urn:microsoft.com/office/officeart/2005/8/layout/list1"/>
    <dgm:cxn modelId="{2A86F7FF-4912-46B9-86BD-0FF390AFE441}" type="presParOf" srcId="{8CB01979-0303-4B31-83E7-77707E896E60}" destId="{D0C9AA8E-5CE2-4F94-A8D2-4CD5FC53CEDF}" srcOrd="1" destOrd="0" presId="urn:microsoft.com/office/officeart/2005/8/layout/list1"/>
    <dgm:cxn modelId="{2E072776-0978-4848-9073-EE41BB6E741D}" type="presParOf" srcId="{DB89BA5D-F34F-489D-89D9-DC18ACA7DC61}" destId="{F0A24FBB-2CAD-462B-9999-236E397176C4}" srcOrd="1" destOrd="0" presId="urn:microsoft.com/office/officeart/2005/8/layout/list1"/>
    <dgm:cxn modelId="{7D36143B-BFAB-4D1A-A3D6-605D308F633A}" type="presParOf" srcId="{DB89BA5D-F34F-489D-89D9-DC18ACA7DC61}" destId="{CC143C9C-D2A7-4D41-8CCC-DF100A6B007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1F0A86-F1D5-492E-BF3A-D63197A8AF11}" type="doc">
      <dgm:prSet loTypeId="urn:microsoft.com/office/officeart/2005/8/layout/default#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DDDAC71E-226D-4EB4-8B13-90203DD8E17C}">
      <dgm:prSet phldrT="[텍스트]"/>
      <dgm:spPr/>
      <dgm:t>
        <a:bodyPr/>
        <a:lstStyle/>
        <a:p>
          <a:pPr algn="ctr" latinLnBrk="1"/>
          <a:r>
            <a:rPr lang="en-US" altLang="ko-KR" dirty="0" smtClean="0">
              <a:latin typeface="HY견고딕" pitchFamily="18" charset="-127"/>
              <a:ea typeface="HY견고딕" pitchFamily="18" charset="-127"/>
            </a:rPr>
            <a:t>1</a:t>
          </a:r>
          <a:r>
            <a:rPr lang="ko-KR" altLang="en-US" dirty="0" err="1" smtClean="0">
              <a:latin typeface="HY견고딕" pitchFamily="18" charset="-127"/>
              <a:ea typeface="HY견고딕" pitchFamily="18" charset="-127"/>
            </a:rPr>
            <a:t>차대전</a:t>
          </a:r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 후 경제발전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DFC84543-732A-4C56-BA8B-A0AB5E1548A7}" type="parTrans" cxnId="{0EF107D8-A421-4406-9C05-7A9F501E6D1A}">
      <dgm:prSet/>
      <dgm:spPr/>
      <dgm:t>
        <a:bodyPr/>
        <a:lstStyle/>
        <a:p>
          <a:pPr algn="ctr" latinLnBrk="1"/>
          <a:endParaRPr lang="ko-KR" altLang="en-US"/>
        </a:p>
      </dgm:t>
    </dgm:pt>
    <dgm:pt modelId="{480AB20D-B06B-4455-9A66-79EE54272497}" type="sibTrans" cxnId="{0EF107D8-A421-4406-9C05-7A9F501E6D1A}">
      <dgm:prSet/>
      <dgm:spPr/>
      <dgm:t>
        <a:bodyPr/>
        <a:lstStyle/>
        <a:p>
          <a:pPr algn="ctr" latinLnBrk="1"/>
          <a:endParaRPr lang="ko-KR" altLang="en-US"/>
        </a:p>
      </dgm:t>
    </dgm:pt>
    <dgm:pt modelId="{AB5C198D-9BCF-48AA-BF36-D747E3607160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민본주의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EBD7C352-33E5-4C27-808C-EC3B0DB42375}" type="parTrans" cxnId="{810B8007-7603-4A72-A5C4-3B10F2AD04BF}">
      <dgm:prSet/>
      <dgm:spPr/>
      <dgm:t>
        <a:bodyPr/>
        <a:lstStyle/>
        <a:p>
          <a:pPr algn="ctr" latinLnBrk="1"/>
          <a:endParaRPr lang="ko-KR" altLang="en-US"/>
        </a:p>
      </dgm:t>
    </dgm:pt>
    <dgm:pt modelId="{8E47E0BD-2BD8-4494-940C-AECB1CD9720F}" type="sibTrans" cxnId="{810B8007-7603-4A72-A5C4-3B10F2AD04BF}">
      <dgm:prSet/>
      <dgm:spPr/>
      <dgm:t>
        <a:bodyPr/>
        <a:lstStyle/>
        <a:p>
          <a:pPr algn="ctr" latinLnBrk="1"/>
          <a:endParaRPr lang="ko-KR" altLang="en-US"/>
        </a:p>
      </dgm:t>
    </dgm:pt>
    <dgm:pt modelId="{EA2BA551-54B2-4234-88F3-3551857D5194}">
      <dgm:prSet phldrT="[텍스트]"/>
      <dgm:spPr/>
      <dgm:t>
        <a:bodyPr/>
        <a:lstStyle/>
        <a:p>
          <a:pPr algn="ctr" latinLnBrk="1"/>
          <a:r>
            <a:rPr lang="ko-KR" altLang="en-US" dirty="0" err="1" smtClean="0">
              <a:latin typeface="HY견고딕" pitchFamily="18" charset="-127"/>
              <a:ea typeface="HY견고딕" pitchFamily="18" charset="-127"/>
            </a:rPr>
            <a:t>쌀소동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CD738EAA-05AF-48DE-8C79-F9DCB325485A}" type="parTrans" cxnId="{F2856973-88AE-43DF-8078-9B01B9D2E8A8}">
      <dgm:prSet/>
      <dgm:spPr/>
      <dgm:t>
        <a:bodyPr/>
        <a:lstStyle/>
        <a:p>
          <a:pPr algn="ctr" latinLnBrk="1"/>
          <a:endParaRPr lang="ko-KR" altLang="en-US"/>
        </a:p>
      </dgm:t>
    </dgm:pt>
    <dgm:pt modelId="{15AA7173-009E-4DE6-859A-DC0A5B576416}" type="sibTrans" cxnId="{F2856973-88AE-43DF-8078-9B01B9D2E8A8}">
      <dgm:prSet/>
      <dgm:spPr/>
      <dgm:t>
        <a:bodyPr/>
        <a:lstStyle/>
        <a:p>
          <a:pPr algn="ctr" latinLnBrk="1"/>
          <a:endParaRPr lang="ko-KR" altLang="en-US"/>
        </a:p>
      </dgm:t>
    </dgm:pt>
    <dgm:pt modelId="{9036FDCD-1394-4D75-B355-DD84EBF9629C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노동운동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6FB789B2-3621-4581-87C4-185CB2E681B5}" type="parTrans" cxnId="{5CCE6FFA-E5C7-43C4-8A82-D01212A219D2}">
      <dgm:prSet/>
      <dgm:spPr/>
      <dgm:t>
        <a:bodyPr/>
        <a:lstStyle/>
        <a:p>
          <a:pPr algn="ctr" latinLnBrk="1"/>
          <a:endParaRPr lang="ko-KR" altLang="en-US"/>
        </a:p>
      </dgm:t>
    </dgm:pt>
    <dgm:pt modelId="{4CF62DEA-2506-49C5-886B-71B7095EA4D6}" type="sibTrans" cxnId="{5CCE6FFA-E5C7-43C4-8A82-D01212A219D2}">
      <dgm:prSet/>
      <dgm:spPr/>
      <dgm:t>
        <a:bodyPr/>
        <a:lstStyle/>
        <a:p>
          <a:pPr algn="ctr" latinLnBrk="1"/>
          <a:endParaRPr lang="ko-KR" altLang="en-US"/>
        </a:p>
      </dgm:t>
    </dgm:pt>
    <dgm:pt modelId="{510829E9-9E7A-4C6F-B861-FBD71FC28D29}" type="pres">
      <dgm:prSet presAssocID="{B21F0A86-F1D5-492E-BF3A-D63197A8AF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925731D-CC56-4314-B494-28667BE5AA2E}" type="pres">
      <dgm:prSet presAssocID="{DDDAC71E-226D-4EB4-8B13-90203DD8E17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15C40E7-004F-433E-B12E-9D39C1D2CD2D}" type="pres">
      <dgm:prSet presAssocID="{480AB20D-B06B-4455-9A66-79EE54272497}" presName="sibTrans" presStyleCnt="0"/>
      <dgm:spPr/>
    </dgm:pt>
    <dgm:pt modelId="{347AC948-4001-475A-ACD7-76CB426333D3}" type="pres">
      <dgm:prSet presAssocID="{AB5C198D-9BCF-48AA-BF36-D747E360716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44F121-BE91-4AB0-8BFC-2CDF4C75FDE8}" type="pres">
      <dgm:prSet presAssocID="{8E47E0BD-2BD8-4494-940C-AECB1CD9720F}" presName="sibTrans" presStyleCnt="0"/>
      <dgm:spPr/>
    </dgm:pt>
    <dgm:pt modelId="{5004D209-E6E0-4C03-9886-761BEDE2A41C}" type="pres">
      <dgm:prSet presAssocID="{EA2BA551-54B2-4234-88F3-3551857D51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53C56B-E218-4469-86A7-22D7181A2B09}" type="pres">
      <dgm:prSet presAssocID="{15AA7173-009E-4DE6-859A-DC0A5B576416}" presName="sibTrans" presStyleCnt="0"/>
      <dgm:spPr/>
    </dgm:pt>
    <dgm:pt modelId="{D33EEB6B-E51D-4922-8C74-BC9AADCB2799}" type="pres">
      <dgm:prSet presAssocID="{9036FDCD-1394-4D75-B355-DD84EBF9629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719AC59-E786-4A08-876F-93B9B53FFDEB}" type="presOf" srcId="{DDDAC71E-226D-4EB4-8B13-90203DD8E17C}" destId="{6925731D-CC56-4314-B494-28667BE5AA2E}" srcOrd="0" destOrd="0" presId="urn:microsoft.com/office/officeart/2005/8/layout/default#1"/>
    <dgm:cxn modelId="{F2856973-88AE-43DF-8078-9B01B9D2E8A8}" srcId="{B21F0A86-F1D5-492E-BF3A-D63197A8AF11}" destId="{EA2BA551-54B2-4234-88F3-3551857D5194}" srcOrd="2" destOrd="0" parTransId="{CD738EAA-05AF-48DE-8C79-F9DCB325485A}" sibTransId="{15AA7173-009E-4DE6-859A-DC0A5B576416}"/>
    <dgm:cxn modelId="{5CCE6FFA-E5C7-43C4-8A82-D01212A219D2}" srcId="{B21F0A86-F1D5-492E-BF3A-D63197A8AF11}" destId="{9036FDCD-1394-4D75-B355-DD84EBF9629C}" srcOrd="3" destOrd="0" parTransId="{6FB789B2-3621-4581-87C4-185CB2E681B5}" sibTransId="{4CF62DEA-2506-49C5-886B-71B7095EA4D6}"/>
    <dgm:cxn modelId="{810B8007-7603-4A72-A5C4-3B10F2AD04BF}" srcId="{B21F0A86-F1D5-492E-BF3A-D63197A8AF11}" destId="{AB5C198D-9BCF-48AA-BF36-D747E3607160}" srcOrd="1" destOrd="0" parTransId="{EBD7C352-33E5-4C27-808C-EC3B0DB42375}" sibTransId="{8E47E0BD-2BD8-4494-940C-AECB1CD9720F}"/>
    <dgm:cxn modelId="{0EF107D8-A421-4406-9C05-7A9F501E6D1A}" srcId="{B21F0A86-F1D5-492E-BF3A-D63197A8AF11}" destId="{DDDAC71E-226D-4EB4-8B13-90203DD8E17C}" srcOrd="0" destOrd="0" parTransId="{DFC84543-732A-4C56-BA8B-A0AB5E1548A7}" sibTransId="{480AB20D-B06B-4455-9A66-79EE54272497}"/>
    <dgm:cxn modelId="{81D94293-304B-4FB9-8940-430B986E5802}" type="presOf" srcId="{B21F0A86-F1D5-492E-BF3A-D63197A8AF11}" destId="{510829E9-9E7A-4C6F-B861-FBD71FC28D29}" srcOrd="0" destOrd="0" presId="urn:microsoft.com/office/officeart/2005/8/layout/default#1"/>
    <dgm:cxn modelId="{00AD4894-1DB2-45CD-B438-FA0E4980027B}" type="presOf" srcId="{EA2BA551-54B2-4234-88F3-3551857D5194}" destId="{5004D209-E6E0-4C03-9886-761BEDE2A41C}" srcOrd="0" destOrd="0" presId="urn:microsoft.com/office/officeart/2005/8/layout/default#1"/>
    <dgm:cxn modelId="{A55AE75F-F07C-4BBC-8F15-9C3AD7CF0D7C}" type="presOf" srcId="{9036FDCD-1394-4D75-B355-DD84EBF9629C}" destId="{D33EEB6B-E51D-4922-8C74-BC9AADCB2799}" srcOrd="0" destOrd="0" presId="urn:microsoft.com/office/officeart/2005/8/layout/default#1"/>
    <dgm:cxn modelId="{9D265F99-2A10-407C-B40C-FF642A0E0508}" type="presOf" srcId="{AB5C198D-9BCF-48AA-BF36-D747E3607160}" destId="{347AC948-4001-475A-ACD7-76CB426333D3}" srcOrd="0" destOrd="0" presId="urn:microsoft.com/office/officeart/2005/8/layout/default#1"/>
    <dgm:cxn modelId="{63DBE118-F937-44A7-9D2B-07D486607890}" type="presParOf" srcId="{510829E9-9E7A-4C6F-B861-FBD71FC28D29}" destId="{6925731D-CC56-4314-B494-28667BE5AA2E}" srcOrd="0" destOrd="0" presId="urn:microsoft.com/office/officeart/2005/8/layout/default#1"/>
    <dgm:cxn modelId="{B15736C7-062D-431E-B905-9D116C293345}" type="presParOf" srcId="{510829E9-9E7A-4C6F-B861-FBD71FC28D29}" destId="{015C40E7-004F-433E-B12E-9D39C1D2CD2D}" srcOrd="1" destOrd="0" presId="urn:microsoft.com/office/officeart/2005/8/layout/default#1"/>
    <dgm:cxn modelId="{3566DB8C-EB34-461A-AB26-32743D163039}" type="presParOf" srcId="{510829E9-9E7A-4C6F-B861-FBD71FC28D29}" destId="{347AC948-4001-475A-ACD7-76CB426333D3}" srcOrd="2" destOrd="0" presId="urn:microsoft.com/office/officeart/2005/8/layout/default#1"/>
    <dgm:cxn modelId="{32380EC9-34BC-4F53-BF43-9A33FDC64CA5}" type="presParOf" srcId="{510829E9-9E7A-4C6F-B861-FBD71FC28D29}" destId="{8C44F121-BE91-4AB0-8BFC-2CDF4C75FDE8}" srcOrd="3" destOrd="0" presId="urn:microsoft.com/office/officeart/2005/8/layout/default#1"/>
    <dgm:cxn modelId="{77F8CE52-3832-4CB5-8953-D979509B1DBD}" type="presParOf" srcId="{510829E9-9E7A-4C6F-B861-FBD71FC28D29}" destId="{5004D209-E6E0-4C03-9886-761BEDE2A41C}" srcOrd="4" destOrd="0" presId="urn:microsoft.com/office/officeart/2005/8/layout/default#1"/>
    <dgm:cxn modelId="{E412B6F3-8E72-4F03-8911-D07A465529F4}" type="presParOf" srcId="{510829E9-9E7A-4C6F-B861-FBD71FC28D29}" destId="{1453C56B-E218-4469-86A7-22D7181A2B09}" srcOrd="5" destOrd="0" presId="urn:microsoft.com/office/officeart/2005/8/layout/default#1"/>
    <dgm:cxn modelId="{DBAFB9F0-C192-4473-A3DE-063052CBB3E9}" type="presParOf" srcId="{510829E9-9E7A-4C6F-B861-FBD71FC28D29}" destId="{D33EEB6B-E51D-4922-8C74-BC9AADCB2799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27989-9B99-496C-A463-7B2D137D5DFF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DE605-EC23-4102-8239-6D7EDCC087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62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1087485&amp;ref=y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terms.naver.com/entry.nhn?docId=1097009&amp;ref=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hlinkClick r:id="rId3"/>
              </a:rPr>
              <a:t>러일전쟁</a:t>
            </a:r>
            <a:r>
              <a:rPr lang="ko-KR" altLang="en-US" dirty="0" smtClean="0"/>
              <a:t> 때부터 </a:t>
            </a:r>
            <a:r>
              <a:rPr lang="ko-KR" altLang="en-US" dirty="0" err="1" smtClean="0"/>
              <a:t>다이쇼</a:t>
            </a:r>
            <a:r>
              <a:rPr lang="ko-KR" altLang="en-US" dirty="0" smtClean="0"/>
              <a:t> 천황 때까지 일본에서 일어났던 </a:t>
            </a:r>
            <a:r>
              <a:rPr lang="ko-KR" altLang="en-US" dirty="0" smtClean="0">
                <a:hlinkClick r:id="rId4"/>
              </a:rPr>
              <a:t>민주주의</a:t>
            </a:r>
            <a:r>
              <a:rPr lang="ko-KR" altLang="en-US" dirty="0" smtClean="0"/>
              <a:t>적 개혁을 요구하는 운동을 일컫는 말이다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http://terms.naver.com/entry.nhn?docId=1826093&amp;cid=42998&amp;categoryId=42998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https://ko.wikipedia.org/wiki/%EB%8B%A4%EC%9D%B4%EC%87%BC_%EB%8D%B0%EB%AA%A8%ED%81%AC%EB%9D%BC%EC%8B%9C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Documents and Settings\Administrator\바탕 화면\기획서 레이아웃 모음\기획서레이아웃_4_hig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Documents and Settings\Administrator\바탕 화면\기획서 레이아웃 모음\기획서레이아웃_4_hig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118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594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157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062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Administrator\바탕 화면\기획서 레이아웃 모음\기획서레이아웃_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 descr="C:\Documents and Settings\Administrator\바탕 화면\기획서 레이아웃 모음\기획서레이아웃_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30" r:id="rId4"/>
    <p:sldLayoutId id="2147483731" r:id="rId5"/>
    <p:sldLayoutId id="2147483732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v=CLZtukiAuPk" TargetMode="Externa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jpe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uncher\Desktop\5&#48516;&#49324;&#53456;-&#49464;&#44228;&#49324;%20-%2019&#44053;%20&#47700;&#51060;&#51648;%20&#50976;&#49888;%20_%23001%20-%20from%20YouTube.wmv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ko-KR" altLang="en-US" sz="5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근대 일본의 발전</a:t>
            </a:r>
            <a:endParaRPr lang="ko-KR" altLang="en-US" sz="5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206" y="1628800"/>
            <a:ext cx="9180717" cy="144016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5"/>
          <p:cNvSpPr txBox="1">
            <a:spLocks/>
          </p:cNvSpPr>
          <p:nvPr/>
        </p:nvSpPr>
        <p:spPr>
          <a:xfrm>
            <a:off x="467544" y="1942212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근대 일본의 발전과 쇠퇴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4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19888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0" y="1412776"/>
            <a:ext cx="2987824" cy="432048"/>
          </a:xfrm>
          <a:prstGeom prst="rect">
            <a:avLst/>
          </a:prstGeom>
          <a:solidFill>
            <a:srgbClr val="FF3300">
              <a:alpha val="80000"/>
            </a:srgbClr>
          </a:solidFill>
          <a:ln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일본 근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현대사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조</a:t>
            </a:r>
            <a:endParaRPr lang="ko-KR" altLang="en-US" b="1" dirty="0"/>
          </a:p>
        </p:txBody>
      </p:sp>
      <p:grpSp>
        <p:nvGrpSpPr>
          <p:cNvPr id="32" name="그룹 31"/>
          <p:cNvGrpSpPr/>
          <p:nvPr/>
        </p:nvGrpSpPr>
        <p:grpSpPr>
          <a:xfrm>
            <a:off x="395536" y="3554432"/>
            <a:ext cx="2731283" cy="369332"/>
            <a:chOff x="5796136" y="3438292"/>
            <a:chExt cx="2731283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6007177" y="3438292"/>
              <a:ext cx="2520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산업복지학과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박상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길</a:t>
              </a: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35" name="그룹 34"/>
          <p:cNvGrpSpPr/>
          <p:nvPr/>
        </p:nvGrpSpPr>
        <p:grpSpPr>
          <a:xfrm>
            <a:off x="395536" y="4067780"/>
            <a:ext cx="2279236" cy="369332"/>
            <a:chOff x="5796136" y="3438292"/>
            <a:chExt cx="2279236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6007177" y="3438292"/>
              <a:ext cx="2068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무역학과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이은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진</a:t>
              </a: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38" name="그룹 37"/>
          <p:cNvGrpSpPr/>
          <p:nvPr/>
        </p:nvGrpSpPr>
        <p:grpSpPr>
          <a:xfrm>
            <a:off x="395536" y="4571836"/>
            <a:ext cx="2694413" cy="369332"/>
            <a:chOff x="5796136" y="3438292"/>
            <a:chExt cx="2694413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6007177" y="3438292"/>
              <a:ext cx="2483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산업복지학과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– </a:t>
              </a:r>
              <a:r>
                <a:rPr lang="ko-KR" altLang="en-US" b="1" dirty="0" err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김종활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1" name="그룹 40"/>
          <p:cNvGrpSpPr/>
          <p:nvPr/>
        </p:nvGrpSpPr>
        <p:grpSpPr>
          <a:xfrm>
            <a:off x="395536" y="5075892"/>
            <a:ext cx="2920437" cy="369332"/>
            <a:chOff x="5796136" y="3438292"/>
            <a:chExt cx="2920437" cy="369332"/>
          </a:xfrm>
        </p:grpSpPr>
        <p:sp>
          <p:nvSpPr>
            <p:cNvPr id="42" name="TextBox 41"/>
            <p:cNvSpPr txBox="1"/>
            <p:nvPr/>
          </p:nvSpPr>
          <p:spPr>
            <a:xfrm>
              <a:off x="6007177" y="3438292"/>
              <a:ext cx="2709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일본어일본학과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–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최현지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4" name="그룹 43"/>
          <p:cNvGrpSpPr/>
          <p:nvPr/>
        </p:nvGrpSpPr>
        <p:grpSpPr>
          <a:xfrm>
            <a:off x="395536" y="5579948"/>
            <a:ext cx="2957306" cy="369332"/>
            <a:chOff x="5796136" y="3438292"/>
            <a:chExt cx="2957306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6007177" y="3438292"/>
              <a:ext cx="2746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일본어일본학과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노은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철</a:t>
              </a: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57560"/>
            <a:ext cx="6048672" cy="44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적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봉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환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896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57559"/>
            <a:ext cx="6441503" cy="42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지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조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개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정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1968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71" y="2237683"/>
            <a:ext cx="33123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8939"/>
            <a:ext cx="4896544" cy="32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5714838" y="5746642"/>
            <a:ext cx="2745594" cy="648072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징병령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115616" y="5733256"/>
            <a:ext cx="2745594" cy="648072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신분제 철폐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550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2.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메이지 유신 </a:t>
            </a:r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467544" y="2204864"/>
          <a:ext cx="846043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오른쪽 화살표 4"/>
          <p:cNvSpPr/>
          <p:nvPr/>
        </p:nvSpPr>
        <p:spPr>
          <a:xfrm>
            <a:off x="5220072" y="256490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5436096" y="3068960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323528" y="2060848"/>
            <a:ext cx="8568952" cy="3816424"/>
            <a:chOff x="323528" y="2060848"/>
            <a:chExt cx="8568952" cy="3816424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323528" y="2132856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식산 흥업 실시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323528" y="3645024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관영공장 건설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323528" y="5157192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서양식 </a:t>
              </a:r>
              <a:endParaRPr lang="en-US" altLang="ko-KR" sz="25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공업 기술 도입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2987824" y="2060848"/>
              <a:ext cx="5904656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정부는 부국강병을 위해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.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산업 육성을 위해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2987824" y="3501008"/>
              <a:ext cx="5904656" cy="9361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en-US" altLang="ko-KR" sz="2000" dirty="0" smtClean="0">
                  <a:solidFill>
                    <a:prstClr val="black"/>
                  </a:solidFill>
                </a:rPr>
                <a:t> 1872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년 조업 시작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일본 근대화의 출발점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관영공장 만들어짐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987824" y="5085184"/>
              <a:ext cx="5904656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en-US" altLang="ko-KR" sz="2000" dirty="0" smtClean="0">
                <a:solidFill>
                  <a:prstClr val="white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산업 육성의 시작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우편제도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전신망 정비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철도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선박 운수 등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발달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4932040" y="1412776"/>
          <a:ext cx="4211960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http://postfiles2.naver.net/20121127_273/saskian_1353998934024Ab5pR_JPEG/blog_me_20121127_154703.jpg?type=w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700808"/>
            <a:ext cx="4680520" cy="4176464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395536" y="1844824"/>
            <a:ext cx="3528392" cy="936104"/>
            <a:chOff x="395536" y="1412776"/>
            <a:chExt cx="3528392" cy="936104"/>
          </a:xfrm>
        </p:grpSpPr>
        <p:sp>
          <p:nvSpPr>
            <p:cNvPr id="6" name="갈매기형 수장 5"/>
            <p:cNvSpPr/>
            <p:nvPr/>
          </p:nvSpPr>
          <p:spPr>
            <a:xfrm>
              <a:off x="395536" y="1772816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전신선 설치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9552" y="141277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1869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67544" y="3068960"/>
            <a:ext cx="3528392" cy="936104"/>
            <a:chOff x="467544" y="2780928"/>
            <a:chExt cx="3528392" cy="936104"/>
          </a:xfrm>
        </p:grpSpPr>
        <p:sp>
          <p:nvSpPr>
            <p:cNvPr id="8" name="갈매기형 수장 7"/>
            <p:cNvSpPr/>
            <p:nvPr/>
          </p:nvSpPr>
          <p:spPr>
            <a:xfrm>
              <a:off x="467544" y="3140968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철도 부설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관영 공장 설립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278092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4499992" y="1772816"/>
            <a:ext cx="3528392" cy="1224135"/>
            <a:chOff x="395536" y="2849336"/>
            <a:chExt cx="3528392" cy="795688"/>
          </a:xfrm>
        </p:grpSpPr>
        <p:sp>
          <p:nvSpPr>
            <p:cNvPr id="10" name="갈매기형 수장 9"/>
            <p:cNvSpPr/>
            <p:nvPr/>
          </p:nvSpPr>
          <p:spPr>
            <a:xfrm>
              <a:off x="395536" y="306896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우편제도 도입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통화단위 </a:t>
              </a:r>
              <a:r>
                <a:rPr lang="en-US" altLang="ko-KR" dirty="0" smtClean="0">
                  <a:solidFill>
                    <a:prstClr val="black"/>
                  </a:solidFill>
                </a:rPr>
                <a:t>‘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엔</a:t>
              </a:r>
              <a:r>
                <a:rPr lang="en-US" altLang="ko-KR" dirty="0" smtClean="0">
                  <a:solidFill>
                    <a:prstClr val="black"/>
                  </a:solidFill>
                </a:rPr>
                <a:t>’ 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도입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문부성 설치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552" y="284933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1871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4499992" y="3068960"/>
            <a:ext cx="3528392" cy="936104"/>
            <a:chOff x="4499992" y="2780928"/>
            <a:chExt cx="3528392" cy="936104"/>
          </a:xfrm>
        </p:grpSpPr>
        <p:sp>
          <p:nvSpPr>
            <p:cNvPr id="9" name="갈매기형 수장 8"/>
            <p:cNvSpPr/>
            <p:nvPr/>
          </p:nvSpPr>
          <p:spPr>
            <a:xfrm>
              <a:off x="4499992" y="3140968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음력 폐지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태양력 도입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8024" y="278092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95536" y="4005064"/>
            <a:ext cx="3528392" cy="1008112"/>
            <a:chOff x="395536" y="4077072"/>
            <a:chExt cx="3528392" cy="1008112"/>
          </a:xfrm>
        </p:grpSpPr>
        <p:sp>
          <p:nvSpPr>
            <p:cNvPr id="11" name="갈매기형 수장 10"/>
            <p:cNvSpPr/>
            <p:nvPr/>
          </p:nvSpPr>
          <p:spPr>
            <a:xfrm>
              <a:off x="395536" y="450912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군대 조직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1560" y="407707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1873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4499992" y="4077072"/>
            <a:ext cx="3528392" cy="936104"/>
            <a:chOff x="4499992" y="4149080"/>
            <a:chExt cx="3528392" cy="936104"/>
          </a:xfrm>
        </p:grpSpPr>
        <p:sp>
          <p:nvSpPr>
            <p:cNvPr id="7" name="갈매기형 수장 6"/>
            <p:cNvSpPr/>
            <p:nvPr/>
          </p:nvSpPr>
          <p:spPr>
            <a:xfrm>
              <a:off x="4499992" y="450912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도쿄 대학 설립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전화 수입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60032" y="4149080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1877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395536" y="5085184"/>
            <a:ext cx="3528392" cy="936104"/>
            <a:chOff x="395536" y="5517232"/>
            <a:chExt cx="3528392" cy="936104"/>
          </a:xfrm>
        </p:grpSpPr>
        <p:sp>
          <p:nvSpPr>
            <p:cNvPr id="12" name="갈매기형 수장 11"/>
            <p:cNvSpPr/>
            <p:nvPr/>
          </p:nvSpPr>
          <p:spPr>
            <a:xfrm>
              <a:off x="395536" y="5877272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prstClr val="black"/>
                  </a:solidFill>
                </a:rPr>
                <a:t>일본 은행 설립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551723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1882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4499992" y="5085184"/>
            <a:ext cx="3528392" cy="936104"/>
            <a:chOff x="395536" y="5373216"/>
            <a:chExt cx="3528392" cy="936104"/>
          </a:xfrm>
        </p:grpSpPr>
        <p:sp>
          <p:nvSpPr>
            <p:cNvPr id="34" name="갈매기형 수장 33"/>
            <p:cNvSpPr/>
            <p:nvPr/>
          </p:nvSpPr>
          <p:spPr>
            <a:xfrm>
              <a:off x="395536" y="5733256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prstClr val="black"/>
                  </a:solidFill>
                </a:rPr>
                <a:t>헌법 공포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1560" y="537321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1889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1868 ~ 1889</a:t>
            </a:r>
            <a:endParaRPr lang="ko-KR" altLang="en-US" sz="1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95536" y="1844824"/>
            <a:ext cx="5472608" cy="3888432"/>
            <a:chOff x="1187624" y="1556792"/>
            <a:chExt cx="4536504" cy="2745596"/>
          </a:xfrm>
        </p:grpSpPr>
        <p:pic>
          <p:nvPicPr>
            <p:cNvPr id="4098" name="Picture 2" descr="최초의 일본은행권(1885년 5월 발행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1556792"/>
              <a:ext cx="3960440" cy="2367808"/>
            </a:xfrm>
            <a:prstGeom prst="rect">
              <a:avLst/>
            </a:prstGeom>
            <a:noFill/>
          </p:spPr>
        </p:pic>
        <p:sp>
          <p:nvSpPr>
            <p:cNvPr id="15" name="직사각형 14"/>
            <p:cNvSpPr/>
            <p:nvPr/>
          </p:nvSpPr>
          <p:spPr>
            <a:xfrm>
              <a:off x="1187624" y="3933056"/>
              <a:ext cx="4536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b="1" dirty="0" smtClean="0">
                  <a:solidFill>
                    <a:prstClr val="black"/>
                  </a:solidFill>
                </a:rPr>
                <a:t>최초의 일본은행권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(1885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년 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5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월 발행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)</a:t>
              </a:r>
              <a:endParaRPr lang="en-US" altLang="ko-KR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2267744" y="2924944"/>
            <a:ext cx="4680520" cy="3753708"/>
            <a:chOff x="179512" y="2420888"/>
            <a:chExt cx="4680520" cy="3753708"/>
          </a:xfrm>
        </p:grpSpPr>
        <p:pic>
          <p:nvPicPr>
            <p:cNvPr id="4102" name="Picture 6" descr="방적 공장 내부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2420888"/>
              <a:ext cx="4680520" cy="3419475"/>
            </a:xfrm>
            <a:prstGeom prst="rect">
              <a:avLst/>
            </a:prstGeom>
            <a:noFill/>
          </p:spPr>
        </p:pic>
        <p:sp>
          <p:nvSpPr>
            <p:cNvPr id="21" name="직사각형 20"/>
            <p:cNvSpPr/>
            <p:nvPr/>
          </p:nvSpPr>
          <p:spPr>
            <a:xfrm>
              <a:off x="1547664" y="5805264"/>
              <a:ext cx="17331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solidFill>
                    <a:prstClr val="black"/>
                  </a:solidFill>
                </a:rPr>
                <a:t>방적 공장 내부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563888" y="899428"/>
            <a:ext cx="5118348" cy="5337884"/>
            <a:chOff x="3635896" y="548680"/>
            <a:chExt cx="5118348" cy="5337884"/>
          </a:xfrm>
        </p:grpSpPr>
        <p:pic>
          <p:nvPicPr>
            <p:cNvPr id="4100" name="Picture 4" descr="야하타(八幡) 제철소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548680"/>
              <a:ext cx="5118348" cy="4933950"/>
            </a:xfrm>
            <a:prstGeom prst="rect">
              <a:avLst/>
            </a:prstGeom>
            <a:noFill/>
          </p:spPr>
        </p:pic>
        <p:sp>
          <p:nvSpPr>
            <p:cNvPr id="18" name="직사각형 17"/>
            <p:cNvSpPr/>
            <p:nvPr/>
          </p:nvSpPr>
          <p:spPr>
            <a:xfrm>
              <a:off x="6948264" y="5517232"/>
              <a:ext cx="16514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err="1" smtClean="0">
                  <a:solidFill>
                    <a:prstClr val="black"/>
                  </a:solidFill>
                </a:rPr>
                <a:t>야하타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 제철소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1868 ~ 1889</a:t>
            </a:r>
            <a:endParaRPr lang="ko-KR" altLang="en-US" sz="1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95536" y="1979548"/>
            <a:ext cx="3456384" cy="4041740"/>
            <a:chOff x="323528" y="-387424"/>
            <a:chExt cx="3456384" cy="4041740"/>
          </a:xfrm>
        </p:grpSpPr>
        <p:pic>
          <p:nvPicPr>
            <p:cNvPr id="20482" name="Picture 2" descr="http://postfiles5.naver.net/20140213_148/johndale_1392271099793TaxpN_JPEG/%C1%A6%B1%B9_%B4%DE%B7%C2_%C0%FC%B4%EB%C0%CF.jpg?type=w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-387424"/>
              <a:ext cx="3456384" cy="3662121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395536" y="328498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</a:rPr>
                <a:t>태양력 도입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123728" y="2492896"/>
            <a:ext cx="4968552" cy="4185756"/>
            <a:chOff x="1187624" y="2276872"/>
            <a:chExt cx="4968552" cy="4185756"/>
          </a:xfrm>
        </p:grpSpPr>
        <p:pic>
          <p:nvPicPr>
            <p:cNvPr id="20484" name="Picture 4" descr="주오 구 일본은행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2276872"/>
              <a:ext cx="4968552" cy="379095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2771800" y="609329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mtClean="0">
                  <a:solidFill>
                    <a:prstClr val="black"/>
                  </a:solidFill>
                </a:rPr>
                <a:t>일본 은행 설립</a:t>
              </a:r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4211960" y="899428"/>
            <a:ext cx="5121907" cy="4041740"/>
            <a:chOff x="467544" y="1916832"/>
            <a:chExt cx="4450181" cy="4041740"/>
          </a:xfrm>
        </p:grpSpPr>
        <p:pic>
          <p:nvPicPr>
            <p:cNvPr id="3" name="Picture 8" descr="도쿄대학 야스다강당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1916832"/>
              <a:ext cx="3816424" cy="3672408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3408067" y="5589240"/>
              <a:ext cx="1509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</a:rPr>
                <a:t>도쿄 대학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-206" y="1628800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제목 5"/>
          <p:cNvSpPr txBox="1">
            <a:spLocks/>
          </p:cNvSpPr>
          <p:nvPr/>
        </p:nvSpPr>
        <p:spPr>
          <a:xfrm>
            <a:off x="467544" y="1942212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r>
              <a:rPr lang="ko-KR" altLang="en-US" sz="5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목차</a:t>
            </a:r>
            <a:endParaRPr lang="ko-KR" altLang="en-US" sz="5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7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19888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그룹 43"/>
          <p:cNvGrpSpPr/>
          <p:nvPr/>
        </p:nvGrpSpPr>
        <p:grpSpPr>
          <a:xfrm>
            <a:off x="395536" y="3554432"/>
            <a:ext cx="3107988" cy="369332"/>
            <a:chOff x="5796136" y="3438292"/>
            <a:chExt cx="3107988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6007177" y="3438292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메이지 유신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제도적 변화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7" name="그룹 46"/>
          <p:cNvGrpSpPr/>
          <p:nvPr/>
        </p:nvGrpSpPr>
        <p:grpSpPr>
          <a:xfrm>
            <a:off x="395536" y="4067780"/>
            <a:ext cx="3107988" cy="369332"/>
            <a:chOff x="5796136" y="3438292"/>
            <a:chExt cx="3107988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6007177" y="3438292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메이지 유신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현실적 변화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0" name="그룹 49"/>
          <p:cNvGrpSpPr/>
          <p:nvPr/>
        </p:nvGrpSpPr>
        <p:grpSpPr>
          <a:xfrm>
            <a:off x="395536" y="4571836"/>
            <a:ext cx="2279236" cy="369332"/>
            <a:chOff x="5796136" y="3438292"/>
            <a:chExt cx="2279236" cy="369332"/>
          </a:xfrm>
        </p:grpSpPr>
        <p:sp>
          <p:nvSpPr>
            <p:cNvPr id="51" name="TextBox 50"/>
            <p:cNvSpPr txBox="1"/>
            <p:nvPr/>
          </p:nvSpPr>
          <p:spPr>
            <a:xfrm>
              <a:off x="6007177" y="3438292"/>
              <a:ext cx="2068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다이쇼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 데모크라시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3" name="그룹 52"/>
          <p:cNvGrpSpPr/>
          <p:nvPr/>
        </p:nvGrpSpPr>
        <p:grpSpPr>
          <a:xfrm>
            <a:off x="395536" y="5075892"/>
            <a:ext cx="2128554" cy="369332"/>
            <a:chOff x="5796136" y="3438292"/>
            <a:chExt cx="2128554" cy="369332"/>
          </a:xfrm>
        </p:grpSpPr>
        <p:sp>
          <p:nvSpPr>
            <p:cNvPr id="54" name="TextBox 53"/>
            <p:cNvSpPr txBox="1"/>
            <p:nvPr/>
          </p:nvSpPr>
          <p:spPr>
            <a:xfrm>
              <a:off x="6007177" y="3438292"/>
              <a:ext cx="1917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일본의 대륙정책 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6" name="그룹 55"/>
          <p:cNvGrpSpPr/>
          <p:nvPr/>
        </p:nvGrpSpPr>
        <p:grpSpPr>
          <a:xfrm>
            <a:off x="395536" y="5579948"/>
            <a:ext cx="2053212" cy="369332"/>
            <a:chOff x="5796136" y="3438292"/>
            <a:chExt cx="2053212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6007177" y="3438292"/>
              <a:ext cx="1842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일본의 영토전쟁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043608" y="3356992"/>
            <a:ext cx="7128792" cy="984885"/>
            <a:chOff x="1043608" y="3356992"/>
            <a:chExt cx="7128792" cy="98488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043608" y="335699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신도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800" y="3356992"/>
              <a:ext cx="54006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일본의 고유 민족 신앙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천황의 권위를 유지하기 위한 국가 종교가 됨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043608" y="2276872"/>
            <a:ext cx="6840760" cy="1333892"/>
            <a:chOff x="1043608" y="2276872"/>
            <a:chExt cx="6840760" cy="1333892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1043608" y="227687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불교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71800" y="2348880"/>
              <a:ext cx="511256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ko-KR" sz="2000" dirty="0" err="1" smtClean="0">
                  <a:solidFill>
                    <a:prstClr val="black"/>
                  </a:solidFill>
                </a:rPr>
                <a:t>신도의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 </a:t>
              </a:r>
              <a:r>
                <a:rPr lang="en-US" altLang="ko-KR" sz="2000" dirty="0" err="1" smtClean="0">
                  <a:solidFill>
                    <a:prstClr val="black"/>
                  </a:solidFill>
                </a:rPr>
                <a:t>복고운동을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 </a:t>
              </a:r>
              <a:r>
                <a:rPr lang="en-US" altLang="ko-KR" sz="2000" dirty="0" err="1" smtClean="0">
                  <a:solidFill>
                    <a:prstClr val="black"/>
                  </a:solidFill>
                </a:rPr>
                <a:t>전개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신불분리정책을 단행</a:t>
              </a:r>
            </a:p>
            <a:p>
              <a:pPr>
                <a:buFont typeface="Arial" pitchFamily="34" charset="0"/>
                <a:buChar char="•"/>
              </a:pPr>
              <a:endParaRPr lang="en-US" altLang="ko-KR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043608" y="4365104"/>
            <a:ext cx="7056784" cy="1292662"/>
            <a:chOff x="1043608" y="4365104"/>
            <a:chExt cx="7056784" cy="1292662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043608" y="443711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기독교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71800" y="4365104"/>
              <a:ext cx="532859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소수종교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서구문화의 중심을 이루어 온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사회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문학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도덕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사상 등에 큰 영향 끼침 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1043608" y="5733256"/>
            <a:ext cx="8280920" cy="1323439"/>
            <a:chOff x="1043608" y="5733256"/>
            <a:chExt cx="8280920" cy="1323439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1043608" y="5733256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신흥종교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71800" y="5733256"/>
              <a:ext cx="65527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err="1" smtClean="0">
                  <a:solidFill>
                    <a:prstClr val="black"/>
                  </a:solidFill>
                </a:rPr>
                <a:t>에도시대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말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ko-KR" altLang="en-US" sz="2000" dirty="0" err="1" smtClean="0">
                  <a:solidFill>
                    <a:prstClr val="black"/>
                  </a:solidFill>
                </a:rPr>
                <a:t>메이지유신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이후에 성립한 새로운 종교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다른 종교에 비해 몰입 정도 높음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종교의 변화</a:t>
            </a:r>
            <a:endParaRPr lang="ko-KR" altLang="en-US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27584" y="2361867"/>
            <a:ext cx="74168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500" dirty="0" smtClean="0">
              <a:solidFill>
                <a:prstClr val="black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algn="just" eaLnBrk="0" fontAlgn="base" latinLnBrk="0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문화와 </a:t>
            </a:r>
            <a:r>
              <a:rPr kumimoji="1" lang="ko-KR" altLang="en-US" sz="2500" dirty="0" err="1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국민생할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 전반에 걸쳐 서양의 근대사상과 문명</a:t>
            </a:r>
            <a:r>
              <a:rPr kumimoji="1" lang="en-US" altLang="ko-KR" sz="2500" dirty="0" smtClean="0">
                <a:solidFill>
                  <a:srgbClr val="000000"/>
                </a:solidFill>
                <a:cs typeface="굴림" pitchFamily="50" charset="-127"/>
              </a:rPr>
              <a:t>, 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생활양식이 유입되어 커다란 영향을 줌</a:t>
            </a:r>
            <a:endParaRPr kumimoji="1" lang="en-US" altLang="ko-KR" sz="2500" dirty="0" smtClean="0">
              <a:solidFill>
                <a:srgbClr val="000000"/>
              </a:solidFill>
              <a:cs typeface="굴림" pitchFamily="50" charset="-127"/>
            </a:endParaRPr>
          </a:p>
          <a:p>
            <a:pPr algn="just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500" dirty="0" smtClean="0">
                <a:solidFill>
                  <a:srgbClr val="000000"/>
                </a:solidFill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en-US" sz="2500" dirty="0" smtClean="0">
              <a:solidFill>
                <a:prstClr val="black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285794" y="4618330"/>
            <a:ext cx="6742590" cy="1620357"/>
            <a:chOff x="1285794" y="4618330"/>
            <a:chExt cx="6742590" cy="1620357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2339752" y="4941168"/>
              <a:ext cx="5688632" cy="100811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dirty="0" smtClean="0">
                  <a:solidFill>
                    <a:srgbClr val="000000"/>
                  </a:solidFill>
                  <a:latin typeface="굴림" pitchFamily="50" charset="-127"/>
                  <a:cs typeface="굴림" pitchFamily="50" charset="-127"/>
                </a:rPr>
                <a:t>도시와 상류층에게 한정</a:t>
              </a:r>
              <a:r>
                <a:rPr kumimoji="1" lang="en-US" altLang="ko-KR" sz="2000" dirty="0" smtClean="0">
                  <a:solidFill>
                    <a:srgbClr val="000000"/>
                  </a:solidFill>
                  <a:cs typeface="굴림" pitchFamily="50" charset="-127"/>
                </a:rPr>
                <a:t>. </a:t>
              </a:r>
            </a:p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dirty="0" smtClean="0">
                  <a:solidFill>
                    <a:srgbClr val="000000"/>
                  </a:solidFill>
                  <a:latin typeface="굴림" pitchFamily="50" charset="-127"/>
                  <a:cs typeface="굴림" pitchFamily="50" charset="-127"/>
                </a:rPr>
                <a:t>    지방에까진 퍼지진 않았음</a:t>
              </a:r>
              <a:r>
                <a:rPr kumimoji="1" lang="en-US" altLang="ko-KR" sz="2000" dirty="0" smtClean="0">
                  <a:solidFill>
                    <a:srgbClr val="000000"/>
                  </a:solidFill>
                  <a:cs typeface="굴림" pitchFamily="50" charset="-127"/>
                </a:rPr>
                <a:t>.</a:t>
              </a:r>
              <a:endParaRPr kumimoji="1" lang="en-US" altLang="ko-KR" sz="20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4" name="포인트가 6개인 별 3"/>
            <p:cNvSpPr/>
            <p:nvPr/>
          </p:nvSpPr>
          <p:spPr>
            <a:xfrm rot="20763222">
              <a:off x="1285794" y="4618330"/>
              <a:ext cx="1701996" cy="1620357"/>
            </a:xfrm>
            <a:prstGeom prst="star6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rgbClr val="FF0000"/>
                  </a:solidFill>
                </a:rPr>
                <a:t>한계점</a:t>
              </a:r>
              <a:endParaRPr lang="ko-KR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실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문명 개화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1866 ~ 1873</a:t>
            </a:r>
            <a:endParaRPr lang="ko-KR" altLang="en-US" sz="14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555776" y="980728"/>
            <a:ext cx="3888432" cy="57606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prstClr val="black"/>
                </a:solidFill>
              </a:rPr>
              <a:t>메이지 유신</a:t>
            </a:r>
            <a:endParaRPr lang="ko-KR" altLang="en-US" sz="3000" b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://postfiles5.naver.net/20120330_276/asianist_1333078806251QgYRU_JPEG/491px-Crowded_Tokyo_Street_1905.jpg?type=w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7344816" cy="4896544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직사각형 95"/>
          <p:cNvSpPr/>
          <p:nvPr/>
        </p:nvSpPr>
        <p:spPr>
          <a:xfrm>
            <a:off x="251520" y="5157192"/>
            <a:ext cx="4752528" cy="1440160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일본에서 정치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사회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문화 각 방면에서 일어난 일련의 민주주의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자유주의적인 운동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풍조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사조의 총칭</a:t>
            </a:r>
            <a:endParaRPr lang="ko-KR" altLang="en-US" sz="20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그림 16" descr="캡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4542599" cy="2808312"/>
          </a:xfrm>
          <a:prstGeom prst="rect">
            <a:avLst/>
          </a:prstGeom>
        </p:spPr>
      </p:pic>
      <p:pic>
        <p:nvPicPr>
          <p:cNvPr id="16" name="그림 15" descr="ea1_021_i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060848"/>
            <a:ext cx="2855274" cy="4004347"/>
          </a:xfrm>
          <a:prstGeom prst="rect">
            <a:avLst/>
          </a:prstGeom>
        </p:spPr>
      </p:pic>
      <p:sp>
        <p:nvSpPr>
          <p:cNvPr id="19" name="톱니 모양의 오른쪽 화살표 18"/>
          <p:cNvSpPr/>
          <p:nvPr/>
        </p:nvSpPr>
        <p:spPr>
          <a:xfrm>
            <a:off x="4860032" y="3356992"/>
            <a:ext cx="1152128" cy="1008112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2012843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1905~1914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2699792" y="4389107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347864" y="3885051"/>
            <a:ext cx="2448272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군비확장 반대운동과 </a:t>
            </a:r>
            <a:r>
              <a:rPr lang="ko-KR" altLang="en-US" sz="2500" dirty="0" err="1" smtClean="0">
                <a:latin typeface="HY견고딕" pitchFamily="18" charset="-127"/>
                <a:ea typeface="HY견고딕" pitchFamily="18" charset="-127"/>
              </a:rPr>
              <a:t>악세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 폐지운동</a:t>
            </a:r>
          </a:p>
          <a:p>
            <a:endParaRPr lang="en-US" altLang="ko-KR" dirty="0"/>
          </a:p>
        </p:txBody>
      </p:sp>
      <p:sp>
        <p:nvSpPr>
          <p:cNvPr id="15" name="갈매기형 수장 14"/>
          <p:cNvSpPr/>
          <p:nvPr/>
        </p:nvSpPr>
        <p:spPr>
          <a:xfrm>
            <a:off x="5940152" y="4389107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6588224" y="3885051"/>
            <a:ext cx="2448272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sz="2500" dirty="0" smtClean="0">
                <a:latin typeface="HY견고딕" pitchFamily="18" charset="-127"/>
                <a:ea typeface="HY견고딕" pitchFamily="18" charset="-127"/>
              </a:rPr>
              <a:t>1913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년의 제</a:t>
            </a:r>
            <a:r>
              <a:rPr lang="en-US" altLang="ko-KR" sz="25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차 호헌운동 </a:t>
            </a:r>
          </a:p>
          <a:p>
            <a:endParaRPr lang="en-US" altLang="ko-KR" dirty="0"/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3" name="그림 22" descr="russ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885051"/>
            <a:ext cx="2448272" cy="1632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20120129020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95423"/>
            <a:ext cx="2232248" cy="3141889"/>
          </a:xfrm>
          <a:prstGeom prst="rect">
            <a:avLst/>
          </a:prstGeom>
        </p:spPr>
      </p:pic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1988840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1914~1918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samsung\AppData\Local\Microsoft\Windows\Temporary Internet Files\Content.IE5\TVYXNFYC\cheering-297419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3140968"/>
            <a:ext cx="3703269" cy="2160240"/>
          </a:xfrm>
          <a:prstGeom prst="rect">
            <a:avLst/>
          </a:prstGeom>
          <a:noFill/>
        </p:spPr>
      </p:pic>
      <p:sp>
        <p:nvSpPr>
          <p:cNvPr id="16" name="타원형 설명선 15"/>
          <p:cNvSpPr/>
          <p:nvPr/>
        </p:nvSpPr>
        <p:spPr>
          <a:xfrm>
            <a:off x="1331640" y="4941168"/>
            <a:ext cx="2736304" cy="1728192"/>
          </a:xfrm>
          <a:prstGeom prst="wedgeEllipseCallout">
            <a:avLst>
              <a:gd name="adj1" fmla="val -44194"/>
              <a:gd name="adj2" fmla="val -5620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중간 계층을 중심으로 보통선거를 요구</a:t>
            </a:r>
          </a:p>
        </p:txBody>
      </p:sp>
      <p:sp>
        <p:nvSpPr>
          <p:cNvPr id="19" name="타원형 설명선 18"/>
          <p:cNvSpPr/>
          <p:nvPr/>
        </p:nvSpPr>
        <p:spPr>
          <a:xfrm>
            <a:off x="6696744" y="3068960"/>
            <a:ext cx="2339752" cy="3168352"/>
          </a:xfrm>
          <a:prstGeom prst="wedgeEllipseCallout">
            <a:avLst>
              <a:gd name="adj1" fmla="val -69495"/>
              <a:gd name="adj2" fmla="val -1967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보통선거와 내각제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한국과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중국의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민족주의를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존중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1988840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1918~1925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" name="그림 11" descr="35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82640"/>
            <a:ext cx="3193902" cy="2376264"/>
          </a:xfrm>
          <a:prstGeom prst="rect">
            <a:avLst/>
          </a:prstGeom>
        </p:spPr>
      </p:pic>
      <p:sp>
        <p:nvSpPr>
          <p:cNvPr id="14" name="줄무늬가 있는 오른쪽 화살표 13"/>
          <p:cNvSpPr/>
          <p:nvPr/>
        </p:nvSpPr>
        <p:spPr>
          <a:xfrm>
            <a:off x="3491880" y="4302720"/>
            <a:ext cx="1224136" cy="1080120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 descr="81_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98140">
            <a:off x="4569272" y="2873770"/>
            <a:ext cx="2505543" cy="1650391"/>
          </a:xfrm>
          <a:prstGeom prst="rect">
            <a:avLst/>
          </a:prstGeom>
        </p:spPr>
      </p:pic>
      <p:pic>
        <p:nvPicPr>
          <p:cNvPr id="20" name="그림 19" descr="bh17_177_i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590752"/>
            <a:ext cx="2844800" cy="2006600"/>
          </a:xfrm>
          <a:prstGeom prst="rect">
            <a:avLst/>
          </a:prstGeom>
        </p:spPr>
      </p:pic>
      <p:pic>
        <p:nvPicPr>
          <p:cNvPr id="18" name="그림 17" descr="bh4_87_i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91784">
            <a:off x="6557556" y="3161586"/>
            <a:ext cx="2250482" cy="2261791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다이어그램 6"/>
          <p:cNvGraphicFramePr/>
          <p:nvPr/>
        </p:nvGraphicFramePr>
        <p:xfrm>
          <a:off x="539552" y="2060848"/>
          <a:ext cx="813690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5004048" y="1916832"/>
            <a:ext cx="3816424" cy="86409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500" b="1" dirty="0" smtClean="0"/>
              <a:t>민본주의와 </a:t>
            </a:r>
            <a:r>
              <a:rPr lang="ko-KR" altLang="ko-KR" sz="2500" b="1" dirty="0" err="1" smtClean="0"/>
              <a:t>천황기관설</a:t>
            </a:r>
            <a:endParaRPr lang="ko-KR" altLang="en-US" sz="2500" dirty="0"/>
          </a:p>
        </p:txBody>
      </p:sp>
      <p:pic>
        <p:nvPicPr>
          <p:cNvPr id="7" name="그림 6" descr="150px-T_Minob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84984"/>
            <a:ext cx="2095756" cy="2808312"/>
          </a:xfrm>
          <a:prstGeom prst="rect">
            <a:avLst/>
          </a:prstGeom>
        </p:spPr>
      </p:pic>
      <p:pic>
        <p:nvPicPr>
          <p:cNvPr id="8" name="그림 7" descr="d0027606_52faeff6e5c4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021" y="3284984"/>
            <a:ext cx="1954467" cy="2808000"/>
          </a:xfrm>
          <a:prstGeom prst="rect">
            <a:avLst/>
          </a:prstGeom>
        </p:spPr>
      </p:pic>
      <p:sp>
        <p:nvSpPr>
          <p:cNvPr id="11" name="모서리가 둥근 사각형 설명선 10"/>
          <p:cNvSpPr/>
          <p:nvPr/>
        </p:nvSpPr>
        <p:spPr>
          <a:xfrm>
            <a:off x="2627784" y="3356992"/>
            <a:ext cx="1944216" cy="2808312"/>
          </a:xfrm>
          <a:prstGeom prst="wedgeRoundRectCallout">
            <a:avLst>
              <a:gd name="adj1" fmla="val -63292"/>
              <a:gd name="adj2" fmla="val -130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천황기관설을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주장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국가가 통치권의 주체라고 주장하고, 정당내각제를 지지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모서리가 둥근 사각형 설명선 14"/>
          <p:cNvSpPr/>
          <p:nvPr/>
        </p:nvSpPr>
        <p:spPr>
          <a:xfrm>
            <a:off x="4716016" y="3356992"/>
            <a:ext cx="1944216" cy="2808312"/>
          </a:xfrm>
          <a:prstGeom prst="wedgeRoundRectCallout">
            <a:avLst>
              <a:gd name="adj1" fmla="val 63433"/>
              <a:gd name="adj2" fmla="val -1211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천황주권설의 입장에서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천황기관설을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비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판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메이지 유신 </a:t>
            </a:r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3779912" y="1916832"/>
            <a:ext cx="5040560" cy="86409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500" b="1" dirty="0" smtClean="0"/>
              <a:t>쌀 소동과 본격적인 정당내각</a:t>
            </a:r>
            <a:endParaRPr lang="ko-KR" altLang="en-US" sz="2500" dirty="0"/>
          </a:p>
        </p:txBody>
      </p:sp>
      <p:pic>
        <p:nvPicPr>
          <p:cNvPr id="10" name="그림 9" descr="hf16_242_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212976"/>
            <a:ext cx="3730014" cy="2880320"/>
          </a:xfrm>
          <a:prstGeom prst="rect">
            <a:avLst/>
          </a:prstGeom>
        </p:spPr>
      </p:pic>
      <p:sp>
        <p:nvSpPr>
          <p:cNvPr id="14" name="갈매기형 수장 13"/>
          <p:cNvSpPr/>
          <p:nvPr/>
        </p:nvSpPr>
        <p:spPr>
          <a:xfrm>
            <a:off x="4283968" y="4221088"/>
            <a:ext cx="648072" cy="792088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076056" y="3140968"/>
            <a:ext cx="3096344" cy="20882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수요 증가로 인한 가격 상승을 노린 상인들이 쌀을 매점하여 쌀 가격이 급등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덧셈 기호 16"/>
          <p:cNvSpPr/>
          <p:nvPr/>
        </p:nvSpPr>
        <p:spPr>
          <a:xfrm>
            <a:off x="5580112" y="5229200"/>
            <a:ext cx="864096" cy="792088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6444208" y="5517232"/>
            <a:ext cx="2520280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전쟁 때문에 가격 상승폭이 커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짐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5004048" y="1844824"/>
            <a:ext cx="3816424" cy="792088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b="1" dirty="0" smtClean="0"/>
              <a:t>제</a:t>
            </a:r>
            <a:r>
              <a:rPr lang="en-US" altLang="ko-KR" sz="2500" b="1" dirty="0" smtClean="0"/>
              <a:t>2</a:t>
            </a:r>
            <a:r>
              <a:rPr lang="ko-KR" altLang="en-US" sz="2500" b="1" dirty="0" smtClean="0"/>
              <a:t>차 호헌운동</a:t>
            </a:r>
            <a:endParaRPr lang="ko-KR" altLang="en-US" sz="2500" b="1" dirty="0"/>
          </a:p>
        </p:txBody>
      </p:sp>
      <p:pic>
        <p:nvPicPr>
          <p:cNvPr id="10" name="그림 9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852936"/>
            <a:ext cx="2160240" cy="2947828"/>
          </a:xfrm>
          <a:prstGeom prst="rect">
            <a:avLst/>
          </a:prstGeom>
        </p:spPr>
      </p:pic>
      <p:pic>
        <p:nvPicPr>
          <p:cNvPr id="2050" name="Picture 2" descr="C:\Users\samsung\AppData\Local\Microsoft\Windows\Temporary Internet Files\Content.IE5\TVYXNFYC\cheering-297419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498" y="2852936"/>
            <a:ext cx="2644630" cy="2088232"/>
          </a:xfrm>
          <a:prstGeom prst="rect">
            <a:avLst/>
          </a:prstGeom>
          <a:noFill/>
        </p:spPr>
      </p:pic>
      <p:sp>
        <p:nvSpPr>
          <p:cNvPr id="16" name="오각형 15"/>
          <p:cNvSpPr/>
          <p:nvPr/>
        </p:nvSpPr>
        <p:spPr>
          <a:xfrm>
            <a:off x="2483768" y="4149080"/>
            <a:ext cx="576064" cy="57606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각형 16"/>
          <p:cNvSpPr/>
          <p:nvPr/>
        </p:nvSpPr>
        <p:spPr>
          <a:xfrm>
            <a:off x="5868144" y="4149080"/>
            <a:ext cx="576064" cy="57606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사각형 설명선 17"/>
          <p:cNvSpPr/>
          <p:nvPr/>
        </p:nvSpPr>
        <p:spPr>
          <a:xfrm>
            <a:off x="3059832" y="5229200"/>
            <a:ext cx="2808312" cy="1080120"/>
          </a:xfrm>
          <a:prstGeom prst="wedgeRoundRectCallout">
            <a:avLst>
              <a:gd name="adj1" fmla="val -15858"/>
              <a:gd name="adj2" fmla="val -8671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헌정옹호를 요구하는 제2차 호헌운동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" name="그림 19" descr="200px-Takaaki_Kato_su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1566" y="2852936"/>
            <a:ext cx="2288626" cy="295232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6444208" y="5805264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입헌정우회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헌정회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혁신구락푸의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호헌3파가 연합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79512" y="5805264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추밀원 의장이었던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기요우라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게이고내각이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출범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06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종말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그림 4" descr="34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780928"/>
            <a:ext cx="3506350" cy="2520000"/>
          </a:xfrm>
          <a:prstGeom prst="rect">
            <a:avLst/>
          </a:prstGeom>
        </p:spPr>
      </p:pic>
      <p:sp>
        <p:nvSpPr>
          <p:cNvPr id="6" name="갈매기형 수장 5"/>
          <p:cNvSpPr/>
          <p:nvPr/>
        </p:nvSpPr>
        <p:spPr>
          <a:xfrm>
            <a:off x="4211960" y="3717032"/>
            <a:ext cx="792088" cy="72008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7" name="그림 6" descr="thmCALH3Z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456" y="2780928"/>
            <a:ext cx="3360000" cy="266429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427984" y="5733256"/>
            <a:ext cx="4030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민주주의와 자유주의에 관한 열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망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8244408" y="5733256"/>
            <a:ext cx="792088" cy="7920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07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의의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2564904"/>
            <a:ext cx="8136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일본에서는 전후 민주주의 발전에 중요한 자산이 되었다고 높이 평가하는 편이고 일제강점기 조선총독부의 소위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'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문화통치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'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에도 영향을 끼친 것으로 알려져있다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데모크라시의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흐름속에서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여러 일본 지식인들이 식민통치를 받던 조선의 상황을 돕는 등의 일도 있었으나 일본과 식민지 사회에 어떤 영향을 줄 수 있는 정도는 아니었다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일본의 대륙정책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3568" y="2276872"/>
            <a:ext cx="7776864" cy="4104456"/>
          </a:xfrm>
        </p:spPr>
        <p:txBody>
          <a:bodyPr/>
          <a:lstStyle/>
          <a:p>
            <a:endParaRPr lang="en-US" altLang="ko-KR" b="1" dirty="0" smtClean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일본의 정부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군부가 </a:t>
            </a:r>
            <a:r>
              <a:rPr lang="ko-KR" altLang="en-US" b="1" dirty="0" err="1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메이지유신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이래 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종말기까지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일관하여 취한 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한국</a:t>
            </a:r>
            <a:r>
              <a:rPr lang="en-US" altLang="ko-KR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중국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등에 대한 팽창주의적 침략정책을 말한다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일본의 대륙진출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73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일본은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1894-5년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 </a:t>
            </a: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반도의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이득을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둘러싸고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</a:t>
            </a: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청나라와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전쟁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청일전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)을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일으키게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되는데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전쟁의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무대는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다름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</a:t>
            </a:r>
          </a:p>
          <a:p>
            <a:pPr marL="0" indent="0">
              <a:buNone/>
            </a:pP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닌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조선반도와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황해였다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endParaRPr lang="ko-KR" altLang="en-US" dirty="0"/>
          </a:p>
        </p:txBody>
      </p:sp>
      <p:pic>
        <p:nvPicPr>
          <p:cNvPr id="11" name="내용 개체 틀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536504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청일전쟁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12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내용 개체 틀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58304"/>
            <a:ext cx="8424936" cy="2840037"/>
          </a:xfrm>
        </p:spPr>
      </p:pic>
      <p:sp>
        <p:nvSpPr>
          <p:cNvPr id="11" name="텍스트 개체 틀 10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435280" cy="158417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후 일본은 청나라와의 전쟁에서 승전국이 되고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그로 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인하여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지금의 대만을 일본의 영토로써 손에 넣게 됩니다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25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청일전쟁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3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그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후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1904-5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역시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반도와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중국 북동부의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지역의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이득을 둘러싸고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번엔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러시아와 전쟁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러일전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을 일으키게 됩니다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5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464496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러일전쟁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1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내용 개체 틀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280920" cy="2951658"/>
          </a:xfrm>
        </p:spPr>
      </p:pic>
      <p:sp>
        <p:nvSpPr>
          <p:cNvPr id="11" name="텍스트 개체 틀 10"/>
          <p:cNvSpPr>
            <a:spLocks noGrp="1"/>
          </p:cNvSpPr>
          <p:nvPr>
            <p:ph type="body" sz="half" idx="2"/>
          </p:nvPr>
        </p:nvSpPr>
        <p:spPr>
          <a:xfrm>
            <a:off x="539552" y="4797152"/>
            <a:ext cx="8435280" cy="1761059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ko-KR" altLang="en-US" sz="2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전쟁에서도 일본은 승전국이 되며 이로 인해 일본은 유럽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러시아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과도 싸워 이긴 아시아의 대국이란 자아도취에 빠지며 나라 전체가 전쟁의 승전분위기에 휩싸이게 됩니다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후 한일수호조약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(1876),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한일합방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(1910)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등으로 인해 당시 대한제국이라 </a:t>
            </a:r>
            <a:r>
              <a:rPr lang="ko-KR" altLang="en-US" sz="2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불리우던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조선은 일본의 식민지가 되게 됩니다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150" dirty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러일전쟁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14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18292" y="5844932"/>
            <a:ext cx="4842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페리제독이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이끄는 흑선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척이 일본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입항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일본의 대외정책에 일대 혼란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rot="5400000">
            <a:off x="-23665" y="6075869"/>
            <a:ext cx="500066" cy="0"/>
          </a:xfrm>
          <a:prstGeom prst="line">
            <a:avLst/>
          </a:prstGeom>
          <a:ln w="666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그룹 21"/>
          <p:cNvGrpSpPr/>
          <p:nvPr/>
        </p:nvGrpSpPr>
        <p:grpSpPr>
          <a:xfrm>
            <a:off x="4806504" y="5173612"/>
            <a:ext cx="4203098" cy="1186566"/>
            <a:chOff x="2562768" y="3113087"/>
            <a:chExt cx="1746363" cy="777311"/>
          </a:xfrm>
        </p:grpSpPr>
        <p:sp>
          <p:nvSpPr>
            <p:cNvPr id="86" name="직사각형 85"/>
            <p:cNvSpPr/>
            <p:nvPr/>
          </p:nvSpPr>
          <p:spPr>
            <a:xfrm>
              <a:off x="2660559" y="3113087"/>
              <a:ext cx="1556167" cy="571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2562768" y="3151734"/>
              <a:ext cx="1746363" cy="7386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lang="ko-KR" altLang="en-US" sz="1400" dirty="0" err="1">
                  <a:latin typeface="HY견고딕" pitchFamily="18" charset="-127"/>
                  <a:ea typeface="HY견고딕" pitchFamily="18" charset="-127"/>
                </a:rPr>
                <a:t>시모다</a:t>
              </a:r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 항구 외 </a:t>
              </a:r>
              <a:r>
                <a:rPr lang="en-US" altLang="ko-KR" sz="1400" dirty="0">
                  <a:latin typeface="HY견고딕" pitchFamily="18" charset="-127"/>
                  <a:ea typeface="HY견고딕" pitchFamily="18" charset="-127"/>
                </a:rPr>
                <a:t>4</a:t>
              </a:r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개항 개항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  <a:p>
              <a:pPr algn="ctr" eaLnBrk="0" latinLnBrk="0" hangingPunct="0"/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에도</a:t>
              </a:r>
              <a:r>
                <a:rPr lang="en-US" altLang="ko-KR" sz="1400" dirty="0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오사카 시장 개방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  <a:p>
              <a:pPr algn="ctr" eaLnBrk="0" latinLnBrk="0" hangingPunct="0"/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일본의 관세 상호협의 결정</a:t>
              </a:r>
              <a:r>
                <a:rPr lang="en-US" altLang="ko-KR" sz="1400" dirty="0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영사재판권 인정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88" name="직사각형 87"/>
          <p:cNvSpPr/>
          <p:nvPr/>
        </p:nvSpPr>
        <p:spPr>
          <a:xfrm>
            <a:off x="5028017" y="3722332"/>
            <a:ext cx="3759186" cy="860362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5362992" y="3803607"/>
            <a:ext cx="312284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1958</a:t>
            </a: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미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일 수호 통상조약 체결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4" name="이등변 삼각형 93"/>
          <p:cNvSpPr/>
          <p:nvPr/>
        </p:nvSpPr>
        <p:spPr>
          <a:xfrm rot="10800000">
            <a:off x="6698972" y="3296654"/>
            <a:ext cx="571504" cy="2857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5031247" y="2204864"/>
            <a:ext cx="3755956" cy="888829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1954</a:t>
            </a:r>
          </a:p>
          <a:p>
            <a:pPr algn="ctr"/>
            <a:r>
              <a:rPr lang="ko-KR" altLang="en-US" sz="200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페리에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의해 개국</a:t>
            </a:r>
            <a:r>
              <a:rPr lang="en-US" altLang="ko-KR" sz="20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2000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9" name="이등변 삼각형 98"/>
          <p:cNvSpPr/>
          <p:nvPr/>
        </p:nvSpPr>
        <p:spPr>
          <a:xfrm rot="10800000">
            <a:off x="6698972" y="4762940"/>
            <a:ext cx="571504" cy="2857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00" name="_x103677552" descr="EMB000017ec3b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378" y="2200091"/>
            <a:ext cx="3185452" cy="3376525"/>
          </a:xfrm>
          <a:prstGeom prst="rect">
            <a:avLst/>
          </a:prstGeom>
          <a:noFill/>
        </p:spPr>
      </p:pic>
      <p:sp>
        <p:nvSpPr>
          <p:cNvPr id="18" name="직사각형 17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endParaRPr lang="en-US" altLang="ko-KR" sz="22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endParaRPr lang="en-US" altLang="ko-KR" sz="22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러일전쟁의 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승리로 일본은 중국 북동부의 만주지역에 자국민의 보호라는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명목하에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군대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관동군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를 설치하게 됩니다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그리고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1931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일본은 만주사변을 일으키며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1932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년엔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만주국이란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괴뢰국을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세우게 됩니다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당시 국제연맹은 일본군의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만주국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수립을 인정하지 않았고 이에 대항하여 일본은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1933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국제연맹을 탈퇴하며 본격적으로 전쟁 분위기를 고조시켜갑니다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만주사변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49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560"/>
            <a:ext cx="4038600" cy="4107744"/>
          </a:xfrm>
        </p:spPr>
      </p:pic>
      <p:pic>
        <p:nvPicPr>
          <p:cNvPr id="8" name="내용 개체 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57560"/>
            <a:ext cx="4038600" cy="3171640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만주사변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5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 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중일전쟁 이 후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중일전쟁과 그이후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8" y="1988840"/>
            <a:ext cx="7986712" cy="4137324"/>
          </a:xfrm>
        </p:spPr>
      </p:pic>
    </p:spTree>
    <p:extLst>
      <p:ext uri="{BB962C8B-B14F-4D97-AF65-F5344CB8AC3E}">
        <p14:creationId xmlns:p14="http://schemas.microsoft.com/office/powerpoint/2010/main" val="32264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 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06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731</a:t>
            </a:r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부대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731부대.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8" y="1988840"/>
            <a:ext cx="7986712" cy="4137323"/>
          </a:xfrm>
        </p:spPr>
      </p:pic>
    </p:spTree>
    <p:extLst>
      <p:ext uri="{BB962C8B-B14F-4D97-AF65-F5344CB8AC3E}">
        <p14:creationId xmlns:p14="http://schemas.microsoft.com/office/powerpoint/2010/main" val="5292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2057560"/>
            <a:ext cx="8229600" cy="3845024"/>
          </a:xfrm>
        </p:spPr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미국과 일본의 전쟁을 태평양전쟁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(1941-45)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이라 하며 이 전쟁과 유럽에서의 독일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이탈리아 전쟁을 통틀어 “제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차세계대전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”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(1939-45)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이라 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일본은 진주만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기습당시부터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애초 미국과의 전쟁에 승리하리란 계획도 자신도 능력도 없었습니다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단지 일본군의 목적은 유럽에서의 독일군의 승전을 이용하여 영국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프랑스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네덜란드 등이 손에 쥐고 있던 동남아시아의 식민지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필리핀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버마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인도네시아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베트남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말레시아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등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를 빼앗는 것 이었으며 이를 미국으로부터 승인시키려고 했던 것이지 미국 본토까지의 침략은 계획에 없었습니다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즉 일본군은 적당한 시기에 미국과의 전쟁을 종결시키려 했었지만 결국 전쟁은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년까지 끌게 되며 사상최초의 원자폭탄을 맞게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.(8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히로시마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나가사키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유럽에서는 이탈리아가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1943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년에 항복하였고 독일도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월에 항복하게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하지만 마지막까지 버틴 게 일본이었고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일본도 결국엔 연합군의 무조건 항복을 받아들여 결국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14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항복문서에 승인을 하게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07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태평양전쟁과 제</a:t>
            </a:r>
            <a:r>
              <a:rPr lang="en-US" altLang="ko-KR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36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차세계대전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67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45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일본의 영토전쟁 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5470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8639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1879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90134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3878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1942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493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1876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01365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510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1876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혼슈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근처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개의 열도로 구성된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오가사와라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제도 실효 지배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1895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센카쿠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열도를 오키나와 현으로 강제편입 주장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중국과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영토분쟁중에있다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1905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독도를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시마네현으로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강제편입 주장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영토분쟁 중이나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한국이 실효 지배 중이며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여러 정황과 자료상 명백한 한국영토이다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본토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887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훗카이도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59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오키나와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19602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쿠릴열도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5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사할린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54629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오가사와라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41064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센카쿠열도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14113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독도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5470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8639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1879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90134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3878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1942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493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1876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01365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510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1855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아이누 민족이 살던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훗카이도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에도막부와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러시아 사이의 화친 조약으로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러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일 간 경계 확립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1879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류큐왕국으로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독자적인 문화와 왕조를 유지하던 오키나와를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사츠마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번의 식민지배에 이어 일본으로 편입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1855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러시아와의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상트페테르부르크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조약으로 공동관리지역이던 사할린을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포기하고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치시마라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불리는 쿠릴열도를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얻게됨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1942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러일전쟁의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승리후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일본이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사할린섬을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점령하게되고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이후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본토로 편입 많은 조선인들이 강제 징용되어 일한 곳 중 하나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본토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887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훗카이도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59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오키나와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19602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쿠릴열도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5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사할린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54629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오가사와라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41064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센카쿠열도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14113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독도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3" name="그림 32" descr="1991_leeswoo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0" y="1285875"/>
            <a:ext cx="7048500" cy="557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67533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1895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99215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02958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1910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06702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1932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27753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1876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14188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1895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17932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1895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청일전쟁에서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승리한뒤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시모노세키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조약으로 청나라에게서 할양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1905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러일전쟁에서 의 승리로 러시아의 중국 조차지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랴오둥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반도를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접수함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1910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한일합방으로 강제병합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1905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이미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을사늑약으로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대한제국은  외교권을 박탈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당한채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내정 간섭을 받았으나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1910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일본은 대한제국을 멸망시키고 조선 총독부를 세워 식민지 지배를 했다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1932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랴오둥반도를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점령하던 일본인은 만주지방에 만주사변으로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만주국을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세우고 식민지배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식민지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78639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타이완</a:t>
            </a:r>
            <a:endParaRPr lang="en-US" altLang="ko-KR" sz="1400" dirty="0" smtClean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6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관동지방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99140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조선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만주국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54629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오가사와라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41064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센카쿠열도</a:t>
            </a:r>
            <a:endParaRPr lang="en-US" altLang="ko-KR" sz="1400" dirty="0" smtClean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14113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독도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5471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86392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90135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1910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387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1932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4931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1937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01366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511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1941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1937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루거우차우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사건으로 중일전쟁 발발 이후 중국대륙에 진출함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하지만 중국의 거센 저항과 독립을 바라는 조선의 독립운동으로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중국진출은 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속도가 늦어지고 미국 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소련등의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지원으로 중일전쟁 전선은 고착화되며 일부 지배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년 일본은 진주만 공습을 시작으로 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차세계대전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참전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이후 영국령 홍콩 점령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동남아 지역으로까지 확장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지금의 미얀마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말레이시아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싱가폴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인도네시아 등 점령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식민지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78639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타이완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6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관동지방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99140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조선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만주국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44401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중국일부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510371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홍콩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2434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동남아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3" name="그림 32" descr="Ilbonjeguk_png_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66602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5분사탐-세계사 - 19강 메이지 유신 _#001 - from YouTu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132856"/>
            <a:ext cx="8640960" cy="4392488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1931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쇼와 경제 대공황 가운데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만주사변으로 시작된 일본의 대륙정복 야욕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1933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국제연맹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연합국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의 만주사변 규탄에 불응 탈퇴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-1937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루거우차우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노구교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사건으로 중일전쟁 발발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자작극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pic>
        <p:nvPicPr>
          <p:cNvPr id="9" name="그림 8" descr="노구교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5454986" cy="3573016"/>
          </a:xfrm>
          <a:prstGeom prst="rect">
            <a:avLst/>
          </a:prstGeom>
        </p:spPr>
      </p:pic>
      <p:pic>
        <p:nvPicPr>
          <p:cNvPr id="11" name="그림 10" descr="루거우차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50836" cy="4785489"/>
          </a:xfrm>
          <a:prstGeom prst="rect">
            <a:avLst/>
          </a:prstGeom>
        </p:spPr>
      </p:pic>
      <p:pic>
        <p:nvPicPr>
          <p:cNvPr id="10" name="그림 9" descr="Japanese_Occupation_-_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51116"/>
            <a:ext cx="6588224" cy="4906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91683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전쟁초기 중국 내 공산당과의 내전에 일본군 승승장구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일본군의 기세에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번의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국공합작으로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단결하여 저항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상하이를 힘들게 점령한 일본은 복수심에 삼광작전을 실시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-1937.12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난징성에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일본군 진군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난징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대학살 일으킴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그림 7" descr="난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7507" y="3212976"/>
            <a:ext cx="5216493" cy="36450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773"/>
            <a:ext cx="4211960" cy="374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77768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1938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 중국은 수도 이전 및 임시정부를 수립하고 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소련과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미국등에서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무기를 수입해오며 저항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계속된 중일전쟁과 일본의 잔혹한 학살사태를 접한 세계는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일본을 경제 제재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하기로하고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전략물자와 석유수출을 금지 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중국과의 교착상태에 물자부족으로 곤란해진 일본은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진주만 공습으로 미국을 공격해 태평양 전쟁 확대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이후 동남아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태평양 군도 등 진출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미국포함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차 세계대전 연합국과의 전쟁으로 확대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나치독일과 같은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전범국이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됨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 descr="진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699873"/>
            <a:ext cx="6300192" cy="4158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부터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년까지 태평양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동남아시아 지역을 두고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일본과 미국중심의 태평양전선 중국 전선 및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영국의 버마 인도전선 을 두고 일어난 전쟁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유럽의 세계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차 대전보다 해전의 비율이 높음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중일전쟁 도중 석유 및 전쟁물자 수출 금지령으로 인해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물자가 부족해지자 미국 진주만 기습 공격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당시 미국 영국 등은 군축조약으로 군비 축소추세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일본은 조약을 탈퇴하고 군비 확장 및 대형함선 건조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그림 9" descr="태평양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9560" y="0"/>
            <a:ext cx="76844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/>
              <a:t>미드웨이</a:t>
            </a:r>
            <a:r>
              <a:rPr lang="ko-KR" altLang="en-US" sz="2400" dirty="0" smtClean="0"/>
              <a:t> 해전</a:t>
            </a:r>
            <a:endParaRPr lang="en-US" altLang="ko-KR" sz="2400" dirty="0" smtClean="0"/>
          </a:p>
          <a:p>
            <a:pPr>
              <a:buFontTx/>
              <a:buChar char="-"/>
            </a:pPr>
            <a:endParaRPr lang="en-US" altLang="ko-KR" sz="2400" dirty="0" smtClean="0"/>
          </a:p>
          <a:p>
            <a:pPr>
              <a:buFontTx/>
              <a:buChar char="-"/>
            </a:pPr>
            <a:r>
              <a:rPr lang="en-US" altLang="ko-KR" sz="2400" dirty="0" smtClean="0"/>
              <a:t>1942</a:t>
            </a:r>
            <a:r>
              <a:rPr lang="ko-KR" altLang="en-US" sz="2400" dirty="0" smtClean="0"/>
              <a:t>년 </a:t>
            </a:r>
            <a:r>
              <a:rPr lang="en-US" altLang="ko-KR" sz="2400" dirty="0" smtClean="0"/>
              <a:t>6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4~7</a:t>
            </a:r>
            <a:r>
              <a:rPr lang="ko-KR" altLang="en-US" sz="2400" dirty="0" smtClean="0"/>
              <a:t>일 태평양 미드웨이 제도에서 일어난 </a:t>
            </a:r>
            <a:endParaRPr lang="en-US" altLang="ko-KR" sz="2400" dirty="0" smtClean="0"/>
          </a:p>
          <a:p>
            <a:r>
              <a:rPr lang="ko-KR" altLang="en-US" sz="2400" dirty="0" smtClean="0"/>
              <a:t>일본과 미국의 전투 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-</a:t>
            </a:r>
            <a:r>
              <a:rPr lang="ko-KR" altLang="en-US" sz="2400" dirty="0" smtClean="0"/>
              <a:t>전쟁결과 일본의 패배로 전쟁의 주도권이 미국에게 </a:t>
            </a:r>
            <a:endParaRPr lang="en-US" altLang="ko-KR" sz="2400" dirty="0" smtClean="0"/>
          </a:p>
          <a:p>
            <a:r>
              <a:rPr lang="ko-KR" altLang="en-US" sz="2400" dirty="0" smtClean="0"/>
              <a:t>넘어가는 태평양 전쟁의 분수령으로 평가</a:t>
            </a:r>
            <a:endParaRPr lang="en-US" altLang="ko-KR" sz="2400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그림 6" descr="미드웨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92896"/>
            <a:ext cx="4643728" cy="4365104"/>
          </a:xfrm>
          <a:prstGeom prst="rect">
            <a:avLst/>
          </a:prstGeom>
        </p:spPr>
      </p:pic>
      <p:pic>
        <p:nvPicPr>
          <p:cNvPr id="8" name="그림 7" descr="미드웨이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589263"/>
            <a:ext cx="5970240" cy="526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내용 개체 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93972077"/>
              </p:ext>
            </p:extLst>
          </p:nvPr>
        </p:nvGraphicFramePr>
        <p:xfrm>
          <a:off x="611561" y="1844824"/>
          <a:ext cx="8183046" cy="4906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201"/>
                <a:gridCol w="3785163"/>
                <a:gridCol w="2727682"/>
              </a:tblGrid>
              <a:tr h="3955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미드웨이해전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66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미국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일본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66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지휘관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체스터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니미츠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야마모토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이소로쿠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981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병력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중순양함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구축함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360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전함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2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baseline="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보조함 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baseline="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264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981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피해 규모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구축함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 손실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307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순양함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248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 손실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3057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~43.2.9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솔로몬 제도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섬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등지에서 벌어진 전투로 일본의 패배로 끝남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일본군의 소부대가 솔로몬 제도의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과달카날에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이후 비행장을 건설하기 시작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연합군 입장에서는 비행장이 완성되면 남태평양을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보장할 수 없게 됨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이에 연합군은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초순 이전에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과달카날을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탈취하기로 하고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군대를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540111"/>
              </p:ext>
            </p:extLst>
          </p:nvPr>
        </p:nvGraphicFramePr>
        <p:xfrm>
          <a:off x="1187624" y="1829944"/>
          <a:ext cx="7886700" cy="493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3617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과달카날전투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추축군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2361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오스트레일리아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뉴질랜드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영국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일본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지휘관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알렉산더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반데그리프트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햐쿠다테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하루키치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병력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60,000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36,200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피해 규모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7,100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31,000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필리핀 해전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1944.6.19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오자와 지사부로 제독의 일본 연합함대와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전투기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430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여대를 이끌고 미국의 제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함대를 공격하며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시작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일간의 전투로 일본은 항공모함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척과 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400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 이상의 전투기를 잃었고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이에 비해 미국은 비행기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130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대와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척만을 잃었다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일본의 마지막 전쟁역량을 상실시킨 전투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904"/>
            <a:ext cx="5508104" cy="5049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1683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-1945.2.16 – 3.26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태평양전쟁 말기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오가사와라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제도의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화산섬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에서 벌어진 미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일간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 내 절대 국방권역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 항공수송 및 폭격저지 거점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-2.19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 해병대의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이후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3.17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미군의 섬 장악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26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일본군 최후의 돌격 및 전멸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조직적 전투 종결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만여명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전사 피해율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96%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천여명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전사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만여명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부상 피해율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1760" cy="366541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29" y="0"/>
            <a:ext cx="4893471" cy="350100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309"/>
            <a:ext cx="5474536" cy="422069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5148064" cy="38610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69822"/>
            <a:ext cx="5715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827584" y="3056458"/>
            <a:ext cx="3489140" cy="646331"/>
            <a:chOff x="842318" y="2624410"/>
            <a:chExt cx="1892218" cy="646331"/>
          </a:xfrm>
        </p:grpSpPr>
        <p:sp>
          <p:nvSpPr>
            <p:cNvPr id="21" name="직사각형 20"/>
            <p:cNvSpPr/>
            <p:nvPr/>
          </p:nvSpPr>
          <p:spPr>
            <a:xfrm>
              <a:off x="842318" y="2624410"/>
              <a:ext cx="1694506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3200" b="1" i="1" dirty="0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“</a:t>
              </a:r>
              <a:r>
                <a:rPr lang="ko-KR" altLang="en-US" sz="3600" b="1" i="1" dirty="0" err="1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메이지유신</a:t>
              </a:r>
              <a:r>
                <a:rPr lang="en-US" altLang="ko-KR" sz="3600" b="1" i="1" dirty="0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”</a:t>
              </a:r>
              <a:endParaRPr lang="ko-KR" altLang="en-US" sz="3200" b="1" i="1" dirty="0">
                <a:solidFill>
                  <a:srgbClr val="4D78BC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634354" y="2805683"/>
              <a:ext cx="1001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ko-KR" altLang="en-US" b="1" dirty="0"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68294" y="2591353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1076376" y="2625863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076376" y="2564904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-3246" y="4718754"/>
            <a:ext cx="50760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1868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년 메이지 천황이 </a:t>
            </a:r>
            <a:r>
              <a:rPr lang="ko-KR" altLang="en-US" sz="2200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막번체제</a:t>
            </a:r>
            <a:r>
              <a:rPr lang="ko-KR" altLang="en-US" sz="2200" dirty="0" err="1"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무너뜨리고 </a:t>
            </a:r>
            <a:r>
              <a:rPr lang="ko-KR" altLang="en-US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왕정복고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를 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이룩한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변혁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과정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중앙집권</a:t>
            </a:r>
            <a:endParaRPr lang="ko-KR" altLang="en-US" sz="22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8" name="_x103383408" descr="EMB0000138072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1405" y="2060848"/>
            <a:ext cx="3167019" cy="4104456"/>
          </a:xfrm>
          <a:prstGeom prst="rect">
            <a:avLst/>
          </a:prstGeom>
          <a:noFill/>
        </p:spPr>
      </p:pic>
      <p:sp>
        <p:nvSpPr>
          <p:cNvPr id="39" name="직사각형 3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17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자살 특공대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카미카제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폭격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패배를 인정하는 것 같아 폐기되었던 작전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명의목숨과 비행기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대면 미국 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대를 격파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한번 출격할 연료와 폭탄만을 실은 전투기로 전함에 돌격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무사도 정신과 애국정신을 결합시켜 자국민 세뇌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706"/>
            <a:ext cx="6336704" cy="50972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26" y="0"/>
            <a:ext cx="7177574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자살 특공대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카미카제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폭격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패배를 인정하는 것 같아 폐기되었던 작전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명의목숨과 비행기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대면 미국 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대를 격파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한번 출격할 연료와 폭탄만을 실은 전투기로 전함에 돌격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무사도 정신과 애국정신을 결합시켜 자국민 세뇌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706"/>
            <a:ext cx="6336704" cy="50972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26" y="0"/>
            <a:ext cx="7177574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도쿄 대 폭격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탈환 등으로 태평양 전진기지 확보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 본토 폭격공격 및 본토 상륙작전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큰 피해를 우려하여 폭격 위주 공격 및 오키나와 상륙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도쿄 등 거점도시 소이탄 폭격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당시 일본은 대부분 목조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704"/>
            <a:ext cx="9144000" cy="579729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33525"/>
            <a:ext cx="7200900" cy="532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원자폭탄 투하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연이은 폭격에도 무조건 항복은 하지 않으려는 일본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맨하탄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프로젝트로 과학자들이 원자폭탄 개발 및 실험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아직 한번도 공습을 가하지 않은 히로시마에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원자폭탄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리틀보이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투하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0"/>
            <a:ext cx="6667500" cy="43815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905000"/>
            <a:ext cx="882015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미국 소련 영국 중국 등의 일본 분할통치 계획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나가사키 원폭투하 및 소련의 선전포고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일본의 무조건 항복 및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일왕의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인간선언으로 종전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661"/>
            <a:ext cx="7740352" cy="4892339"/>
          </a:xfrm>
          <a:prstGeom prst="rect">
            <a:avLst/>
          </a:prstGeom>
        </p:spPr>
      </p:pic>
      <p:pic>
        <p:nvPicPr>
          <p:cNvPr id="9" name="그림 8" descr="미주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7" y="0"/>
            <a:ext cx="9093503" cy="5661248"/>
          </a:xfrm>
          <a:prstGeom prst="rect">
            <a:avLst/>
          </a:prstGeom>
        </p:spPr>
      </p:pic>
      <p:pic>
        <p:nvPicPr>
          <p:cNvPr id="12" name="그림 11" descr="s_slm203_46_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004639"/>
            <a:ext cx="5292080" cy="5853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아직도 살아있는 야욕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그림 9" descr="GYH2011033000110004400_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4536" y="1196752"/>
            <a:ext cx="4141960" cy="5661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1916832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한국과의 시비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독도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다케시마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러시아와의 북방영토 분쟁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치시마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쿠릴열도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중국과의 영토분쟁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댜오위다오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센카쿠열도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" name="그림 11" descr="오키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7789" y="3645025"/>
            <a:ext cx="5266211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685800" y="3102551"/>
            <a:ext cx="7772400" cy="111853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spc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감 사 합 </a:t>
            </a:r>
            <a:r>
              <a:rPr lang="ko-KR" altLang="en-US" sz="2800" spc="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니</a:t>
            </a:r>
            <a:r>
              <a:rPr lang="ko-KR" altLang="en-US" sz="2800" spc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다</a:t>
            </a:r>
            <a:endParaRPr lang="ko-KR" altLang="en-US" sz="2800" spc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2" descr="C:\Users\madeit-top1\Documents\PPT\icon\일본풍\Yoritsuki_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98" y="2420888"/>
            <a:ext cx="916004" cy="9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http://ord.yahoo.co.jp/o/image/SIG=1324r24ne/EXP=1443438478;_ylc=X3IDMgRmc3QDMARpZHgDMARvaWQDQU5kOUdjUXZ6dEpoY05HTWNva1pUWXlOSnhQZjBMb0lTdFBmWWRVTnY5U3BRbTVFSS10dDlQTmY0QzhwajZ3BHADNXBpTzVySzc1N2F0NXBhdzZhYVc2WU85NDRDQTVwMng1THFzBHBvcwMzOARzZWMDc2h3BHNsawNyaQ--/**http%3a/blogimg.goo.ne.jp/user_image/04/be/6aad2ad612e9fd4dfcde18ee5d1018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4196"/>
            <a:ext cx="4191000" cy="290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東京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70921"/>
            <a:ext cx="3960440" cy="27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3230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그룹 45"/>
          <p:cNvGrpSpPr/>
          <p:nvPr/>
        </p:nvGrpSpPr>
        <p:grpSpPr>
          <a:xfrm>
            <a:off x="5143504" y="4422292"/>
            <a:ext cx="3357586" cy="1428760"/>
            <a:chOff x="4857752" y="3935560"/>
            <a:chExt cx="3357586" cy="1428760"/>
          </a:xfrm>
        </p:grpSpPr>
        <p:sp>
          <p:nvSpPr>
            <p:cNvPr id="116" name="모서리가 둥근 직사각형 115"/>
            <p:cNvSpPr/>
            <p:nvPr/>
          </p:nvSpPr>
          <p:spPr>
            <a:xfrm>
              <a:off x="4857752" y="3935560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150344" y="3990172"/>
              <a:ext cx="29244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신분제 철폐</a:t>
              </a:r>
              <a:r>
                <a:rPr lang="en-US" altLang="ko-KR" sz="22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22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징병령</a:t>
              </a:r>
              <a:endParaRPr lang="en-US" altLang="ko-KR" sz="2200" dirty="0" smtClean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04" name="그룹 46"/>
          <p:cNvGrpSpPr/>
          <p:nvPr/>
        </p:nvGrpSpPr>
        <p:grpSpPr>
          <a:xfrm>
            <a:off x="642910" y="4422292"/>
            <a:ext cx="3357586" cy="1428760"/>
            <a:chOff x="928662" y="3935560"/>
            <a:chExt cx="3357586" cy="1428760"/>
          </a:xfrm>
        </p:grpSpPr>
        <p:sp>
          <p:nvSpPr>
            <p:cNvPr id="105" name="모서리가 둥근 직사각형 104"/>
            <p:cNvSpPr/>
            <p:nvPr/>
          </p:nvSpPr>
          <p:spPr>
            <a:xfrm>
              <a:off x="928662" y="3935560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32349" y="3976373"/>
              <a:ext cx="3071834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지조개정</a:t>
              </a:r>
              <a:endParaRPr lang="ko-KR" altLang="en-US" sz="2400" dirty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84" name="그룹 44"/>
          <p:cNvGrpSpPr/>
          <p:nvPr/>
        </p:nvGrpSpPr>
        <p:grpSpPr>
          <a:xfrm>
            <a:off x="4932040" y="2564904"/>
            <a:ext cx="3820414" cy="1428760"/>
            <a:chOff x="4646288" y="2078172"/>
            <a:chExt cx="3820414" cy="1428760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4857752" y="2078172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646288" y="2103239"/>
              <a:ext cx="3820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판적봉환</a:t>
              </a:r>
              <a:endParaRPr lang="ko-KR" altLang="en-US" sz="2400" dirty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1" name="그룹 47"/>
          <p:cNvGrpSpPr/>
          <p:nvPr/>
        </p:nvGrpSpPr>
        <p:grpSpPr>
          <a:xfrm>
            <a:off x="642910" y="2564904"/>
            <a:ext cx="3357587" cy="1428760"/>
            <a:chOff x="928662" y="2078172"/>
            <a:chExt cx="3357586" cy="1428760"/>
          </a:xfrm>
        </p:grpSpPr>
        <p:sp>
          <p:nvSpPr>
            <p:cNvPr id="72" name="모서리가 둥근 직사각형 71"/>
            <p:cNvSpPr/>
            <p:nvPr/>
          </p:nvSpPr>
          <p:spPr>
            <a:xfrm>
              <a:off x="928662" y="2078172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93830" y="2121022"/>
              <a:ext cx="30718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폐번치현</a:t>
              </a:r>
              <a:endParaRPr lang="en-US" altLang="ko-KR" sz="2400" dirty="0" smtClean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60" name="타원 59"/>
          <p:cNvSpPr/>
          <p:nvPr/>
        </p:nvSpPr>
        <p:spPr>
          <a:xfrm>
            <a:off x="3536150" y="3514492"/>
            <a:ext cx="2071702" cy="1476974"/>
          </a:xfrm>
          <a:prstGeom prst="ellipse">
            <a:avLst/>
          </a:prstGeom>
          <a:solidFill>
            <a:srgbClr val="4D78BC"/>
          </a:solidFill>
          <a:ln>
            <a:solidFill>
              <a:srgbClr val="204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메이지</a:t>
            </a:r>
            <a:endParaRPr lang="en-US" altLang="ko-KR" sz="2400" dirty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유신</a:t>
            </a:r>
            <a:endParaRPr lang="en-US" altLang="ko-KR" sz="2400" dirty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3144512"/>
            <a:ext cx="3024336" cy="6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번을 폐지하고 중앙 정부의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통치를 받는 현을 설치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033" y="3174002"/>
            <a:ext cx="2893238" cy="104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다이묘들이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영지와 백성을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천황에게 봉환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4890722"/>
            <a:ext cx="3253899" cy="149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전국의 토지를 측량하여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지가의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3%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를 지조로 정하고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납입 방법을 화폐로 바꿈</a:t>
            </a:r>
          </a:p>
          <a:p>
            <a:pPr marL="180975" algn="ctr">
              <a:lnSpc>
                <a:spcPct val="130000"/>
              </a:lnSpc>
              <a:defRPr/>
            </a:pP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  <a:p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4938569"/>
            <a:ext cx="3217040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사농공상 신분제도를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폐지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부국강병을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목표로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근대적인 군대를 창설</a:t>
            </a:r>
          </a:p>
          <a:p>
            <a:endParaRPr lang="ko-KR" altLang="en-US" dirty="0"/>
          </a:p>
          <a:p>
            <a:pPr marL="180975" algn="ctr">
              <a:lnSpc>
                <a:spcPct val="130000"/>
              </a:lnSpc>
              <a:defRPr/>
            </a:pP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  <a:p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4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26" y="2129568"/>
            <a:ext cx="3470006" cy="38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esktop\71_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29568"/>
            <a:ext cx="3325425" cy="38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번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치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현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4829</TotalTime>
  <Words>2371</Words>
  <Application>Microsoft Office PowerPoint</Application>
  <PresentationFormat>화면 슬라이드 쇼(4:3)</PresentationFormat>
  <Paragraphs>653</Paragraphs>
  <Slides>66</Slides>
  <Notes>6</Notes>
  <HiddenSlides>0</HiddenSlides>
  <MMClips>3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66</vt:i4>
      </vt:variant>
    </vt:vector>
  </HeadingPairs>
  <TitlesOfParts>
    <vt:vector size="84" baseType="lpstr">
      <vt:lpstr>굴림</vt:lpstr>
      <vt:lpstr>Arial</vt:lpstr>
      <vt:lpstr>HY견고딕</vt:lpstr>
      <vt:lpstr>맑은 고딕</vt:lpstr>
      <vt:lpstr>Wingdings</vt:lpstr>
      <vt:lpstr>Noto Sans Korean Bold</vt:lpstr>
      <vt:lpstr>휴먼둥근헤드라인</vt:lpstr>
      <vt:lpstr>-윤고딕360</vt:lpstr>
      <vt:lpstr>-윤고딕330</vt:lpstr>
      <vt:lpstr>4_Office 테마</vt:lpstr>
      <vt:lpstr>Office 테마</vt:lpstr>
      <vt:lpstr>1_Office 테마</vt:lpstr>
      <vt:lpstr>2_Office 테마</vt:lpstr>
      <vt:lpstr>5_Office 테마</vt:lpstr>
      <vt:lpstr>6_Office 테마</vt:lpstr>
      <vt:lpstr>7_Office 테마</vt:lpstr>
      <vt:lpstr>8_Office 테마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jooyon</dc:creator>
  <cp:lastModifiedBy>Registered User</cp:lastModifiedBy>
  <cp:revision>792</cp:revision>
  <dcterms:created xsi:type="dcterms:W3CDTF">2010-01-25T17:31:50Z</dcterms:created>
  <dcterms:modified xsi:type="dcterms:W3CDTF">2015-09-30T13:49:00Z</dcterms:modified>
</cp:coreProperties>
</file>