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wmf" ContentType="image/x-w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Default Extension="png" ContentType="image/png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7"/>
  </p:notesMasterIdLst>
  <p:sldIdLst>
    <p:sldId id="318" r:id="rId3"/>
    <p:sldId id="471" r:id="rId4"/>
    <p:sldId id="478" r:id="rId5"/>
    <p:sldId id="479" r:id="rId6"/>
    <p:sldId id="480" r:id="rId7"/>
    <p:sldId id="481" r:id="rId8"/>
    <p:sldId id="482" r:id="rId9"/>
    <p:sldId id="483" r:id="rId10"/>
    <p:sldId id="485" r:id="rId11"/>
    <p:sldId id="486" r:id="rId12"/>
    <p:sldId id="484" r:id="rId13"/>
    <p:sldId id="490" r:id="rId14"/>
    <p:sldId id="487" r:id="rId15"/>
    <p:sldId id="488" r:id="rId16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김사일" initials="김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2D050"/>
    <a:srgbClr val="1E48FA"/>
    <a:srgbClr val="FF66C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보통 스타일 2 - 강조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3B4B98B0-60AC-42C2-AFA5-B58CD77FA1E5}" styleName="밝은 스타일 1 - 강조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9D7B26C5-4107-4FEC-AEDC-1716B250A1EF}" styleName="밝은 스타일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0E3FDE45-AF77-4B5C-9715-49D594BDF05E}" styleName="밝은 스타일 1 - 강조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A488322-F2BA-4B5B-9748-0D474271808F}" styleName="보통 스타일 3 - 강조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794" autoAdjust="0"/>
    <p:restoredTop sz="97122" autoAdjust="0"/>
  </p:normalViewPr>
  <p:slideViewPr>
    <p:cSldViewPr>
      <p:cViewPr varScale="1">
        <p:scale>
          <a:sx n="85" d="100"/>
          <a:sy n="85" d="100"/>
        </p:scale>
        <p:origin x="-1338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4" d="100"/>
          <a:sy n="54" d="100"/>
        </p:scale>
        <p:origin x="-1578" y="-9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commentAuthors" Target="commentAuthors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7" Type="http://schemas.openxmlformats.org/officeDocument/2006/relationships/image" Target="../media/image7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9.wmf"/><Relationship Id="rId1" Type="http://schemas.openxmlformats.org/officeDocument/2006/relationships/image" Target="../media/image8.wmf"/></Relationships>
</file>

<file path=ppt/drawings/_rels/vmlDrawing3.vml.rels><?xml version="1.0" encoding="UTF-8" standalone="yes"?>
<Relationships xmlns="http://schemas.openxmlformats.org/package/2006/relationships"><Relationship Id="rId8" Type="http://schemas.openxmlformats.org/officeDocument/2006/relationships/image" Target="../media/image17.wmf"/><Relationship Id="rId3" Type="http://schemas.openxmlformats.org/officeDocument/2006/relationships/image" Target="../media/image12.wmf"/><Relationship Id="rId7" Type="http://schemas.openxmlformats.org/officeDocument/2006/relationships/image" Target="../media/image16.wmf"/><Relationship Id="rId2" Type="http://schemas.openxmlformats.org/officeDocument/2006/relationships/image" Target="../media/image11.wmf"/><Relationship Id="rId1" Type="http://schemas.openxmlformats.org/officeDocument/2006/relationships/image" Target="../media/image10.wmf"/><Relationship Id="rId6" Type="http://schemas.openxmlformats.org/officeDocument/2006/relationships/image" Target="../media/image15.wmf"/><Relationship Id="rId5" Type="http://schemas.openxmlformats.org/officeDocument/2006/relationships/image" Target="../media/image14.wmf"/><Relationship Id="rId4" Type="http://schemas.openxmlformats.org/officeDocument/2006/relationships/image" Target="../media/image13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8.wmf"/><Relationship Id="rId2" Type="http://schemas.openxmlformats.org/officeDocument/2006/relationships/image" Target="../media/image14.wmf"/><Relationship Id="rId1" Type="http://schemas.openxmlformats.org/officeDocument/2006/relationships/image" Target="../media/image15.wmf"/><Relationship Id="rId5" Type="http://schemas.openxmlformats.org/officeDocument/2006/relationships/image" Target="../media/image20.wmf"/><Relationship Id="rId4" Type="http://schemas.openxmlformats.org/officeDocument/2006/relationships/image" Target="../media/image19.w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22.wmf"/><Relationship Id="rId1" Type="http://schemas.openxmlformats.org/officeDocument/2006/relationships/image" Target="../media/image21.wmf"/></Relationships>
</file>

<file path=ppt/drawings/_rels/vmlDrawing6.vml.rels><?xml version="1.0" encoding="UTF-8" standalone="yes"?>
<Relationships xmlns="http://schemas.openxmlformats.org/package/2006/relationships"><Relationship Id="rId2" Type="http://schemas.openxmlformats.org/officeDocument/2006/relationships/image" Target="../media/image22.wmf"/><Relationship Id="rId1" Type="http://schemas.openxmlformats.org/officeDocument/2006/relationships/image" Target="../media/image21.wmf"/></Relationships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png>
</file>

<file path=ppt/media/image24.png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B4E1B633-64A6-4152-B104-8CA6A2F8B429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ko-KR" altLang="en-US" noProof="0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noProof="0" smtClean="0"/>
              <a:t>마스터 텍스트 스타일을 편집합니다</a:t>
            </a:r>
          </a:p>
          <a:p>
            <a:pPr lvl="1"/>
            <a:r>
              <a:rPr lang="ko-KR" altLang="en-US" noProof="0" smtClean="0"/>
              <a:t>둘째 수준</a:t>
            </a:r>
          </a:p>
          <a:p>
            <a:pPr lvl="2"/>
            <a:r>
              <a:rPr lang="ko-KR" altLang="en-US" noProof="0" smtClean="0"/>
              <a:t>셋째 수준</a:t>
            </a:r>
          </a:p>
          <a:p>
            <a:pPr lvl="3"/>
            <a:r>
              <a:rPr lang="ko-KR" altLang="en-US" noProof="0" smtClean="0"/>
              <a:t>넷째 수준</a:t>
            </a:r>
          </a:p>
          <a:p>
            <a:pPr lvl="4"/>
            <a:r>
              <a:rPr lang="ko-KR" altLang="en-US" noProof="0" smtClean="0"/>
              <a:t>다섯째 수준</a:t>
            </a:r>
            <a:endParaRPr lang="ko-KR" altLang="en-US" noProof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A8BB2973-E76E-4A1F-BD32-78BF4097E29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latinLnBrk="1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/>
          <p:cNvSpPr/>
          <p:nvPr userDrawn="1"/>
        </p:nvSpPr>
        <p:spPr>
          <a:xfrm>
            <a:off x="428625" y="3740150"/>
            <a:ext cx="8286750" cy="460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 b="1">
                <a:solidFill>
                  <a:srgbClr val="0070C0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 b="1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CB91F1-FB0E-4E19-A1B0-FDACB76BD927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73F0C6-7BD7-4CFB-B1B7-11BB554C2BBC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5D86C8-20C2-479F-9666-4C551D0F99A8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3E3459-7A86-4C9B-90AC-84A97D81FE7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30AF50-E444-492C-A572-3A192484A241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036E1E-23E9-4078-A1F1-9FA57F0F2E1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5ECDB8-C87F-4E8E-BBAB-AF2FCC1E89C0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403936-3862-4AE0-A0F1-1D64C3DBD457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4D7490-5E8F-4312-BB93-FC18205039C2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86194A-E1F8-433E-8382-4B1DD3F10071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AB18AC-A7DA-4591-A1E9-5065E38DC34D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DBC74D-C40A-43F0-85F8-2246F5B17B9A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DE4AF8-CF42-4923-AAFB-A7D2052DB69F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7D6FE5-D3C4-41A5-AC20-FDB8EE20B141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663C12-B11C-46DB-9B91-E15529FD5292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8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9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F7D0EF-200C-40E4-9672-B851D163ACEE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824EE7-6A16-4905-8C0C-F6BD88492D8E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4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509598-25CE-4FB4-B6B1-446D5505A349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B41079-1C6C-494E-B2E9-5D0F456CD7D0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3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6D4135-10D9-4496-BBF3-DBE5D4119FC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D63708-1512-47F4-BD6C-AD78A2C906B7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C92280-7535-42A0-8162-E5073E72E2C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직사각형 3"/>
          <p:cNvSpPr/>
          <p:nvPr userDrawn="1"/>
        </p:nvSpPr>
        <p:spPr>
          <a:xfrm>
            <a:off x="438150" y="1327150"/>
            <a:ext cx="8286750" cy="4603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/>
          <a:lstStyle>
            <a:lvl1pPr>
              <a:defRPr b="1">
                <a:solidFill>
                  <a:srgbClr val="0070C0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95511" y="1484784"/>
            <a:ext cx="8229600" cy="4752528"/>
          </a:xfrm>
        </p:spPr>
        <p:txBody>
          <a:bodyPr/>
          <a:lstStyle>
            <a:lvl1pPr>
              <a:defRPr>
                <a:latin typeface="Arial" pitchFamily="34" charset="0"/>
                <a:ea typeface="+mn-ea"/>
                <a:cs typeface="Arial" pitchFamily="34" charset="0"/>
              </a:defRPr>
            </a:lvl1pPr>
            <a:lvl2pPr>
              <a:defRPr>
                <a:latin typeface="Arial" pitchFamily="34" charset="0"/>
                <a:ea typeface="+mn-ea"/>
                <a:cs typeface="Arial" pitchFamily="34" charset="0"/>
              </a:defRPr>
            </a:lvl2pPr>
            <a:lvl3pPr>
              <a:defRPr>
                <a:latin typeface="Arial" pitchFamily="34" charset="0"/>
                <a:ea typeface="+mn-ea"/>
                <a:cs typeface="Arial" pitchFamily="34" charset="0"/>
              </a:defRPr>
            </a:lvl3pPr>
            <a:lvl4pPr>
              <a:defRPr>
                <a:latin typeface="Arial" pitchFamily="34" charset="0"/>
                <a:ea typeface="+mn-ea"/>
                <a:cs typeface="Arial" pitchFamily="34" charset="0"/>
              </a:defRPr>
            </a:lvl4pPr>
            <a:lvl5pPr>
              <a:defRPr>
                <a:latin typeface="Arial" pitchFamily="34" charset="0"/>
                <a:ea typeface="+mn-ea"/>
                <a:cs typeface="Arial" pitchFamily="34" charset="0"/>
              </a:defRPr>
            </a:lvl5pPr>
          </a:lstStyle>
          <a:p>
            <a:pPr lvl="0"/>
            <a:r>
              <a:rPr lang="ko-KR" altLang="en-US" dirty="0" smtClean="0"/>
              <a:t>마스터 텍스트 스타일을 편집합니다</a:t>
            </a:r>
          </a:p>
          <a:p>
            <a:pPr lvl="1"/>
            <a:r>
              <a:rPr lang="ko-KR" altLang="en-US" dirty="0" smtClean="0"/>
              <a:t>둘째 수준</a:t>
            </a:r>
          </a:p>
          <a:p>
            <a:pPr lvl="2"/>
            <a:r>
              <a:rPr lang="ko-KR" altLang="en-US" dirty="0" smtClean="0"/>
              <a:t>셋째 수준</a:t>
            </a:r>
          </a:p>
          <a:p>
            <a:pPr lvl="3"/>
            <a:r>
              <a:rPr lang="ko-KR" altLang="en-US" dirty="0" smtClean="0"/>
              <a:t>넷째 수준</a:t>
            </a:r>
          </a:p>
          <a:p>
            <a:pPr lvl="4"/>
            <a:r>
              <a:rPr lang="ko-KR" altLang="en-US" dirty="0" smtClean="0"/>
              <a:t>다섯째 수준</a:t>
            </a:r>
            <a:endParaRPr lang="ko-KR" altLang="en-US" dirty="0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6EE24C0-3005-4A90-888A-A51B6AF0BACC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z="1200" b="1" i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endParaRPr lang="ko-KR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9B837A-0B2F-4151-8209-F2F383B50AA8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81A691-894B-4355-BB38-1CD4487EFB4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0C9609-4E05-4B03-AE84-84CB4E56F0B7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784292-F921-454C-9ED7-47F41D7BCFD7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3D8131-4E0E-41F4-9DBE-C4B2737F48E1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C15D03-D53E-4F81-9DE3-B0B3F40C452F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FD268C-69E8-4DCA-AA13-28760A260658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FE557B2-E678-408F-9EF5-209169D76496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FD068A-4BD9-4A33-A9F2-883A0F741D5D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F693F0-3E82-4B25-A444-B9C9573562A3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057FF3-EA08-4D5F-ABB7-0FAF7B823358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8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9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83823E-CFB8-416A-A81B-19D1ACDF8364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65BC7D-94EC-4BDC-BDF4-F8FEEF6A52B5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4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5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CFA899-C176-4879-969E-90B03D76CC06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7DC831D-60C2-4DED-B821-EF950CEA1725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3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DB1E60-AD92-4D10-BE22-C090EA3F18F2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25BE46-D5BC-423A-ADE7-DCD856B7A46B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82A67B-FC86-4B7D-9833-769B1AC8D1F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C416CB-D47A-4B9F-BAFA-FB57918380F8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0280DE-3060-4126-9964-EA95882D39AF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제목 개체 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텍스트 개체 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EB579A0-114B-4743-AB36-BA05D15FE7A6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3EBC099C-196A-4407-9DBD-0349B8E9B968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582" r:id="rId1"/>
    <p:sldLayoutId id="2147484583" r:id="rId2"/>
    <p:sldLayoutId id="2147484562" r:id="rId3"/>
    <p:sldLayoutId id="2147484563" r:id="rId4"/>
    <p:sldLayoutId id="2147484564" r:id="rId5"/>
    <p:sldLayoutId id="2147484565" r:id="rId6"/>
    <p:sldLayoutId id="2147484566" r:id="rId7"/>
    <p:sldLayoutId id="2147484567" r:id="rId8"/>
    <p:sldLayoutId id="2147484568" r:id="rId9"/>
    <p:sldLayoutId id="2147484569" r:id="rId10"/>
    <p:sldLayoutId id="2147484570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제목 개체 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2051" name="텍스트 개체 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C5B46836-9B85-4598-B3F6-13730A45F2D1}" type="datetimeFigureOut">
              <a:rPr lang="ko-KR" altLang="en-US"/>
              <a:pPr>
                <a:defRPr/>
              </a:pPr>
              <a:t>2012-06-04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62F5ED5-3141-4B2F-9A20-326DE3B2FBCD}" type="slidenum">
              <a:rPr lang="ko-KR" altLang="en-US"/>
              <a:pPr>
                <a:defRPr/>
              </a:pPr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571" r:id="rId1"/>
    <p:sldLayoutId id="2147484572" r:id="rId2"/>
    <p:sldLayoutId id="2147484573" r:id="rId3"/>
    <p:sldLayoutId id="2147484574" r:id="rId4"/>
    <p:sldLayoutId id="2147484575" r:id="rId5"/>
    <p:sldLayoutId id="2147484576" r:id="rId6"/>
    <p:sldLayoutId id="2147484577" r:id="rId7"/>
    <p:sldLayoutId id="2147484578" r:id="rId8"/>
    <p:sldLayoutId id="2147484579" r:id="rId9"/>
    <p:sldLayoutId id="2147484580" r:id="rId10"/>
    <p:sldLayoutId id="2147484581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3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4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6.bin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5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Relationship Id="rId9" Type="http://schemas.openxmlformats.org/officeDocument/2006/relationships/oleObject" Target="../embeddings/oleObject7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8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9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5.bin"/><Relationship Id="rId3" Type="http://schemas.openxmlformats.org/officeDocument/2006/relationships/oleObject" Target="../embeddings/oleObject10.bin"/><Relationship Id="rId7" Type="http://schemas.openxmlformats.org/officeDocument/2006/relationships/oleObject" Target="../embeddings/oleObject14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6" Type="http://schemas.openxmlformats.org/officeDocument/2006/relationships/oleObject" Target="../embeddings/oleObject13.bin"/><Relationship Id="rId5" Type="http://schemas.openxmlformats.org/officeDocument/2006/relationships/oleObject" Target="../embeddings/oleObject12.bin"/><Relationship Id="rId10" Type="http://schemas.openxmlformats.org/officeDocument/2006/relationships/oleObject" Target="../embeddings/oleObject17.bin"/><Relationship Id="rId4" Type="http://schemas.openxmlformats.org/officeDocument/2006/relationships/oleObject" Target="../embeddings/oleObject11.bin"/><Relationship Id="rId9" Type="http://schemas.openxmlformats.org/officeDocument/2006/relationships/oleObject" Target="../embeddings/oleObject16.bin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3.bin"/><Relationship Id="rId3" Type="http://schemas.openxmlformats.org/officeDocument/2006/relationships/oleObject" Target="../embeddings/oleObject18.bin"/><Relationship Id="rId7" Type="http://schemas.openxmlformats.org/officeDocument/2006/relationships/oleObject" Target="../embeddings/oleObject22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21.bin"/><Relationship Id="rId11" Type="http://schemas.openxmlformats.org/officeDocument/2006/relationships/oleObject" Target="../embeddings/oleObject26.bin"/><Relationship Id="rId5" Type="http://schemas.openxmlformats.org/officeDocument/2006/relationships/oleObject" Target="../embeddings/oleObject20.bin"/><Relationship Id="rId10" Type="http://schemas.openxmlformats.org/officeDocument/2006/relationships/oleObject" Target="../embeddings/oleObject25.bin"/><Relationship Id="rId4" Type="http://schemas.openxmlformats.org/officeDocument/2006/relationships/oleObject" Target="../embeddings/oleObject19.bin"/><Relationship Id="rId9" Type="http://schemas.openxmlformats.org/officeDocument/2006/relationships/oleObject" Target="../embeddings/oleObject24.bin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7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28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9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4" Type="http://schemas.openxmlformats.org/officeDocument/2006/relationships/oleObject" Target="../embeddings/oleObject30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제목 3"/>
          <p:cNvSpPr>
            <a:spLocks noGrp="1"/>
          </p:cNvSpPr>
          <p:nvPr>
            <p:ph type="ctrTitle"/>
          </p:nvPr>
        </p:nvSpPr>
        <p:spPr>
          <a:xfrm>
            <a:off x="642938" y="1785938"/>
            <a:ext cx="7772400" cy="1470025"/>
          </a:xfrm>
        </p:spPr>
        <p:txBody>
          <a:bodyPr/>
          <a:lstStyle/>
          <a:p>
            <a:pPr>
              <a:defRPr/>
            </a:pPr>
            <a:r>
              <a:rPr lang="en-US" altLang="ko-KR" sz="3200" spc="-150" dirty="0" smtClean="0">
                <a:ea typeface="HY울릉도B" pitchFamily="18" charset="-127"/>
              </a:rPr>
              <a:t>Latent Class Analysis(LCA) Methods</a:t>
            </a:r>
          </a:p>
        </p:txBody>
      </p:sp>
      <p:sp>
        <p:nvSpPr>
          <p:cNvPr id="5123" name="부제목 4"/>
          <p:cNvSpPr>
            <a:spLocks noGrp="1"/>
          </p:cNvSpPr>
          <p:nvPr>
            <p:ph type="subTitle" idx="1"/>
          </p:nvPr>
        </p:nvSpPr>
        <p:spPr>
          <a:xfrm>
            <a:off x="714375" y="3886200"/>
            <a:ext cx="7858125" cy="1752600"/>
          </a:xfrm>
        </p:spPr>
        <p:txBody>
          <a:bodyPr/>
          <a:lstStyle/>
          <a:p>
            <a:endParaRPr lang="en-US" altLang="ko-KR" sz="2400" dirty="0" smtClean="0"/>
          </a:p>
          <a:p>
            <a:pPr eaLnBrk="1" hangingPunct="1"/>
            <a:r>
              <a:rPr lang="en-US" altLang="ko-KR" sz="2400" u="sng" dirty="0" smtClean="0"/>
              <a:t>Sa-Hyun Kim</a:t>
            </a:r>
            <a:endParaRPr lang="en-US" altLang="ko-KR" sz="2400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/>
            <a:r>
              <a:rPr lang="en-US" altLang="ko-KR" sz="1600" b="0" i="1" dirty="0" smtClean="0">
                <a:latin typeface="Times New Roman" pitchFamily="18" charset="0"/>
                <a:cs typeface="Times New Roman" pitchFamily="18" charset="0"/>
              </a:rPr>
              <a:t>Department of  Social Welfare, </a:t>
            </a:r>
            <a:r>
              <a:rPr lang="en-US" altLang="ko-KR" sz="1600" b="0" i="1" dirty="0" err="1" smtClean="0">
                <a:latin typeface="Times New Roman" pitchFamily="18" charset="0"/>
                <a:cs typeface="Times New Roman" pitchFamily="18" charset="0"/>
              </a:rPr>
              <a:t>Daegu</a:t>
            </a:r>
            <a:r>
              <a:rPr lang="en-US" altLang="ko-KR" sz="1600" b="0" i="1" dirty="0" smtClean="0">
                <a:latin typeface="Times New Roman" pitchFamily="18" charset="0"/>
                <a:cs typeface="Times New Roman" pitchFamily="18" charset="0"/>
              </a:rPr>
              <a:t> University </a:t>
            </a:r>
            <a:br>
              <a:rPr lang="en-US" altLang="ko-KR" sz="1600" b="0" i="1" dirty="0" smtClean="0">
                <a:latin typeface="Times New Roman" pitchFamily="18" charset="0"/>
                <a:cs typeface="Times New Roman" pitchFamily="18" charset="0"/>
              </a:rPr>
            </a:br>
            <a:endParaRPr lang="ko-KR" altLang="en-US" sz="1600" b="0" i="1" dirty="0" smtClean="0">
              <a:latin typeface="Times New Roman" pitchFamily="18" charset="0"/>
              <a:cs typeface="Times New Roman" pitchFamily="18" charset="0"/>
            </a:endParaRPr>
          </a:p>
          <a:p>
            <a:pPr eaLnBrk="1" hangingPunct="1"/>
            <a:endParaRPr lang="ko-KR" altLang="en-US" sz="1800" b="0" i="1" dirty="0" smtClean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M-plus </a:t>
            </a:r>
            <a:r>
              <a:rPr lang="ko-KR" altLang="en-US" sz="3200" spc="-150" dirty="0" smtClean="0"/>
              <a:t>실행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96175" cy="5156471"/>
          </a:xfrm>
        </p:spPr>
        <p:txBody>
          <a:bodyPr/>
          <a:lstStyle/>
          <a:p>
            <a:pPr>
              <a:defRPr/>
            </a:pPr>
            <a:r>
              <a:rPr lang="ko-KR" altLang="en-US" sz="2000" b="1" dirty="0" smtClean="0">
                <a:latin typeface="+mj-lt"/>
                <a:cs typeface="Arial Unicode MS" pitchFamily="50" charset="-127"/>
              </a:rPr>
              <a:t>준비사항</a:t>
            </a:r>
            <a:endParaRPr lang="en-US" altLang="ko-KR" sz="2000" b="1" dirty="0" smtClean="0">
              <a:latin typeface="+mj-lt"/>
              <a:cs typeface="Arial Unicode MS" pitchFamily="50" charset="-127"/>
            </a:endParaRPr>
          </a:p>
          <a:p>
            <a:pPr>
              <a:defRPr/>
            </a:pPr>
            <a:endParaRPr lang="en-US" altLang="ko-KR" sz="800" dirty="0" smtClean="0">
              <a:latin typeface="+mj-lt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data file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text or ASCII file.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변수명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삭제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Excel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CSV(comma separated values) file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유용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②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syntax file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title, data, variable(name, 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usevariables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classes, categorical…)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analysis, model, output, plot &amp; 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savedata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로 구성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defRPr/>
            </a:pPr>
            <a:r>
              <a:rPr lang="ko-KR" altLang="en-US" sz="2000" b="1" dirty="0" smtClean="0">
                <a:cs typeface="Arial Unicode MS" pitchFamily="50" charset="-127"/>
              </a:rPr>
              <a:t>분석종류</a:t>
            </a:r>
            <a:endParaRPr lang="en-US" altLang="ko-KR" sz="2000" b="1" dirty="0" smtClean="0">
              <a:cs typeface="Arial Unicode MS" pitchFamily="50" charset="-127"/>
            </a:endParaRPr>
          </a:p>
          <a:p>
            <a:pPr>
              <a:defRPr/>
            </a:pPr>
            <a:endParaRPr lang="en-US" altLang="ko-KR" sz="800" dirty="0" smtClean="0"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일요인 모형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한 변수의 계층 수를 고려하는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분석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- covariate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잠재변수와 다른 변수와의 관계성 분석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/>
            <a:r>
              <a:rPr lang="en-US" altLang="ko-KR" sz="3200" dirty="0" smtClean="0"/>
              <a:t>M-plus </a:t>
            </a:r>
            <a:r>
              <a:rPr lang="ko-KR" altLang="en-US" sz="3200" dirty="0" smtClean="0"/>
              <a:t>실행</a:t>
            </a:r>
            <a:r>
              <a:rPr lang="en-US" altLang="ko-KR" sz="3200" dirty="0" smtClean="0"/>
              <a:t>: </a:t>
            </a:r>
            <a:r>
              <a:rPr lang="ko-KR" altLang="en-US" sz="3200" dirty="0" smtClean="0"/>
              <a:t>일요인 모형</a:t>
            </a:r>
            <a:endParaRPr lang="ko-KR" altLang="en-US" sz="3200" dirty="0" smtClean="0"/>
          </a:p>
        </p:txBody>
      </p:sp>
      <p:pic>
        <p:nvPicPr>
          <p:cNvPr id="58374" name="Picture 6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67544" y="1484785"/>
            <a:ext cx="8208912" cy="51845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/>
            <a:r>
              <a:rPr lang="en-US" altLang="ko-KR" sz="3200" dirty="0" smtClean="0"/>
              <a:t>M-plus </a:t>
            </a:r>
            <a:r>
              <a:rPr lang="ko-KR" altLang="en-US" sz="3200" dirty="0" smtClean="0"/>
              <a:t>실행</a:t>
            </a:r>
            <a:r>
              <a:rPr lang="en-US" altLang="ko-KR" sz="3200" dirty="0" smtClean="0"/>
              <a:t>: covariate </a:t>
            </a:r>
            <a:r>
              <a:rPr lang="ko-KR" altLang="en-US" sz="3200" dirty="0" smtClean="0"/>
              <a:t>모형</a:t>
            </a:r>
            <a:endParaRPr lang="ko-KR" altLang="en-US" sz="3200" dirty="0" smtClean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67544" y="1484784"/>
            <a:ext cx="8280920" cy="51125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/>
            <a:r>
              <a:rPr lang="en-US" altLang="ko-KR" sz="3200" dirty="0" smtClean="0"/>
              <a:t>M-plus </a:t>
            </a:r>
            <a:r>
              <a:rPr lang="en-US" altLang="ko-KR" sz="3200" dirty="0" smtClean="0"/>
              <a:t>Output 1</a:t>
            </a:r>
            <a:endParaRPr lang="ko-KR" altLang="en-US" sz="3200" dirty="0" smtClean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96175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j-lt"/>
                <a:cs typeface="Arial Unicode MS" pitchFamily="50" charset="-127"/>
              </a:rPr>
              <a:t>Estimate result</a:t>
            </a:r>
            <a:endParaRPr lang="en-US" altLang="ko-KR" sz="2000" b="1" dirty="0" smtClean="0">
              <a:latin typeface="+mj-lt"/>
              <a:cs typeface="Arial Unicode MS" pitchFamily="50" charset="-127"/>
            </a:endParaRPr>
          </a:p>
          <a:p>
            <a:pPr>
              <a:defRPr/>
            </a:pPr>
            <a:endParaRPr lang="en-US" altLang="ko-KR" sz="800" dirty="0" smtClean="0">
              <a:latin typeface="+mj-lt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Model fit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Pearson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Chi-square,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Likelihood ratio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Chi-square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의 검증결과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AIC, BIC,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Lo-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Mendell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-Rubin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LRT,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이론적 해석 가능성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등을 고려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하여 잠재계층의 수 결정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반복적 작업이 불가피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11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②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Conditional probability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각 측정항목의 잠재계층에 대한 조건부 확률 확인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조건부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확률값이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1.0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이면 계층분류가 안된다는 의미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조건부 확률에 기초해 계층의 특성파악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계층명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부여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11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③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기타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계층별 분포 확인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그래프 등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    </a:t>
            </a:r>
            <a:r>
              <a:rPr lang="en-US" altLang="ko-KR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※</a:t>
            </a:r>
            <a:r>
              <a:rPr lang="ko-KR" altLang="en-US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 자동저장 안됨</a:t>
            </a:r>
            <a:r>
              <a:rPr lang="en-US" altLang="ko-KR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직접 저장</a:t>
            </a:r>
            <a:r>
              <a:rPr lang="en-US" altLang="ko-KR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!</a:t>
            </a:r>
            <a:endParaRPr lang="en-US" altLang="ko-KR" sz="2000" dirty="0" smtClean="0">
              <a:solidFill>
                <a:srgbClr val="FF0000"/>
              </a:solidFill>
              <a:latin typeface="+mn-ea"/>
              <a:cs typeface="Arial Unicode MS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/>
            <a:r>
              <a:rPr lang="en-US" altLang="ko-KR" sz="3200" dirty="0" smtClean="0"/>
              <a:t>M-plus </a:t>
            </a:r>
            <a:r>
              <a:rPr lang="en-US" altLang="ko-KR" sz="3200" dirty="0" smtClean="0"/>
              <a:t>Output 2</a:t>
            </a:r>
            <a:endParaRPr lang="ko-KR" altLang="en-US" sz="3200" dirty="0" smtClean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24167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j-lt"/>
                <a:cs typeface="Arial Unicode MS" pitchFamily="50" charset="-127"/>
              </a:rPr>
              <a:t>Output data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명령문 작성시 저장명령 해야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…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- text file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로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제공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raw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data,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계층별 조건부확률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할당계층에 대한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정보 포함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자료들을 활용해 다양한 분석 가능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ex)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기술통계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다항로짓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등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defRPr/>
            </a:pPr>
            <a:r>
              <a:rPr lang="en-US" altLang="ko-KR" sz="2000" b="1" dirty="0" smtClean="0">
                <a:cs typeface="Arial Unicode MS" pitchFamily="50" charset="-127"/>
              </a:rPr>
              <a:t>Graph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각 잠재계층에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대한 조건부확률을 도표로 제시가능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graph/view graph/estimates probability.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필요에  따라 편집가능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Latent Class Analysis?</a:t>
            </a:r>
            <a:endParaRPr lang="ko-KR" altLang="en-US" sz="3200" spc="-150" dirty="0" smtClean="0"/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24167" cy="5156471"/>
          </a:xfrm>
        </p:spPr>
        <p:txBody>
          <a:bodyPr/>
          <a:lstStyle/>
          <a:p>
            <a:pPr>
              <a:defRPr/>
            </a:pPr>
            <a:r>
              <a:rPr lang="ko-KR" altLang="en-US" sz="2000" dirty="0" smtClean="0">
                <a:latin typeface="+mn-ea"/>
                <a:cs typeface="Arial Unicode MS" pitchFamily="50" charset="-127"/>
              </a:rPr>
              <a:t>일종의 요인분석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</a:t>
            </a:r>
            <a:r>
              <a:rPr lang="ko-KR" altLang="en-US" sz="2000" dirty="0" smtClean="0">
                <a:latin typeface="+mn-ea"/>
                <a:cs typeface="Arial Unicode MS" pitchFamily="50" charset="-127"/>
                <a:sym typeface="Wingdings" pitchFamily="2" charset="2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관찰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측정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변수들간 관계를 유발하는 잠재적 공통요인을 규명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defRPr/>
            </a:pPr>
            <a:r>
              <a:rPr lang="ko-KR" altLang="en-US" sz="2000" dirty="0" smtClean="0">
                <a:latin typeface="+mn-ea"/>
                <a:cs typeface="Arial Unicode MS" pitchFamily="50" charset="-127"/>
              </a:rPr>
              <a:t>다만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LCA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는 관찰변수와 잠재변수 모두 범주형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defRPr/>
            </a:pPr>
            <a:r>
              <a:rPr lang="ko-KR" altLang="en-US" sz="2000" dirty="0" smtClean="0">
                <a:latin typeface="+mn-ea"/>
                <a:cs typeface="Arial Unicode MS" pitchFamily="50" charset="-127"/>
              </a:rPr>
              <a:t>계층분류방법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</a:t>
            </a:r>
            <a:r>
              <a:rPr lang="en-US" altLang="ko-KR" sz="2000" dirty="0" smtClean="0">
                <a:latin typeface="+mn-ea"/>
                <a:cs typeface="Arial Unicode MS" pitchFamily="50" charset="-127"/>
                <a:sym typeface="Wingdings" pitchFamily="2" charset="2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요인분석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</a:t>
            </a:r>
            <a:r>
              <a:rPr lang="en-US" altLang="ko-KR" sz="2000" dirty="0" smtClean="0">
                <a:latin typeface="+mn-ea"/>
                <a:cs typeface="Arial Unicode MS" pitchFamily="50" charset="-127"/>
                <a:sym typeface="Wingdings" pitchFamily="2" charset="2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  <a:sym typeface="Wingdings" pitchFamily="2" charset="2"/>
              </a:rPr>
              <a:t>각 사례별 요인점수산출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	- LCA : 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각 사례별 잠재변수의 범주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(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잠재계층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)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에 속할 확률 도출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		    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확률의 상대적 크기에 기초해 계층분류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.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              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잠재범주의 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계층 수는 모형검증을 통해 도출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" charset="0"/>
              <a:sym typeface="Wingdings" pitchFamily="2" charset="2"/>
            </a:endParaRPr>
          </a:p>
          <a:p>
            <a:pPr>
              <a:defRPr/>
            </a:pP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잠재계층의 의미</a:t>
            </a:r>
            <a:endParaRPr lang="en-US" altLang="ko-KR" sz="2000" dirty="0" smtClean="0">
              <a:latin typeface="+mn-ea"/>
              <a:cs typeface="Arial" charset="0"/>
              <a:sym typeface="Wingdings" pitchFamily="2" charset="2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	- </a:t>
            </a:r>
            <a:r>
              <a:rPr lang="ko-KR" altLang="en-US" sz="2000" dirty="0" smtClean="0">
                <a:latin typeface="+mn-ea"/>
                <a:cs typeface="Arial" charset="0"/>
                <a:sym typeface="Wingdings" pitchFamily="2" charset="2"/>
              </a:rPr>
              <a:t>파악된 계층은 연구자의 판단에 기초해 해석</a:t>
            </a:r>
            <a:r>
              <a:rPr lang="en-US" altLang="ko-KR" sz="2000" dirty="0" smtClean="0">
                <a:latin typeface="+mn-ea"/>
                <a:cs typeface="Arial" charset="0"/>
                <a:sym typeface="Wingdings" pitchFamily="2" charset="2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Arial" charset="0"/>
              <a:cs typeface="Arial" charset="0"/>
              <a:sym typeface="Wingdings" pitchFamily="2" charset="2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Arial" charset="0"/>
              <a:cs typeface="Arial" charset="0"/>
              <a:sym typeface="Wingdings" pitchFamily="2" charset="2"/>
            </a:endParaRPr>
          </a:p>
          <a:p>
            <a:pPr>
              <a:buNone/>
              <a:defRPr/>
            </a:pPr>
            <a:endParaRPr lang="en-US" altLang="ko-KR" sz="2400" dirty="0" smtClean="0">
              <a:latin typeface="+mn-ea"/>
              <a:cs typeface="Arial Unicode MS" pitchFamily="50" charset="-127"/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7544" y="1772816"/>
            <a:ext cx="8424935" cy="4874242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Fundamental equation</a:t>
            </a:r>
          </a:p>
          <a:p>
            <a:pPr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for 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 marL="1260475" indent="-1260475"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-         : </a:t>
            </a:r>
            <a:r>
              <a:rPr lang="ko-KR" altLang="en-US" sz="1600" dirty="0" err="1" smtClean="0">
                <a:latin typeface="+mn-ea"/>
                <a:cs typeface="Arial Unicode MS" pitchFamily="50" charset="-127"/>
              </a:rPr>
              <a:t>관찰값이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 관찰변수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A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err="1" smtClean="0">
                <a:latin typeface="+mn-ea"/>
                <a:cs typeface="Arial Unicode MS" pitchFamily="50" charset="-127"/>
              </a:rPr>
              <a:t>i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관찰변수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B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j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, &amp;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잠재변수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 t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범주에 속할 결합확률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16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-         : </a:t>
            </a:r>
            <a:r>
              <a:rPr lang="ko-KR" altLang="en-US" sz="1600" dirty="0" err="1" smtClean="0">
                <a:latin typeface="+mn-ea"/>
                <a:cs typeface="Arial Unicode MS" pitchFamily="50" charset="-127"/>
              </a:rPr>
              <a:t>관찰값이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 잠재변수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 X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t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범주에 속할 확률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</a:t>
            </a: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-         :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잠재변수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 t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범주에 속한 사례들이 관찰변수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A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에서 </a:t>
            </a:r>
            <a:r>
              <a:rPr lang="en-US" altLang="ko-KR" sz="1600" dirty="0" err="1" smtClean="0">
                <a:latin typeface="+mn-ea"/>
                <a:cs typeface="Arial Unicode MS" pitchFamily="50" charset="-127"/>
              </a:rPr>
              <a:t>i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인 조건확률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16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-         :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잠재변수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 t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범주에 속한 사례들이 관찰변수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B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에서 </a:t>
            </a:r>
            <a:r>
              <a:rPr lang="en-US" altLang="ko-KR" sz="1600" dirty="0" err="1" smtClean="0">
                <a:latin typeface="+mn-ea"/>
                <a:cs typeface="Arial Unicode MS" pitchFamily="50" charset="-127"/>
              </a:rPr>
              <a:t>j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인 조건확률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.</a:t>
            </a:r>
          </a:p>
        </p:txBody>
      </p:sp>
      <p:graphicFrame>
        <p:nvGraphicFramePr>
          <p:cNvPr id="4" name="개체 3"/>
          <p:cNvGraphicFramePr>
            <a:graphicFrameLocks noChangeAspect="1"/>
          </p:cNvGraphicFramePr>
          <p:nvPr/>
        </p:nvGraphicFramePr>
        <p:xfrm>
          <a:off x="899592" y="2204864"/>
          <a:ext cx="3600400" cy="648072"/>
        </p:xfrm>
        <a:graphic>
          <a:graphicData uri="http://schemas.openxmlformats.org/presentationml/2006/ole">
            <p:oleObj spid="_x0000_s49154" name="수식" r:id="rId3" imgW="1180800" imgH="266400" progId="Equation.3">
              <p:embed/>
            </p:oleObj>
          </a:graphicData>
        </a:graphic>
      </p:graphicFrame>
      <p:graphicFrame>
        <p:nvGraphicFramePr>
          <p:cNvPr id="6" name="개체 5"/>
          <p:cNvGraphicFramePr>
            <a:graphicFrameLocks noChangeAspect="1"/>
          </p:cNvGraphicFramePr>
          <p:nvPr/>
        </p:nvGraphicFramePr>
        <p:xfrm>
          <a:off x="1979712" y="3068960"/>
          <a:ext cx="3375375" cy="288032"/>
        </p:xfrm>
        <a:graphic>
          <a:graphicData uri="http://schemas.openxmlformats.org/presentationml/2006/ole">
            <p:oleObj spid="_x0000_s49156" name="수식" r:id="rId4" imgW="1904760" imgH="203040" progId="Equation.3">
              <p:embed/>
            </p:oleObj>
          </a:graphicData>
        </a:graphic>
      </p:graphicFrame>
      <p:graphicFrame>
        <p:nvGraphicFramePr>
          <p:cNvPr id="49158" name="Object 6"/>
          <p:cNvGraphicFramePr>
            <a:graphicFrameLocks noChangeAspect="1"/>
          </p:cNvGraphicFramePr>
          <p:nvPr/>
        </p:nvGraphicFramePr>
        <p:xfrm>
          <a:off x="1115616" y="3714227"/>
          <a:ext cx="586507" cy="434853"/>
        </p:xfrm>
        <a:graphic>
          <a:graphicData uri="http://schemas.openxmlformats.org/presentationml/2006/ole">
            <p:oleObj spid="_x0000_s49158" name="수식" r:id="rId5" imgW="342720" imgH="253800" progId="Equation.3">
              <p:embed/>
            </p:oleObj>
          </a:graphicData>
        </a:graphic>
      </p:graphicFrame>
      <p:graphicFrame>
        <p:nvGraphicFramePr>
          <p:cNvPr id="49159" name="Object 7"/>
          <p:cNvGraphicFramePr>
            <a:graphicFrameLocks noChangeAspect="1"/>
          </p:cNvGraphicFramePr>
          <p:nvPr/>
        </p:nvGraphicFramePr>
        <p:xfrm>
          <a:off x="1193205" y="5082257"/>
          <a:ext cx="498475" cy="434975"/>
        </p:xfrm>
        <a:graphic>
          <a:graphicData uri="http://schemas.openxmlformats.org/presentationml/2006/ole">
            <p:oleObj spid="_x0000_s49159" name="수식" r:id="rId6" imgW="291960" imgH="253800" progId="Equation.3">
              <p:embed/>
            </p:oleObj>
          </a:graphicData>
        </a:graphic>
      </p:graphicFrame>
      <p:graphicFrame>
        <p:nvGraphicFramePr>
          <p:cNvPr id="49160" name="Object 8"/>
          <p:cNvGraphicFramePr>
            <a:graphicFrameLocks noChangeAspect="1"/>
          </p:cNvGraphicFramePr>
          <p:nvPr/>
        </p:nvGraphicFramePr>
        <p:xfrm>
          <a:off x="1187624" y="4581128"/>
          <a:ext cx="390525" cy="414338"/>
        </p:xfrm>
        <a:graphic>
          <a:graphicData uri="http://schemas.openxmlformats.org/presentationml/2006/ole">
            <p:oleObj spid="_x0000_s49160" name="수식" r:id="rId7" imgW="228600" imgH="241200" progId="Equation.3">
              <p:embed/>
            </p:oleObj>
          </a:graphicData>
        </a:graphic>
      </p:graphicFrame>
      <p:graphicFrame>
        <p:nvGraphicFramePr>
          <p:cNvPr id="49161" name="Object 9"/>
          <p:cNvGraphicFramePr>
            <a:graphicFrameLocks noChangeAspect="1"/>
          </p:cNvGraphicFramePr>
          <p:nvPr/>
        </p:nvGraphicFramePr>
        <p:xfrm>
          <a:off x="1198601" y="5708104"/>
          <a:ext cx="498475" cy="457200"/>
        </p:xfrm>
        <a:graphic>
          <a:graphicData uri="http://schemas.openxmlformats.org/presentationml/2006/ole">
            <p:oleObj spid="_x0000_s49161" name="수식" r:id="rId8" imgW="291960" imgH="266400" progId="Equation.3">
              <p:embed/>
            </p:oleObj>
          </a:graphicData>
        </a:graphic>
      </p:graphicFrame>
      <p:sp>
        <p:nvSpPr>
          <p:cNvPr id="13" name="타원 12"/>
          <p:cNvSpPr/>
          <p:nvPr/>
        </p:nvSpPr>
        <p:spPr>
          <a:xfrm>
            <a:off x="5796136" y="1484784"/>
            <a:ext cx="2988840" cy="1728192"/>
          </a:xfrm>
          <a:prstGeom prst="ellipse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  <p:graphicFrame>
        <p:nvGraphicFramePr>
          <p:cNvPr id="49163" name="Object 11"/>
          <p:cNvGraphicFramePr>
            <a:graphicFrameLocks noChangeAspect="1"/>
          </p:cNvGraphicFramePr>
          <p:nvPr/>
        </p:nvGraphicFramePr>
        <p:xfrm>
          <a:off x="6156176" y="1916832"/>
          <a:ext cx="2520826" cy="936104"/>
        </p:xfrm>
        <a:graphic>
          <a:graphicData uri="http://schemas.openxmlformats.org/presentationml/2006/ole">
            <p:oleObj spid="_x0000_s49163" name="수식" r:id="rId9" imgW="92700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568183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Local independence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A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B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는 잠재변수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각 범주에서 각각 조건부 독립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즉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잠재변수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t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범주에 속한 사례들이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관찰변수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A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err="1" smtClean="0">
                <a:latin typeface="+mn-ea"/>
                <a:cs typeface="Arial Unicode MS" pitchFamily="50" charset="-127"/>
              </a:rPr>
              <a:t>i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 &amp; B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j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범주</a:t>
            </a:r>
            <a:endParaRPr lang="en-US" altLang="ko-KR" sz="16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                   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에 속할 조건부확률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.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관찰변수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A, B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간 상관이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잠재변수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X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에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의해 발생하는 것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LCA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는 두 범주형 변수의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지역독립성을 성립하는 잠재계층을 찾는 것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※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지역독립성 가정이 충족하지 않으면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LCA model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은 성립 안됨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</a:t>
            </a:r>
          </a:p>
        </p:txBody>
      </p:sp>
      <p:graphicFrame>
        <p:nvGraphicFramePr>
          <p:cNvPr id="4" name="개체 3"/>
          <p:cNvGraphicFramePr>
            <a:graphicFrameLocks noChangeAspect="1"/>
          </p:cNvGraphicFramePr>
          <p:nvPr/>
        </p:nvGraphicFramePr>
        <p:xfrm>
          <a:off x="1331640" y="2636714"/>
          <a:ext cx="4824263" cy="504254"/>
        </p:xfrm>
        <a:graphic>
          <a:graphicData uri="http://schemas.openxmlformats.org/presentationml/2006/ole">
            <p:oleObj spid="_x0000_s50178" name="수식" r:id="rId3" imgW="1752480" imgH="266400" progId="Equation.3">
              <p:embed/>
            </p:oleObj>
          </a:graphicData>
        </a:graphic>
      </p:graphicFrame>
      <p:graphicFrame>
        <p:nvGraphicFramePr>
          <p:cNvPr id="50183" name="Object 7"/>
          <p:cNvGraphicFramePr>
            <a:graphicFrameLocks noChangeAspect="1"/>
          </p:cNvGraphicFramePr>
          <p:nvPr/>
        </p:nvGraphicFramePr>
        <p:xfrm>
          <a:off x="1547664" y="3284984"/>
          <a:ext cx="736600" cy="377825"/>
        </p:xfrm>
        <a:graphic>
          <a:graphicData uri="http://schemas.openxmlformats.org/presentationml/2006/ole">
            <p:oleObj spid="_x0000_s50183" name="수식" r:id="rId4" imgW="355320" imgH="2664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568183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Parameter Estimates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모형모수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잠재계층확률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    : T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조건확률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     : I×T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    : J×T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결국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추정해야 할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모수는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T + (T×I) + (T×J)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     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-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과파악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(over-identification)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필요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즉 자유도가 있어야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….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최대우도추정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의 추정치는 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관찰비율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 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),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②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모형의 예측 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     )</a:t>
            </a:r>
          </a:p>
          <a:p>
            <a:pPr>
              <a:buNone/>
              <a:defRPr/>
            </a:pPr>
            <a:endParaRPr lang="en-US" altLang="ko-KR" sz="1000" dirty="0" smtClean="0">
              <a:latin typeface="+mn-ea"/>
              <a:cs typeface="Arial Unicode MS" pitchFamily="50" charset="-127"/>
            </a:endParaRPr>
          </a:p>
          <a:p>
            <a:pPr>
              <a:lnSpc>
                <a:spcPct val="80000"/>
              </a:lnSpc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      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을 충족하는 모형모수들을 추정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EM-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알고리즘 활용하여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Iterative proportional fitting.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변화의 크기가 무의미할 때까지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우도함수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(ex. 2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 문항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): 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n</a:t>
            </a:r>
            <a:r>
              <a:rPr lang="en-US" altLang="ko-KR" sz="2000" baseline="-25000" dirty="0" err="1" smtClean="0">
                <a:latin typeface="+mn-ea"/>
                <a:cs typeface="Arial Unicode MS" pitchFamily="50" charset="-127"/>
              </a:rPr>
              <a:t>ij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다항분포한다는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가정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1600" dirty="0" smtClean="0">
                <a:latin typeface="+mn-ea"/>
                <a:cs typeface="Arial Unicode MS" pitchFamily="50" charset="-127"/>
              </a:rPr>
              <a:t>          ※ </a:t>
            </a:r>
            <a:r>
              <a:rPr lang="ko-KR" altLang="en-US" sz="1600" dirty="0" err="1" smtClean="0">
                <a:latin typeface="+mn-ea"/>
                <a:cs typeface="Arial Unicode MS" pitchFamily="50" charset="-127"/>
              </a:rPr>
              <a:t>모수는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1600" dirty="0" err="1" smtClean="0">
                <a:latin typeface="+mn-ea"/>
                <a:cs typeface="Arial Unicode MS" pitchFamily="50" charset="-127"/>
              </a:rPr>
              <a:t>우도함수의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1600" dirty="0" err="1" smtClean="0">
                <a:latin typeface="+mn-ea"/>
                <a:cs typeface="Arial Unicode MS" pitchFamily="50" charset="-127"/>
              </a:rPr>
              <a:t>편미분값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=0. (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다만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지역최대 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vs.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전체최대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1600" dirty="0" smtClean="0">
                <a:latin typeface="+mn-ea"/>
                <a:cs typeface="Arial Unicode MS" pitchFamily="50" charset="-127"/>
              </a:rPr>
              <a:t>초기값이 중요</a:t>
            </a:r>
            <a:r>
              <a:rPr lang="en-US" altLang="ko-KR" sz="1600" dirty="0" smtClean="0">
                <a:latin typeface="+mn-ea"/>
                <a:cs typeface="Arial Unicode MS" pitchFamily="50" charset="-127"/>
              </a:rPr>
              <a:t>)</a:t>
            </a:r>
          </a:p>
        </p:txBody>
      </p:sp>
      <p:graphicFrame>
        <p:nvGraphicFramePr>
          <p:cNvPr id="8" name="개체 7"/>
          <p:cNvGraphicFramePr>
            <a:graphicFrameLocks noChangeAspect="1"/>
          </p:cNvGraphicFramePr>
          <p:nvPr/>
        </p:nvGraphicFramePr>
        <p:xfrm>
          <a:off x="3912777" y="2077101"/>
          <a:ext cx="288032" cy="304034"/>
        </p:xfrm>
        <a:graphic>
          <a:graphicData uri="http://schemas.openxmlformats.org/presentationml/2006/ole">
            <p:oleObj spid="_x0000_s54277" name="수식" r:id="rId3" imgW="228600" imgH="241200" progId="Equation.3">
              <p:embed/>
            </p:oleObj>
          </a:graphicData>
        </a:graphic>
      </p:graphicFrame>
      <p:graphicFrame>
        <p:nvGraphicFramePr>
          <p:cNvPr id="54279" name="Object 7"/>
          <p:cNvGraphicFramePr>
            <a:graphicFrameLocks noChangeAspect="1"/>
          </p:cNvGraphicFramePr>
          <p:nvPr/>
        </p:nvGraphicFramePr>
        <p:xfrm>
          <a:off x="6125614" y="2071999"/>
          <a:ext cx="368300" cy="320675"/>
        </p:xfrm>
        <a:graphic>
          <a:graphicData uri="http://schemas.openxmlformats.org/presentationml/2006/ole">
            <p:oleObj spid="_x0000_s54279" name="수식" r:id="rId4" imgW="291960" imgH="253800" progId="Equation.3">
              <p:embed/>
            </p:oleObj>
          </a:graphicData>
        </a:graphic>
      </p:graphicFrame>
      <p:graphicFrame>
        <p:nvGraphicFramePr>
          <p:cNvPr id="54280" name="Object 8"/>
          <p:cNvGraphicFramePr>
            <a:graphicFrameLocks noChangeAspect="1"/>
          </p:cNvGraphicFramePr>
          <p:nvPr/>
        </p:nvGraphicFramePr>
        <p:xfrm>
          <a:off x="7444060" y="2071999"/>
          <a:ext cx="368300" cy="336550"/>
        </p:xfrm>
        <a:graphic>
          <a:graphicData uri="http://schemas.openxmlformats.org/presentationml/2006/ole">
            <p:oleObj spid="_x0000_s54280" name="수식" r:id="rId5" imgW="291960" imgH="266400" progId="Equation.3">
              <p:embed/>
            </p:oleObj>
          </a:graphicData>
        </a:graphic>
      </p:graphicFrame>
      <p:graphicFrame>
        <p:nvGraphicFramePr>
          <p:cNvPr id="54282" name="Object 10"/>
          <p:cNvGraphicFramePr>
            <a:graphicFrameLocks noChangeAspect="1"/>
          </p:cNvGraphicFramePr>
          <p:nvPr/>
        </p:nvGraphicFramePr>
        <p:xfrm>
          <a:off x="1531411" y="3489857"/>
          <a:ext cx="503545" cy="382342"/>
        </p:xfrm>
        <a:graphic>
          <a:graphicData uri="http://schemas.openxmlformats.org/presentationml/2006/ole">
            <p:oleObj spid="_x0000_s54282" name="수식" r:id="rId6" imgW="266400" imgH="253800" progId="Equation.3">
              <p:embed/>
            </p:oleObj>
          </a:graphicData>
        </a:graphic>
      </p:graphicFrame>
      <p:graphicFrame>
        <p:nvGraphicFramePr>
          <p:cNvPr id="14" name="개체 13"/>
          <p:cNvGraphicFramePr>
            <a:graphicFrameLocks noChangeAspect="1"/>
          </p:cNvGraphicFramePr>
          <p:nvPr/>
        </p:nvGraphicFramePr>
        <p:xfrm>
          <a:off x="4933934" y="3511067"/>
          <a:ext cx="288032" cy="342038"/>
        </p:xfrm>
        <a:graphic>
          <a:graphicData uri="http://schemas.openxmlformats.org/presentationml/2006/ole">
            <p:oleObj spid="_x0000_s54283" name="수식" r:id="rId7" imgW="203040" imgH="241200" progId="Equation.3">
              <p:embed/>
            </p:oleObj>
          </a:graphicData>
        </a:graphic>
      </p:graphicFrame>
      <p:graphicFrame>
        <p:nvGraphicFramePr>
          <p:cNvPr id="15" name="개체 14"/>
          <p:cNvGraphicFramePr>
            <a:graphicFrameLocks noChangeAspect="1"/>
          </p:cNvGraphicFramePr>
          <p:nvPr/>
        </p:nvGraphicFramePr>
        <p:xfrm>
          <a:off x="7836556" y="3531619"/>
          <a:ext cx="360040" cy="342895"/>
        </p:xfrm>
        <a:graphic>
          <a:graphicData uri="http://schemas.openxmlformats.org/presentationml/2006/ole">
            <p:oleObj spid="_x0000_s54284" name="수식" r:id="rId8" imgW="266400" imgH="253800" progId="Equation.3">
              <p:embed/>
            </p:oleObj>
          </a:graphicData>
        </a:graphic>
      </p:graphicFrame>
      <p:graphicFrame>
        <p:nvGraphicFramePr>
          <p:cNvPr id="54285" name="Object 13"/>
          <p:cNvGraphicFramePr>
            <a:graphicFrameLocks noChangeAspect="1"/>
          </p:cNvGraphicFramePr>
          <p:nvPr/>
        </p:nvGraphicFramePr>
        <p:xfrm>
          <a:off x="1547664" y="4024525"/>
          <a:ext cx="1306512" cy="342900"/>
        </p:xfrm>
        <a:graphic>
          <a:graphicData uri="http://schemas.openxmlformats.org/presentationml/2006/ole">
            <p:oleObj spid="_x0000_s54285" name="수식" r:id="rId9" imgW="965160" imgH="253800" progId="Equation.3">
              <p:embed/>
            </p:oleObj>
          </a:graphicData>
        </a:graphic>
      </p:graphicFrame>
      <p:graphicFrame>
        <p:nvGraphicFramePr>
          <p:cNvPr id="11" name="개체 10"/>
          <p:cNvGraphicFramePr>
            <a:graphicFrameLocks noChangeAspect="1"/>
          </p:cNvGraphicFramePr>
          <p:nvPr/>
        </p:nvGraphicFramePr>
        <p:xfrm>
          <a:off x="1619672" y="5661249"/>
          <a:ext cx="4896544" cy="576064"/>
        </p:xfrm>
        <a:graphic>
          <a:graphicData uri="http://schemas.openxmlformats.org/presentationml/2006/ole">
            <p:oleObj spid="_x0000_s54286" name="수식" r:id="rId10" imgW="2717640" imgH="4316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568183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Model testing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모형검증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모형과 자료의 합치도 검증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와      의 합치도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).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검증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①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Pearson Chi-square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                                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en-US" altLang="ko-KR" sz="2000" dirty="0" smtClean="0">
                <a:solidFill>
                  <a:srgbClr val="FF0000"/>
                </a:solidFill>
                <a:latin typeface="+mn-ea"/>
                <a:cs typeface="Arial Unicode MS" pitchFamily="50" charset="-127"/>
              </a:rPr>
              <a:t>No Significant !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②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Likelihood ratio Chi-square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12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검증에 관련된 두 가지 특성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①    와      의 차이가 클수록     값이 커짐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모형의 자료설명력 ↓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②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N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이 클수록     값 커짐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모형설명력과 무관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</p:txBody>
      </p:sp>
      <p:graphicFrame>
        <p:nvGraphicFramePr>
          <p:cNvPr id="15" name="개체 14"/>
          <p:cNvGraphicFramePr>
            <a:graphicFrameLocks noChangeAspect="1"/>
          </p:cNvGraphicFramePr>
          <p:nvPr/>
        </p:nvGraphicFramePr>
        <p:xfrm>
          <a:off x="6061866" y="2060848"/>
          <a:ext cx="360040" cy="342895"/>
        </p:xfrm>
        <a:graphic>
          <a:graphicData uri="http://schemas.openxmlformats.org/presentationml/2006/ole">
            <p:oleObj spid="_x0000_s55303" name="수식" r:id="rId3" imgW="266400" imgH="253800" progId="Equation.3">
              <p:embed/>
            </p:oleObj>
          </a:graphicData>
        </a:graphic>
      </p:graphicFrame>
      <p:graphicFrame>
        <p:nvGraphicFramePr>
          <p:cNvPr id="55307" name="Object 11"/>
          <p:cNvGraphicFramePr>
            <a:graphicFrameLocks noChangeAspect="1"/>
          </p:cNvGraphicFramePr>
          <p:nvPr/>
        </p:nvGraphicFramePr>
        <p:xfrm>
          <a:off x="5386390" y="2060848"/>
          <a:ext cx="287338" cy="341313"/>
        </p:xfrm>
        <a:graphic>
          <a:graphicData uri="http://schemas.openxmlformats.org/presentationml/2006/ole">
            <p:oleObj spid="_x0000_s55307" name="수식" r:id="rId4" imgW="203040" imgH="241200" progId="Equation.3">
              <p:embed/>
            </p:oleObj>
          </a:graphicData>
        </a:graphic>
      </p:graphicFrame>
      <p:graphicFrame>
        <p:nvGraphicFramePr>
          <p:cNvPr id="16" name="개체 15"/>
          <p:cNvGraphicFramePr>
            <a:graphicFrameLocks noChangeAspect="1"/>
          </p:cNvGraphicFramePr>
          <p:nvPr/>
        </p:nvGraphicFramePr>
        <p:xfrm>
          <a:off x="1691680" y="2852936"/>
          <a:ext cx="1917874" cy="936105"/>
        </p:xfrm>
        <a:graphic>
          <a:graphicData uri="http://schemas.openxmlformats.org/presentationml/2006/ole">
            <p:oleObj spid="_x0000_s55308" name="수식" r:id="rId5" imgW="1066680" imgH="520560" progId="Equation.3">
              <p:embed/>
            </p:oleObj>
          </a:graphicData>
        </a:graphic>
      </p:graphicFrame>
      <p:graphicFrame>
        <p:nvGraphicFramePr>
          <p:cNvPr id="55309" name="Object 13"/>
          <p:cNvGraphicFramePr>
            <a:graphicFrameLocks noChangeAspect="1"/>
          </p:cNvGraphicFramePr>
          <p:nvPr/>
        </p:nvGraphicFramePr>
        <p:xfrm>
          <a:off x="1616075" y="4293096"/>
          <a:ext cx="2214563" cy="912813"/>
        </p:xfrm>
        <a:graphic>
          <a:graphicData uri="http://schemas.openxmlformats.org/presentationml/2006/ole">
            <p:oleObj spid="_x0000_s55309" name="수식" r:id="rId6" imgW="1231560" imgH="507960" progId="Equation.3">
              <p:embed/>
            </p:oleObj>
          </a:graphicData>
        </a:graphic>
      </p:graphicFrame>
      <p:graphicFrame>
        <p:nvGraphicFramePr>
          <p:cNvPr id="17" name="개체 16"/>
          <p:cNvGraphicFramePr>
            <a:graphicFrameLocks noChangeAspect="1"/>
          </p:cNvGraphicFramePr>
          <p:nvPr/>
        </p:nvGraphicFramePr>
        <p:xfrm>
          <a:off x="7812360" y="2049697"/>
          <a:ext cx="296033" cy="333037"/>
        </p:xfrm>
        <a:graphic>
          <a:graphicData uri="http://schemas.openxmlformats.org/presentationml/2006/ole">
            <p:oleObj spid="_x0000_s55310" name="수식" r:id="rId7" imgW="203040" imgH="228600" progId="Equation.3">
              <p:embed/>
            </p:oleObj>
          </a:graphicData>
        </a:graphic>
      </p:graphicFrame>
      <p:graphicFrame>
        <p:nvGraphicFramePr>
          <p:cNvPr id="55312" name="Object 16"/>
          <p:cNvGraphicFramePr>
            <a:graphicFrameLocks noChangeAspect="1"/>
          </p:cNvGraphicFramePr>
          <p:nvPr/>
        </p:nvGraphicFramePr>
        <p:xfrm>
          <a:off x="1619672" y="5733256"/>
          <a:ext cx="287337" cy="341313"/>
        </p:xfrm>
        <a:graphic>
          <a:graphicData uri="http://schemas.openxmlformats.org/presentationml/2006/ole">
            <p:oleObj spid="_x0000_s55312" name="수식" r:id="rId8" imgW="203040" imgH="241200" progId="Equation.3">
              <p:embed/>
            </p:oleObj>
          </a:graphicData>
        </a:graphic>
      </p:graphicFrame>
      <p:graphicFrame>
        <p:nvGraphicFramePr>
          <p:cNvPr id="55313" name="Object 17"/>
          <p:cNvGraphicFramePr>
            <a:graphicFrameLocks noChangeAspect="1"/>
          </p:cNvGraphicFramePr>
          <p:nvPr/>
        </p:nvGraphicFramePr>
        <p:xfrm>
          <a:off x="2267744" y="5733256"/>
          <a:ext cx="360363" cy="342900"/>
        </p:xfrm>
        <a:graphic>
          <a:graphicData uri="http://schemas.openxmlformats.org/presentationml/2006/ole">
            <p:oleObj spid="_x0000_s55313" name="수식" r:id="rId9" imgW="266400" imgH="253800" progId="Equation.3">
              <p:embed/>
            </p:oleObj>
          </a:graphicData>
        </a:graphic>
      </p:graphicFrame>
      <p:graphicFrame>
        <p:nvGraphicFramePr>
          <p:cNvPr id="55316" name="Object 20"/>
          <p:cNvGraphicFramePr>
            <a:graphicFrameLocks noChangeAspect="1"/>
          </p:cNvGraphicFramePr>
          <p:nvPr/>
        </p:nvGraphicFramePr>
        <p:xfrm>
          <a:off x="4716016" y="5733256"/>
          <a:ext cx="296862" cy="333375"/>
        </p:xfrm>
        <a:graphic>
          <a:graphicData uri="http://schemas.openxmlformats.org/presentationml/2006/ole">
            <p:oleObj spid="_x0000_s55316" name="수식" r:id="rId10" imgW="203040" imgH="228600" progId="Equation.3">
              <p:embed/>
            </p:oleObj>
          </a:graphicData>
        </a:graphic>
      </p:graphicFrame>
      <p:graphicFrame>
        <p:nvGraphicFramePr>
          <p:cNvPr id="55317" name="Object 21"/>
          <p:cNvGraphicFramePr>
            <a:graphicFrameLocks noChangeAspect="1"/>
          </p:cNvGraphicFramePr>
          <p:nvPr/>
        </p:nvGraphicFramePr>
        <p:xfrm>
          <a:off x="2987824" y="6093296"/>
          <a:ext cx="296862" cy="333375"/>
        </p:xfrm>
        <a:graphic>
          <a:graphicData uri="http://schemas.openxmlformats.org/presentationml/2006/ole">
            <p:oleObj spid="_x0000_s55317" name="수식" r:id="rId11" imgW="203040" imgH="22860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24167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Model selection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Akaike’s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Information Criterion(AIC)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정보량과 복잡성을 동시에 반영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모형의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간명성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강조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 0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에 가까울수록 좋은 모형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∴ 절대값이 작은 것이 간명모형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단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우도비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X</a:t>
            </a:r>
            <a:r>
              <a:rPr lang="en-US" altLang="ko-KR" sz="2000" baseline="30000" dirty="0" smtClean="0">
                <a:latin typeface="+mn-ea"/>
                <a:cs typeface="Arial Unicode MS" pitchFamily="50" charset="-127"/>
              </a:rPr>
              <a:t>2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검증에서 유의하지 않은 것만을 비교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Bayesian Information Criterion(BIC)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복잡성의 가중치를 조정한 기준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AIC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와 동일 기준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Lo-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Mendell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-Rubin Adjusted </a:t>
            </a:r>
            <a:r>
              <a:rPr lang="en-US" altLang="ko-KR" sz="2000" dirty="0" err="1" smtClean="0">
                <a:latin typeface="+mn-ea"/>
                <a:cs typeface="Arial Unicode MS" pitchFamily="50" charset="-127"/>
              </a:rPr>
              <a:t>Liklihood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Ratio Test(LRT)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K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 계층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우도비와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K-1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계층의 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우도비를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 비교</a:t>
            </a: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  2×(</a:t>
            </a:r>
            <a:r>
              <a:rPr lang="ko-KR" altLang="en-US" sz="2000" dirty="0" err="1" smtClean="0">
                <a:latin typeface="+mn-ea"/>
                <a:cs typeface="Arial Unicode MS" pitchFamily="50" charset="-127"/>
              </a:rPr>
              <a:t>우도비차이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값을 검증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유의하면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, K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개 계층 유의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기타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Entropy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지수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(1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에 근접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96175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Posterior Probability &amp; Case Assignment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사후확률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추정된 </a:t>
            </a:r>
            <a:r>
              <a:rPr lang="ko-KR" altLang="en-US" sz="2000" spc="-90" dirty="0" err="1" smtClean="0">
                <a:latin typeface="+mn-ea"/>
                <a:cs typeface="Arial Unicode MS" pitchFamily="50" charset="-127"/>
              </a:rPr>
              <a:t>모수를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 활용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,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 사례들이 각 잠재계층에 속할 확률 도출</a:t>
            </a:r>
            <a:endParaRPr lang="en-US" altLang="ko-KR" sz="2000" spc="-9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                      (</a:t>
            </a:r>
            <a:r>
              <a:rPr lang="en-US" altLang="ko-KR" sz="2000" spc="-90" dirty="0" err="1" smtClean="0">
                <a:latin typeface="+mn-ea"/>
                <a:cs typeface="Arial Unicode MS" pitchFamily="50" charset="-127"/>
              </a:rPr>
              <a:t>Bayes’s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theorem).</a:t>
            </a:r>
          </a:p>
          <a:p>
            <a:pPr>
              <a:buNone/>
              <a:defRPr/>
            </a:pPr>
            <a:endParaRPr lang="en-US" altLang="ko-KR" sz="2000" spc="-9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							    (               )	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관찰변수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A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spc="-90" dirty="0" err="1" smtClean="0">
                <a:latin typeface="+mn-ea"/>
                <a:cs typeface="Arial Unicode MS" pitchFamily="50" charset="-127"/>
              </a:rPr>
              <a:t>i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&amp; B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j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에 반응한 사례가 잠재계층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t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에 속할 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사례할당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사후확률이 가장 높은 잠재계층에 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오류할당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설정된 잠재계층 모형이 사례들을 잘 못 할당하는 것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</p:txBody>
      </p:sp>
      <p:graphicFrame>
        <p:nvGraphicFramePr>
          <p:cNvPr id="4" name="개체 3"/>
          <p:cNvGraphicFramePr>
            <a:graphicFrameLocks noChangeAspect="1"/>
          </p:cNvGraphicFramePr>
          <p:nvPr/>
        </p:nvGraphicFramePr>
        <p:xfrm>
          <a:off x="2411760" y="2852936"/>
          <a:ext cx="3537394" cy="1080120"/>
        </p:xfrm>
        <a:graphic>
          <a:graphicData uri="http://schemas.openxmlformats.org/presentationml/2006/ole">
            <p:oleObj spid="_x0000_s57346" name="수식" r:id="rId3" imgW="1663560" imgH="507960" progId="Equation.3">
              <p:embed/>
            </p:oleObj>
          </a:graphicData>
        </a:graphic>
      </p:graphicFrame>
      <p:graphicFrame>
        <p:nvGraphicFramePr>
          <p:cNvPr id="5" name="개체 4"/>
          <p:cNvGraphicFramePr>
            <a:graphicFrameLocks noChangeAspect="1"/>
          </p:cNvGraphicFramePr>
          <p:nvPr/>
        </p:nvGraphicFramePr>
        <p:xfrm>
          <a:off x="6444208" y="3212976"/>
          <a:ext cx="1170130" cy="288032"/>
        </p:xfrm>
        <a:graphic>
          <a:graphicData uri="http://schemas.openxmlformats.org/presentationml/2006/ole">
            <p:oleObj spid="_x0000_s57347" name="수식" r:id="rId4" imgW="82548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제목 1"/>
          <p:cNvSpPr>
            <a:spLocks noGrp="1"/>
          </p:cNvSpPr>
          <p:nvPr>
            <p:ph type="title"/>
          </p:nvPr>
        </p:nvSpPr>
        <p:spPr>
          <a:xfrm>
            <a:off x="457200" y="490538"/>
            <a:ext cx="8229600" cy="922337"/>
          </a:xfrm>
        </p:spPr>
        <p:txBody>
          <a:bodyPr/>
          <a:lstStyle/>
          <a:p>
            <a:pPr algn="l">
              <a:defRPr/>
            </a:pPr>
            <a:r>
              <a:rPr lang="en-US" altLang="ko-KR" sz="3200" spc="-150" dirty="0" smtClean="0"/>
              <a:t>LCA </a:t>
            </a:r>
            <a:r>
              <a:rPr lang="ko-KR" altLang="en-US" sz="3200" spc="-150" dirty="0" smtClean="0"/>
              <a:t>기초 이론</a:t>
            </a:r>
          </a:p>
        </p:txBody>
      </p:sp>
      <p:sp>
        <p:nvSpPr>
          <p:cNvPr id="6147" name="내용 개체 틀 2"/>
          <p:cNvSpPr>
            <a:spLocks noGrp="1"/>
          </p:cNvSpPr>
          <p:nvPr>
            <p:ph idx="1"/>
          </p:nvPr>
        </p:nvSpPr>
        <p:spPr>
          <a:xfrm>
            <a:off x="468313" y="1512888"/>
            <a:ext cx="8496175" cy="5156471"/>
          </a:xfrm>
        </p:spPr>
        <p:txBody>
          <a:bodyPr/>
          <a:lstStyle/>
          <a:p>
            <a:pPr>
              <a:defRPr/>
            </a:pPr>
            <a:r>
              <a:rPr lang="en-US" altLang="ko-KR" sz="2000" b="1" dirty="0" smtClean="0">
                <a:latin typeface="+mn-ea"/>
                <a:cs typeface="Arial Unicode MS" pitchFamily="50" charset="-127"/>
              </a:rPr>
              <a:t>Posterior Probability &amp; Case Assignment</a:t>
            </a:r>
          </a:p>
          <a:p>
            <a:pPr>
              <a:defRPr/>
            </a:pPr>
            <a:endParaRPr lang="en-US" altLang="ko-KR" sz="8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사후확률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추정된 </a:t>
            </a:r>
            <a:r>
              <a:rPr lang="ko-KR" altLang="en-US" sz="2000" spc="-90" dirty="0" err="1" smtClean="0">
                <a:latin typeface="+mn-ea"/>
                <a:cs typeface="Arial Unicode MS" pitchFamily="50" charset="-127"/>
              </a:rPr>
              <a:t>모수를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 활용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,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 사례들이 각 잠재계층에 속할 확률 도출</a:t>
            </a:r>
            <a:endParaRPr lang="en-US" altLang="ko-KR" sz="2000" spc="-9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                      (</a:t>
            </a:r>
            <a:r>
              <a:rPr lang="en-US" altLang="ko-KR" sz="2000" spc="-90" dirty="0" err="1" smtClean="0">
                <a:latin typeface="+mn-ea"/>
                <a:cs typeface="Arial Unicode MS" pitchFamily="50" charset="-127"/>
              </a:rPr>
              <a:t>Bayes’s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theorem).</a:t>
            </a:r>
          </a:p>
          <a:p>
            <a:pPr>
              <a:buNone/>
              <a:defRPr/>
            </a:pPr>
            <a:endParaRPr lang="en-US" altLang="ko-KR" sz="2000" spc="-9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							    (               )	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</a:t>
            </a: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       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→ 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관찰변수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A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의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</a:t>
            </a:r>
            <a:r>
              <a:rPr lang="en-US" altLang="ko-KR" sz="2000" spc="-90" dirty="0" err="1" smtClean="0">
                <a:latin typeface="+mn-ea"/>
                <a:cs typeface="Arial Unicode MS" pitchFamily="50" charset="-127"/>
              </a:rPr>
              <a:t>i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 &amp; B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의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j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에 반응한 사례가 잠재계층 </a:t>
            </a:r>
            <a:r>
              <a:rPr lang="en-US" altLang="ko-KR" sz="2000" spc="-90" dirty="0" smtClean="0">
                <a:latin typeface="+mn-ea"/>
                <a:cs typeface="Arial Unicode MS" pitchFamily="50" charset="-127"/>
              </a:rPr>
              <a:t>t</a:t>
            </a:r>
            <a:r>
              <a:rPr lang="ko-KR" altLang="en-US" sz="2000" spc="-90" dirty="0" smtClean="0">
                <a:latin typeface="+mn-ea"/>
                <a:cs typeface="Arial Unicode MS" pitchFamily="50" charset="-127"/>
              </a:rPr>
              <a:t>에 속할 확률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사례할당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사후확률이 가장 높은 잠재계층에 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  <a:p>
            <a:pPr>
              <a:buNone/>
              <a:defRPr/>
            </a:pPr>
            <a:endParaRPr lang="en-US" altLang="ko-KR" sz="2000" dirty="0" smtClean="0">
              <a:latin typeface="+mn-ea"/>
              <a:cs typeface="Arial Unicode MS" pitchFamily="50" charset="-127"/>
            </a:endParaRPr>
          </a:p>
          <a:p>
            <a:pPr>
              <a:buNone/>
              <a:defRPr/>
            </a:pPr>
            <a:r>
              <a:rPr lang="en-US" altLang="ko-KR" sz="2000" dirty="0" smtClean="0">
                <a:latin typeface="+mn-ea"/>
                <a:cs typeface="Arial Unicode MS" pitchFamily="50" charset="-127"/>
              </a:rPr>
              <a:t>	-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오류할당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: </a:t>
            </a:r>
            <a:r>
              <a:rPr lang="ko-KR" altLang="en-US" sz="2000" dirty="0" smtClean="0">
                <a:latin typeface="+mn-ea"/>
                <a:cs typeface="Arial Unicode MS" pitchFamily="50" charset="-127"/>
              </a:rPr>
              <a:t>설정된 잠재계층 모형이 사례들을 잘 못 할당하는 것</a:t>
            </a:r>
            <a:r>
              <a:rPr lang="en-US" altLang="ko-KR" sz="2000" dirty="0" smtClean="0">
                <a:latin typeface="+mn-ea"/>
                <a:cs typeface="Arial Unicode MS" pitchFamily="50" charset="-127"/>
              </a:rPr>
              <a:t>.</a:t>
            </a:r>
          </a:p>
        </p:txBody>
      </p:sp>
      <p:graphicFrame>
        <p:nvGraphicFramePr>
          <p:cNvPr id="4" name="개체 3"/>
          <p:cNvGraphicFramePr>
            <a:graphicFrameLocks noChangeAspect="1"/>
          </p:cNvGraphicFramePr>
          <p:nvPr/>
        </p:nvGraphicFramePr>
        <p:xfrm>
          <a:off x="2411760" y="2852936"/>
          <a:ext cx="3537394" cy="1080120"/>
        </p:xfrm>
        <a:graphic>
          <a:graphicData uri="http://schemas.openxmlformats.org/presentationml/2006/ole">
            <p:oleObj spid="_x0000_s59394" name="수식" r:id="rId3" imgW="1663560" imgH="507960" progId="Equation.3">
              <p:embed/>
            </p:oleObj>
          </a:graphicData>
        </a:graphic>
      </p:graphicFrame>
      <p:graphicFrame>
        <p:nvGraphicFramePr>
          <p:cNvPr id="5" name="개체 4"/>
          <p:cNvGraphicFramePr>
            <a:graphicFrameLocks noChangeAspect="1"/>
          </p:cNvGraphicFramePr>
          <p:nvPr/>
        </p:nvGraphicFramePr>
        <p:xfrm>
          <a:off x="6444208" y="3212976"/>
          <a:ext cx="1170130" cy="288032"/>
        </p:xfrm>
        <a:graphic>
          <a:graphicData uri="http://schemas.openxmlformats.org/presentationml/2006/ole">
            <p:oleObj spid="_x0000_s59395" name="수식" r:id="rId4" imgW="825480" imgH="203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6863</TotalTime>
  <Words>181</Words>
  <Application>Microsoft Office PowerPoint</Application>
  <PresentationFormat>화면 슬라이드 쇼(4:3)</PresentationFormat>
  <Paragraphs>169</Paragraphs>
  <Slides>14</Slides>
  <Notes>0</Notes>
  <HiddenSlides>0</HiddenSlides>
  <MMClips>0</MMClips>
  <ScaleCrop>false</ScaleCrop>
  <HeadingPairs>
    <vt:vector size="6" baseType="variant">
      <vt:variant>
        <vt:lpstr>테마</vt:lpstr>
      </vt:variant>
      <vt:variant>
        <vt:i4>2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14</vt:i4>
      </vt:variant>
    </vt:vector>
  </HeadingPairs>
  <TitlesOfParts>
    <vt:vector size="17" baseType="lpstr">
      <vt:lpstr>Office 테마</vt:lpstr>
      <vt:lpstr>디자인 사용자 지정</vt:lpstr>
      <vt:lpstr>수식</vt:lpstr>
      <vt:lpstr>Latent Class Analysis(LCA) Methods</vt:lpstr>
      <vt:lpstr>Latent Class Analysis?</vt:lpstr>
      <vt:lpstr>LCA 기초 이론</vt:lpstr>
      <vt:lpstr>LCA 기초 이론</vt:lpstr>
      <vt:lpstr>LCA 기초 이론</vt:lpstr>
      <vt:lpstr>LCA 기초 이론</vt:lpstr>
      <vt:lpstr>LCA 기초 이론</vt:lpstr>
      <vt:lpstr>LCA 기초 이론</vt:lpstr>
      <vt:lpstr>LCA 기초 이론</vt:lpstr>
      <vt:lpstr>M-plus 실행</vt:lpstr>
      <vt:lpstr>M-plus 실행: 일요인 모형</vt:lpstr>
      <vt:lpstr>M-plus 실행: covariate 모형</vt:lpstr>
      <vt:lpstr>M-plus Output 1</vt:lpstr>
      <vt:lpstr>M-plus Output 2</vt:lpstr>
    </vt:vector>
  </TitlesOfParts>
  <Company>R&amp;D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Obesity and Asthma; Possible Links</dc:title>
  <dc:creator>Microsoft Corporation</dc:creator>
  <cp:lastModifiedBy>user</cp:lastModifiedBy>
  <cp:revision>559</cp:revision>
  <dcterms:created xsi:type="dcterms:W3CDTF">2006-10-05T04:04:58Z</dcterms:created>
  <dcterms:modified xsi:type="dcterms:W3CDTF">2012-06-04T04:48:27Z</dcterms:modified>
</cp:coreProperties>
</file>

<file path=docProps/thumbnail.jpeg>
</file>