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83"/>
  </p:notesMasterIdLst>
  <p:handoutMasterIdLst>
    <p:handoutMasterId r:id="rId84"/>
  </p:handoutMasterIdLst>
  <p:sldIdLst>
    <p:sldId id="256" r:id="rId2"/>
    <p:sldId id="331" r:id="rId3"/>
    <p:sldId id="332" r:id="rId4"/>
    <p:sldId id="334" r:id="rId5"/>
    <p:sldId id="335" r:id="rId6"/>
    <p:sldId id="360" r:id="rId7"/>
    <p:sldId id="361" r:id="rId8"/>
    <p:sldId id="338" r:id="rId9"/>
    <p:sldId id="339" r:id="rId10"/>
    <p:sldId id="362" r:id="rId11"/>
    <p:sldId id="363" r:id="rId12"/>
    <p:sldId id="364" r:id="rId13"/>
    <p:sldId id="365" r:id="rId14"/>
    <p:sldId id="340" r:id="rId15"/>
    <p:sldId id="366" r:id="rId16"/>
    <p:sldId id="341" r:id="rId17"/>
    <p:sldId id="368" r:id="rId18"/>
    <p:sldId id="370" r:id="rId19"/>
    <p:sldId id="371" r:id="rId20"/>
    <p:sldId id="372" r:id="rId21"/>
    <p:sldId id="369" r:id="rId22"/>
    <p:sldId id="373" r:id="rId23"/>
    <p:sldId id="374" r:id="rId24"/>
    <p:sldId id="342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425" r:id="rId36"/>
    <p:sldId id="386" r:id="rId37"/>
    <p:sldId id="387" r:id="rId38"/>
    <p:sldId id="388" r:id="rId39"/>
    <p:sldId id="389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55" r:id="rId48"/>
    <p:sldId id="356" r:id="rId49"/>
    <p:sldId id="357" r:id="rId50"/>
    <p:sldId id="358" r:id="rId51"/>
    <p:sldId id="359" r:id="rId52"/>
    <p:sldId id="397" r:id="rId53"/>
    <p:sldId id="398" r:id="rId54"/>
    <p:sldId id="399" r:id="rId55"/>
    <p:sldId id="400" r:id="rId56"/>
    <p:sldId id="401" r:id="rId57"/>
    <p:sldId id="402" r:id="rId58"/>
    <p:sldId id="403" r:id="rId59"/>
    <p:sldId id="404" r:id="rId60"/>
    <p:sldId id="405" r:id="rId61"/>
    <p:sldId id="406" r:id="rId62"/>
    <p:sldId id="407" r:id="rId63"/>
    <p:sldId id="408" r:id="rId64"/>
    <p:sldId id="409" r:id="rId65"/>
    <p:sldId id="410" r:id="rId66"/>
    <p:sldId id="411" r:id="rId67"/>
    <p:sldId id="412" r:id="rId68"/>
    <p:sldId id="413" r:id="rId69"/>
    <p:sldId id="414" r:id="rId70"/>
    <p:sldId id="415" r:id="rId71"/>
    <p:sldId id="416" r:id="rId72"/>
    <p:sldId id="417" r:id="rId73"/>
    <p:sldId id="418" r:id="rId74"/>
    <p:sldId id="419" r:id="rId75"/>
    <p:sldId id="420" r:id="rId76"/>
    <p:sldId id="421" r:id="rId77"/>
    <p:sldId id="422" r:id="rId78"/>
    <p:sldId id="423" r:id="rId79"/>
    <p:sldId id="424" r:id="rId80"/>
    <p:sldId id="330" r:id="rId81"/>
    <p:sldId id="305" r:id="rId8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008000"/>
    <a:srgbClr val="CCFFFF"/>
    <a:srgbClr val="FF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3514" autoAdjust="0"/>
  </p:normalViewPr>
  <p:slideViewPr>
    <p:cSldViewPr snapToGrid="0">
      <p:cViewPr varScale="1">
        <p:scale>
          <a:sx n="85" d="100"/>
          <a:sy n="85" d="100"/>
        </p:scale>
        <p:origin x="12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6/17/2023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6/17/2023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ffbot.org/tag/Tkinter.LabelFrame" TargetMode="External"/><Relationship Id="rId2" Type="http://schemas.openxmlformats.org/officeDocument/2006/relationships/hyperlink" Target="http://effbot.org/tag/Tkinter.Topleve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effbot.org/tag/Tkinter.PanedWindow" TargetMode="Externa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9</a:t>
            </a:r>
            <a:r>
              <a:rPr lang="ko-KR" altLang="en-US" dirty="0" smtClean="0"/>
              <a:t>장 </a:t>
            </a:r>
            <a:r>
              <a:rPr lang="en-US" altLang="ko-KR" dirty="0" smtClean="0"/>
              <a:t>G U  I   </a:t>
            </a:r>
            <a:r>
              <a:rPr lang="ko-KR" altLang="en-US" dirty="0" smtClean="0"/>
              <a:t>프로그래밍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</a:t>
            </a:r>
            <a:r>
              <a:rPr lang="en-US" altLang="ko-KR" dirty="0" smtClean="0"/>
              <a:t>*</a:t>
            </a:r>
          </a:p>
          <a:p>
            <a:pPr lvl="1"/>
            <a:r>
              <a:rPr lang="en-US" altLang="ko-KR" dirty="0" err="1"/>
              <a:t>tkinter</a:t>
            </a:r>
            <a:r>
              <a:rPr lang="en-US" altLang="ko-KR" dirty="0"/>
              <a:t> </a:t>
            </a:r>
            <a:r>
              <a:rPr lang="ko-KR" altLang="en-US" dirty="0"/>
              <a:t>모듈을 포함시키는 </a:t>
            </a:r>
            <a:r>
              <a:rPr lang="ko-KR" altLang="en-US" dirty="0" smtClean="0"/>
              <a:t>것이다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window </a:t>
            </a:r>
            <a:r>
              <a:rPr lang="en-US" altLang="ko-KR" dirty="0"/>
              <a:t>= </a:t>
            </a:r>
            <a:r>
              <a:rPr lang="en-US" altLang="ko-KR" dirty="0" err="1"/>
              <a:t>Tk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 err="1"/>
              <a:t>Tk</a:t>
            </a:r>
            <a:r>
              <a:rPr lang="en-US" altLang="ko-KR" dirty="0"/>
              <a:t>()</a:t>
            </a:r>
            <a:r>
              <a:rPr lang="ko-KR" altLang="en-US" dirty="0"/>
              <a:t>을 호출하면 </a:t>
            </a:r>
            <a:r>
              <a:rPr lang="en-US" altLang="ko-KR" dirty="0" err="1"/>
              <a:t>Tk</a:t>
            </a:r>
            <a:r>
              <a:rPr lang="en-US" altLang="ko-KR" dirty="0"/>
              <a:t> </a:t>
            </a:r>
            <a:r>
              <a:rPr lang="ko-KR" altLang="en-US" dirty="0"/>
              <a:t>클래스의 객체가 생성되면서 화면에 하나의 </a:t>
            </a:r>
            <a:r>
              <a:rPr lang="ko-KR" altLang="en-US" dirty="0" smtClean="0"/>
              <a:t>윈도우가 </a:t>
            </a:r>
            <a:r>
              <a:rPr lang="ko-KR" altLang="en-US" dirty="0"/>
              <a:t>생성된다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label </a:t>
            </a:r>
            <a:r>
              <a:rPr lang="en-US" altLang="ko-KR" dirty="0"/>
              <a:t>= Label(window, text="Hello </a:t>
            </a:r>
            <a:r>
              <a:rPr lang="en-US" altLang="ko-KR" dirty="0" err="1"/>
              <a:t>tkinter</a:t>
            </a:r>
            <a:r>
              <a:rPr lang="en-US" altLang="ko-KR" dirty="0" smtClean="0"/>
              <a:t>")</a:t>
            </a:r>
          </a:p>
          <a:p>
            <a:pPr lvl="1"/>
            <a:r>
              <a:rPr lang="ko-KR" altLang="en-US" dirty="0"/>
              <a:t>레이블 위젯을 생성한다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err="1"/>
              <a:t>label.pack</a:t>
            </a:r>
            <a:r>
              <a:rPr lang="en-US" altLang="ko-KR" dirty="0" smtClean="0"/>
              <a:t>()</a:t>
            </a:r>
          </a:p>
          <a:p>
            <a:pPr lvl="1"/>
            <a:r>
              <a:rPr lang="en-US" altLang="ko-KR" dirty="0"/>
              <a:t>pack()</a:t>
            </a:r>
            <a:r>
              <a:rPr lang="ko-KR" altLang="en-US" dirty="0"/>
              <a:t>은 압축 배치 관리자를 이용하여서 </a:t>
            </a:r>
            <a:r>
              <a:rPr lang="ko-KR" altLang="en-US" dirty="0" smtClean="0"/>
              <a:t>레이블을 컨테이너에 </a:t>
            </a:r>
            <a:r>
              <a:rPr lang="ko-KR" altLang="en-US" dirty="0"/>
              <a:t>위치시킨다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280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분석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 smtClean="0"/>
              <a:t>window.mainloop</a:t>
            </a:r>
            <a:r>
              <a:rPr lang="en-US" altLang="ko-KR" dirty="0" smtClean="0"/>
              <a:t>()</a:t>
            </a:r>
          </a:p>
          <a:p>
            <a:pPr lvl="1"/>
            <a:r>
              <a:rPr lang="ko-KR" altLang="en-US" dirty="0"/>
              <a:t>루트 윈도우의 </a:t>
            </a:r>
            <a:r>
              <a:rPr lang="en-US" altLang="ko-KR" dirty="0" err="1"/>
              <a:t>mainloop</a:t>
            </a:r>
            <a:r>
              <a:rPr lang="en-US" altLang="ko-KR" dirty="0"/>
              <a:t>()</a:t>
            </a:r>
            <a:r>
              <a:rPr lang="ko-KR" altLang="en-US" dirty="0"/>
              <a:t>는 이벤트 처리 루프로서 사용자로부터 오는 마우스나 </a:t>
            </a:r>
            <a:r>
              <a:rPr lang="ko-KR" altLang="en-US" dirty="0" smtClean="0"/>
              <a:t>키보드 이벤트를 </a:t>
            </a:r>
            <a:r>
              <a:rPr lang="ko-KR" altLang="en-US" dirty="0"/>
              <a:t>처리한다</a:t>
            </a: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19" y="3017853"/>
            <a:ext cx="53721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89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Tkinter</a:t>
            </a:r>
            <a:r>
              <a:rPr lang="ko-KR" altLang="en-US" dirty="0" smtClean="0"/>
              <a:t>의 위젯들</a:t>
            </a:r>
            <a:endParaRPr lang="ko-KR" altLang="en-US" dirty="0"/>
          </a:p>
        </p:txBody>
      </p:sp>
      <p:pic>
        <p:nvPicPr>
          <p:cNvPr id="2049" name="_x151694096" descr="EMB000029c035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43" y="1450824"/>
            <a:ext cx="4039236" cy="484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801" y="361007"/>
            <a:ext cx="70866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ko-KR" altLang="en-US" dirty="0" smtClean="0"/>
              <a:t>버튼 위젯 </a:t>
            </a:r>
            <a:r>
              <a:rPr lang="en-US" altLang="ko-KR" dirty="0" smtClean="0"/>
              <a:t>button1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3480" y="1575304"/>
            <a:ext cx="8229600" cy="257056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				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			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 = Button(window,   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클릭하세요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="yellow",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="blue",	#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전경색과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배경색 설정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	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width=80,    height=2    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크기 설정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			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0" y="4642786"/>
            <a:ext cx="7486051" cy="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</a:t>
            </a:r>
            <a:r>
              <a:rPr lang="ko-KR" altLang="en-US" dirty="0" smtClean="0"/>
              <a:t>엔트리 위젯 </a:t>
            </a:r>
            <a:r>
              <a:rPr lang="en-US" altLang="ko-KR" dirty="0" smtClean="0"/>
              <a:t>entry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1575304"/>
            <a:ext cx="8229600" cy="257056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				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			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entry = Entry(window,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="black",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="yellow", width=80)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entry.pack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			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80" y="4692930"/>
            <a:ext cx="8235964" cy="74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67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배치 관리자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압축</a:t>
            </a:r>
            <a:r>
              <a:rPr lang="en-US" altLang="ko-KR" dirty="0"/>
              <a:t>(pack) </a:t>
            </a:r>
            <a:r>
              <a:rPr lang="ko-KR" altLang="en-US" dirty="0"/>
              <a:t>배치 관리자 </a:t>
            </a:r>
            <a:endParaRPr lang="en-US" altLang="ko-KR" dirty="0" smtClean="0"/>
          </a:p>
          <a:p>
            <a:r>
              <a:rPr lang="ko-KR" altLang="en-US" dirty="0" smtClean="0"/>
              <a:t>격자</a:t>
            </a:r>
            <a:r>
              <a:rPr lang="en-US" altLang="ko-KR" dirty="0"/>
              <a:t>(grid) </a:t>
            </a:r>
            <a:r>
              <a:rPr lang="ko-KR" altLang="en-US" dirty="0"/>
              <a:t>배치 관리자 </a:t>
            </a:r>
            <a:endParaRPr lang="en-US" altLang="ko-KR" dirty="0" smtClean="0"/>
          </a:p>
          <a:p>
            <a:r>
              <a:rPr lang="ko-KR" altLang="en-US" dirty="0" smtClean="0"/>
              <a:t>절대</a:t>
            </a:r>
            <a:r>
              <a:rPr lang="en-US" altLang="ko-KR" dirty="0"/>
              <a:t>(place) </a:t>
            </a:r>
            <a:r>
              <a:rPr lang="ko-KR" altLang="en-US" dirty="0"/>
              <a:t>배치 관리자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447" y="2969403"/>
            <a:ext cx="6457488" cy="27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0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압축 </a:t>
            </a:r>
            <a:r>
              <a:rPr lang="ko-KR" altLang="en-US" b="1" dirty="0"/>
              <a:t>배치 관리자</a:t>
            </a:r>
            <a:r>
              <a:rPr lang="en-US" altLang="ko-KR" b="1" dirty="0" smtClean="0"/>
              <a:t>(pack </a:t>
            </a:r>
            <a:r>
              <a:rPr lang="en-US" altLang="ko-KR" b="1" dirty="0"/>
              <a:t>geometry manager)</a:t>
            </a:r>
            <a:r>
              <a:rPr lang="ko-KR" altLang="en-US" dirty="0"/>
              <a:t>는 위젯 </a:t>
            </a:r>
            <a:r>
              <a:rPr lang="en-US" altLang="ko-KR" dirty="0"/>
              <a:t>(</a:t>
            </a:r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레이블 등</a:t>
            </a:r>
            <a:r>
              <a:rPr lang="en-US" altLang="ko-KR" dirty="0"/>
              <a:t>)</a:t>
            </a:r>
            <a:r>
              <a:rPr lang="ko-KR" altLang="en-US" dirty="0"/>
              <a:t>을 테이블 형태로 배치한다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압축 배치 관리자 </a:t>
            </a:r>
            <a:r>
              <a:rPr lang="en-US" altLang="ko-KR" dirty="0" smtClean="0"/>
              <a:t>pack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2581116"/>
            <a:ext cx="7927382" cy="230832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</a:t>
            </a:r>
            <a:r>
              <a:rPr lang="en-US" altLang="ko-KR" dirty="0" err="1" smtClean="0"/>
              <a:t>kinter</a:t>
            </a:r>
            <a:r>
              <a:rPr lang="en-US" altLang="ko-KR" dirty="0" smtClean="0"/>
              <a:t> </a:t>
            </a:r>
            <a:r>
              <a:rPr lang="en-US" altLang="ko-KR" dirty="0"/>
              <a:t>import *</a:t>
            </a:r>
          </a:p>
          <a:p>
            <a:endParaRPr lang="en-US" altLang="ko-KR" dirty="0"/>
          </a:p>
          <a:p>
            <a:r>
              <a:rPr lang="en-US" altLang="ko-KR" dirty="0"/>
              <a:t>window 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Label(window, text="</a:t>
            </a:r>
            <a:r>
              <a:rPr lang="ko-KR" altLang="en-US" dirty="0"/>
              <a:t>박스 </a:t>
            </a:r>
            <a:r>
              <a:rPr lang="en-US" altLang="ko-KR" dirty="0"/>
              <a:t>#1", </a:t>
            </a:r>
            <a:r>
              <a:rPr lang="en-US" altLang="ko-KR" dirty="0" err="1"/>
              <a:t>bg</a:t>
            </a:r>
            <a:r>
              <a:rPr lang="en-US" altLang="ko-KR" dirty="0"/>
              <a:t>="red", </a:t>
            </a:r>
            <a:r>
              <a:rPr lang="en-US" altLang="ko-KR" dirty="0" err="1"/>
              <a:t>fg</a:t>
            </a:r>
            <a:r>
              <a:rPr lang="en-US" altLang="ko-KR" dirty="0"/>
              <a:t>="white").pack()</a:t>
            </a:r>
          </a:p>
          <a:p>
            <a:r>
              <a:rPr lang="en-US" altLang="ko-KR" dirty="0"/>
              <a:t>Label(window, text="</a:t>
            </a:r>
            <a:r>
              <a:rPr lang="ko-KR" altLang="en-US" dirty="0"/>
              <a:t>박스 </a:t>
            </a:r>
            <a:r>
              <a:rPr lang="en-US" altLang="ko-KR" dirty="0"/>
              <a:t>#2", </a:t>
            </a:r>
            <a:r>
              <a:rPr lang="en-US" altLang="ko-KR" dirty="0" err="1"/>
              <a:t>bg</a:t>
            </a:r>
            <a:r>
              <a:rPr lang="en-US" altLang="ko-KR" dirty="0"/>
              <a:t>="green", </a:t>
            </a:r>
            <a:r>
              <a:rPr lang="en-US" altLang="ko-KR" dirty="0" err="1"/>
              <a:t>fg</a:t>
            </a:r>
            <a:r>
              <a:rPr lang="en-US" altLang="ko-KR" dirty="0"/>
              <a:t>="black").pack()</a:t>
            </a:r>
          </a:p>
          <a:p>
            <a:r>
              <a:rPr lang="en-US" altLang="ko-KR" dirty="0"/>
              <a:t>Label(window, text="</a:t>
            </a:r>
            <a:r>
              <a:rPr lang="ko-KR" altLang="en-US" dirty="0"/>
              <a:t>박스 </a:t>
            </a:r>
            <a:r>
              <a:rPr lang="en-US" altLang="ko-KR" dirty="0"/>
              <a:t>#3", </a:t>
            </a:r>
            <a:r>
              <a:rPr lang="en-US" altLang="ko-KR" dirty="0" err="1"/>
              <a:t>bg</a:t>
            </a:r>
            <a:r>
              <a:rPr lang="en-US" altLang="ko-KR" dirty="0"/>
              <a:t>="blue", </a:t>
            </a:r>
            <a:r>
              <a:rPr lang="en-US" altLang="ko-KR" dirty="0" err="1"/>
              <a:t>fg</a:t>
            </a:r>
            <a:r>
              <a:rPr lang="en-US" altLang="ko-KR" dirty="0"/>
              <a:t>="white").pack()</a:t>
            </a:r>
          </a:p>
          <a:p>
            <a:endParaRPr lang="en-US" altLang="ko-KR" dirty="0"/>
          </a:p>
          <a:p>
            <a:r>
              <a:rPr lang="en-US" altLang="ko-KR" dirty="0" err="1"/>
              <a:t>window.mainloop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985" y="5149856"/>
            <a:ext cx="1622850" cy="144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압축 배치 관리자</a:t>
            </a:r>
            <a:r>
              <a:rPr lang="en-US" altLang="ko-KR" b="1" dirty="0"/>
              <a:t>(pack geometry manager) </a:t>
            </a:r>
            <a:r>
              <a:rPr lang="ko-KR" altLang="en-US" dirty="0" smtClean="0"/>
              <a:t>는 </a:t>
            </a:r>
            <a:r>
              <a:rPr lang="ko-KR" altLang="en-US" dirty="0"/>
              <a:t>위젯 </a:t>
            </a:r>
            <a:r>
              <a:rPr lang="en-US" altLang="ko-KR" dirty="0"/>
              <a:t>(</a:t>
            </a:r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레이블 등</a:t>
            </a:r>
            <a:r>
              <a:rPr lang="en-US" altLang="ko-KR" dirty="0"/>
              <a:t>)</a:t>
            </a:r>
            <a:r>
              <a:rPr lang="ko-KR" altLang="en-US" dirty="0"/>
              <a:t>을 테이블 형태로 배치한다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en-US" altLang="ko-KR" dirty="0" smtClean="0"/>
              <a:t>LEFT, RIGHT, TOP, BOTTOM</a:t>
            </a:r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압축 배치 관리자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5657" y="3439071"/>
            <a:ext cx="7927382" cy="230832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</a:t>
            </a:r>
            <a:r>
              <a:rPr lang="en-US" altLang="ko-KR" dirty="0" err="1" smtClean="0"/>
              <a:t>kinter</a:t>
            </a:r>
            <a:r>
              <a:rPr lang="en-US" altLang="ko-KR" dirty="0" smtClean="0"/>
              <a:t> </a:t>
            </a:r>
            <a:r>
              <a:rPr lang="en-US" altLang="ko-KR" dirty="0"/>
              <a:t>import *</a:t>
            </a:r>
          </a:p>
          <a:p>
            <a:endParaRPr lang="en-US" altLang="ko-KR" dirty="0"/>
          </a:p>
          <a:p>
            <a:r>
              <a:rPr lang="en-US" altLang="ko-KR" dirty="0"/>
              <a:t>window 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#1", </a:t>
            </a:r>
            <a:r>
              <a:rPr lang="en-US" altLang="ko-KR" dirty="0" err="1"/>
              <a:t>bg</a:t>
            </a:r>
            <a:r>
              <a:rPr lang="en-US" altLang="ko-KR" dirty="0"/>
              <a:t>="red",    </a:t>
            </a:r>
            <a:r>
              <a:rPr lang="en-US" altLang="ko-KR" dirty="0" err="1"/>
              <a:t>fg</a:t>
            </a:r>
            <a:r>
              <a:rPr lang="en-US" altLang="ko-KR" dirty="0"/>
              <a:t>="white").pack(side=LEFT)</a:t>
            </a:r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#2", </a:t>
            </a:r>
            <a:r>
              <a:rPr lang="en-US" altLang="ko-KR" dirty="0" err="1"/>
              <a:t>bg</a:t>
            </a:r>
            <a:r>
              <a:rPr lang="en-US" altLang="ko-KR" dirty="0"/>
              <a:t>="green",  </a:t>
            </a:r>
            <a:r>
              <a:rPr lang="en-US" altLang="ko-KR" dirty="0" err="1"/>
              <a:t>fg</a:t>
            </a:r>
            <a:r>
              <a:rPr lang="en-US" altLang="ko-KR" dirty="0"/>
              <a:t>="black").pack(side=LEFT)</a:t>
            </a:r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#3", </a:t>
            </a:r>
            <a:r>
              <a:rPr lang="en-US" altLang="ko-KR" dirty="0" err="1"/>
              <a:t>bg</a:t>
            </a:r>
            <a:r>
              <a:rPr lang="en-US" altLang="ko-KR" dirty="0"/>
              <a:t>="orange", </a:t>
            </a:r>
            <a:r>
              <a:rPr lang="en-US" altLang="ko-KR" dirty="0" err="1"/>
              <a:t>fg</a:t>
            </a:r>
            <a:r>
              <a:rPr lang="en-US" altLang="ko-KR" dirty="0"/>
              <a:t>="white").pack(side=LEFT)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window.mainloop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040" y="5970351"/>
            <a:ext cx="2146350" cy="75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26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격자 배치 관리자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88722" y="1931863"/>
            <a:ext cx="7086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5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en-US" altLang="ko-KR" dirty="0" err="1"/>
              <a:t>tkinter</a:t>
            </a:r>
            <a:r>
              <a:rPr lang="ko-KR" altLang="en-US" dirty="0"/>
              <a:t>를 이용하여 간단한 </a:t>
            </a:r>
            <a:r>
              <a:rPr lang="en-US" altLang="ko-KR" dirty="0"/>
              <a:t>GUI </a:t>
            </a:r>
            <a:r>
              <a:rPr lang="ko-KR" altLang="en-US" dirty="0"/>
              <a:t>프로그램을 작성할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GUI</a:t>
            </a:r>
            <a:r>
              <a:rPr lang="ko-KR" altLang="en-US" dirty="0"/>
              <a:t>의 일반적인 구조를 이해할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배치 관리자를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위젯의 </a:t>
            </a:r>
            <a:r>
              <a:rPr lang="ko-KR" altLang="en-US" dirty="0" err="1"/>
              <a:t>콜백</a:t>
            </a:r>
            <a:r>
              <a:rPr lang="ko-KR" altLang="en-US" dirty="0"/>
              <a:t> 함수를 이용하여 이벤트를 처리할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캔버스에 다양한 도형을 그릴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애니메이션을 만들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격자 배치 관리자</a:t>
            </a:r>
            <a:r>
              <a:rPr lang="en-US" altLang="ko-KR" b="1" dirty="0"/>
              <a:t>(grid geometry manager)</a:t>
            </a:r>
            <a:r>
              <a:rPr lang="ko-KR" altLang="en-US" dirty="0"/>
              <a:t>는 위젯 </a:t>
            </a:r>
            <a:r>
              <a:rPr lang="en-US" altLang="ko-KR" dirty="0"/>
              <a:t>(</a:t>
            </a:r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레이블 등</a:t>
            </a:r>
            <a:r>
              <a:rPr lang="en-US" altLang="ko-KR" dirty="0"/>
              <a:t>)</a:t>
            </a:r>
            <a:r>
              <a:rPr lang="ko-KR" altLang="en-US" dirty="0"/>
              <a:t>을 테이블 형태로 배치한다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격자 배치 관리자 </a:t>
            </a:r>
            <a:r>
              <a:rPr lang="en-US" altLang="ko-KR" dirty="0" smtClean="0"/>
              <a:t>grid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2581115"/>
            <a:ext cx="7927382" cy="379305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r>
              <a:rPr lang="en-US" altLang="ko-KR" dirty="0"/>
              <a:t>window 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b1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#1", </a:t>
            </a:r>
            <a:r>
              <a:rPr lang="en-US" altLang="ko-KR" dirty="0" err="1"/>
              <a:t>bg</a:t>
            </a:r>
            <a:r>
              <a:rPr lang="en-US" altLang="ko-KR" dirty="0"/>
              <a:t>="red",   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b2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#2", </a:t>
            </a:r>
            <a:r>
              <a:rPr lang="en-US" altLang="ko-KR" dirty="0" err="1"/>
              <a:t>bg</a:t>
            </a:r>
            <a:r>
              <a:rPr lang="en-US" altLang="ko-KR" dirty="0"/>
              <a:t>="green", 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b3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#3", </a:t>
            </a:r>
            <a:r>
              <a:rPr lang="en-US" altLang="ko-KR" dirty="0" err="1"/>
              <a:t>bg</a:t>
            </a:r>
            <a:r>
              <a:rPr lang="en-US" altLang="ko-KR" dirty="0"/>
              <a:t>="orange",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b4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#4", </a:t>
            </a:r>
            <a:r>
              <a:rPr lang="en-US" altLang="ko-KR" dirty="0" err="1"/>
              <a:t>bg</a:t>
            </a:r>
            <a:r>
              <a:rPr lang="en-US" altLang="ko-KR" dirty="0"/>
              <a:t>="pink",  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endParaRPr lang="en-US" altLang="ko-KR" dirty="0"/>
          </a:p>
          <a:p>
            <a:r>
              <a:rPr lang="en-US" altLang="ko-KR" dirty="0"/>
              <a:t>b1.grid(row=0, column=0)	# 0</a:t>
            </a:r>
            <a:r>
              <a:rPr lang="ko-KR" altLang="en-US" dirty="0"/>
              <a:t>행 </a:t>
            </a:r>
            <a:r>
              <a:rPr lang="en-US" altLang="ko-KR" dirty="0"/>
              <a:t>0</a:t>
            </a:r>
            <a:r>
              <a:rPr lang="ko-KR" altLang="en-US" dirty="0"/>
              <a:t>열</a:t>
            </a:r>
          </a:p>
          <a:p>
            <a:r>
              <a:rPr lang="en-US" altLang="ko-KR" dirty="0"/>
              <a:t>b2.grid(row=0, column=1)	# 0</a:t>
            </a:r>
            <a:r>
              <a:rPr lang="ko-KR" altLang="en-US" dirty="0"/>
              <a:t>행 </a:t>
            </a:r>
            <a:r>
              <a:rPr lang="en-US" altLang="ko-KR" dirty="0"/>
              <a:t>1</a:t>
            </a:r>
            <a:r>
              <a:rPr lang="ko-KR" altLang="en-US" dirty="0"/>
              <a:t>열</a:t>
            </a:r>
          </a:p>
          <a:p>
            <a:r>
              <a:rPr lang="en-US" altLang="ko-KR" dirty="0"/>
              <a:t>b3.grid(row=1, column=0)	# 1</a:t>
            </a:r>
            <a:r>
              <a:rPr lang="ko-KR" altLang="en-US" dirty="0"/>
              <a:t>행 </a:t>
            </a:r>
            <a:r>
              <a:rPr lang="en-US" altLang="ko-KR" dirty="0"/>
              <a:t>0</a:t>
            </a:r>
            <a:r>
              <a:rPr lang="ko-KR" altLang="en-US" dirty="0"/>
              <a:t>열</a:t>
            </a:r>
          </a:p>
          <a:p>
            <a:r>
              <a:rPr lang="en-US" altLang="ko-KR" dirty="0"/>
              <a:t>b4.grid(row=1, column=1)	# 1</a:t>
            </a:r>
            <a:r>
              <a:rPr lang="ko-KR" altLang="en-US" dirty="0"/>
              <a:t>행 </a:t>
            </a:r>
            <a:r>
              <a:rPr lang="en-US" altLang="ko-KR" dirty="0"/>
              <a:t>1</a:t>
            </a:r>
            <a:r>
              <a:rPr lang="ko-KR" altLang="en-US" dirty="0"/>
              <a:t>열</a:t>
            </a:r>
          </a:p>
          <a:p>
            <a:endParaRPr lang="ko-KR" altLang="en-US" dirty="0"/>
          </a:p>
          <a:p>
            <a:r>
              <a:rPr lang="en-US" altLang="ko-KR" dirty="0" err="1"/>
              <a:t>window.mainloop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50" y="5134683"/>
            <a:ext cx="1622850" cy="11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09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 smtClean="0"/>
              <a:t>절대 </a:t>
            </a:r>
            <a:r>
              <a:rPr lang="ko-KR" altLang="en-US" b="1" dirty="0"/>
              <a:t>배치 관리자</a:t>
            </a:r>
            <a:r>
              <a:rPr lang="en-US" altLang="ko-KR" b="1" dirty="0" smtClean="0"/>
              <a:t>(place </a:t>
            </a:r>
            <a:r>
              <a:rPr lang="en-US" altLang="ko-KR" b="1" dirty="0"/>
              <a:t>geometry manager)</a:t>
            </a:r>
            <a:r>
              <a:rPr lang="ko-KR" altLang="en-US" dirty="0"/>
              <a:t>는 위젯 </a:t>
            </a:r>
            <a:r>
              <a:rPr lang="en-US" altLang="ko-KR" dirty="0"/>
              <a:t>(</a:t>
            </a:r>
            <a:r>
              <a:rPr lang="ko-KR" altLang="en-US" dirty="0"/>
              <a:t>버튼</a:t>
            </a:r>
            <a:r>
              <a:rPr lang="en-US" altLang="ko-KR" dirty="0"/>
              <a:t>, </a:t>
            </a:r>
            <a:r>
              <a:rPr lang="ko-KR" altLang="en-US" dirty="0"/>
              <a:t>레이블 등</a:t>
            </a:r>
            <a:r>
              <a:rPr lang="en-US" altLang="ko-KR" dirty="0"/>
              <a:t>)</a:t>
            </a:r>
            <a:r>
              <a:rPr lang="ko-KR" altLang="en-US" dirty="0"/>
              <a:t>을 테이블 형태로 배치한다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절대</a:t>
            </a:r>
            <a:r>
              <a:rPr lang="en-US" altLang="ko-KR" dirty="0" smtClean="0"/>
              <a:t> </a:t>
            </a:r>
            <a:r>
              <a:rPr lang="ko-KR" altLang="en-US" dirty="0" smtClean="0"/>
              <a:t>위치 배치 관리자 </a:t>
            </a:r>
            <a:r>
              <a:rPr lang="en-US" altLang="ko-KR" dirty="0" smtClean="0"/>
              <a:t>place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2581116"/>
            <a:ext cx="7927382" cy="30469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endParaRPr lang="en-US" altLang="ko-KR" dirty="0"/>
          </a:p>
          <a:p>
            <a:r>
              <a:rPr lang="en-US" altLang="ko-KR" dirty="0"/>
              <a:t>window 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/>
              <a:t>b1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#1", </a:t>
            </a:r>
            <a:r>
              <a:rPr lang="en-US" altLang="ko-KR" dirty="0" err="1"/>
              <a:t>bg</a:t>
            </a:r>
            <a:r>
              <a:rPr lang="en-US" altLang="ko-KR" dirty="0"/>
              <a:t>="red",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b1.place(x=0, y=0)</a:t>
            </a:r>
          </a:p>
          <a:p>
            <a:r>
              <a:rPr lang="en-US" altLang="ko-KR" dirty="0"/>
              <a:t>b2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#2", </a:t>
            </a:r>
            <a:r>
              <a:rPr lang="en-US" altLang="ko-KR" dirty="0" err="1"/>
              <a:t>bg</a:t>
            </a:r>
            <a:r>
              <a:rPr lang="en-US" altLang="ko-KR" dirty="0"/>
              <a:t>="green", </a:t>
            </a:r>
            <a:r>
              <a:rPr lang="en-US" altLang="ko-KR" dirty="0" err="1"/>
              <a:t>fg</a:t>
            </a:r>
            <a:r>
              <a:rPr lang="en-US" altLang="ko-KR" dirty="0"/>
              <a:t>="black")</a:t>
            </a:r>
          </a:p>
          <a:p>
            <a:r>
              <a:rPr lang="en-US" altLang="ko-KR" dirty="0"/>
              <a:t>b2.place(x=20, y=30)</a:t>
            </a:r>
          </a:p>
          <a:p>
            <a:r>
              <a:rPr lang="en-US" altLang="ko-KR" dirty="0"/>
              <a:t>b3 = Button(window, text="</a:t>
            </a:r>
            <a:r>
              <a:rPr lang="ko-KR" altLang="en-US" dirty="0"/>
              <a:t>박스 </a:t>
            </a:r>
            <a:r>
              <a:rPr lang="en-US" altLang="ko-KR" dirty="0"/>
              <a:t>#3", </a:t>
            </a:r>
            <a:r>
              <a:rPr lang="en-US" altLang="ko-KR" dirty="0" err="1"/>
              <a:t>bg</a:t>
            </a:r>
            <a:r>
              <a:rPr lang="en-US" altLang="ko-KR" dirty="0"/>
              <a:t>="orange",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b3.place(x=40, y=60)</a:t>
            </a:r>
          </a:p>
          <a:p>
            <a:endParaRPr lang="en-US" altLang="ko-KR" dirty="0"/>
          </a:p>
          <a:p>
            <a:r>
              <a:rPr lang="en-US" altLang="ko-KR" dirty="0" err="1"/>
              <a:t>window.mainloop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28" y="4104610"/>
            <a:ext cx="2109213" cy="240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586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여러 배치 관리자 </a:t>
            </a:r>
            <a:r>
              <a:rPr lang="ko-KR" altLang="en-US" dirty="0" smtClean="0"/>
              <a:t>혼용하기 </a:t>
            </a:r>
            <a:r>
              <a:rPr lang="en-US" altLang="ko-KR" dirty="0" smtClean="0"/>
              <a:t>frame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1447799"/>
            <a:ext cx="7927382" cy="48287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endParaRPr lang="en-US" altLang="ko-KR" dirty="0"/>
          </a:p>
          <a:p>
            <a:r>
              <a:rPr lang="en-US" altLang="ko-KR" dirty="0" smtClean="0"/>
              <a:t>window </a:t>
            </a:r>
            <a:r>
              <a:rPr lang="en-US" altLang="ko-KR" dirty="0"/>
              <a:t>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r>
              <a:rPr lang="en-US" altLang="ko-KR" dirty="0"/>
              <a:t>f = Frame(window)</a:t>
            </a:r>
          </a:p>
          <a:p>
            <a:endParaRPr lang="en-US" altLang="ko-KR" dirty="0"/>
          </a:p>
          <a:p>
            <a:r>
              <a:rPr lang="en-US" altLang="ko-KR" dirty="0"/>
              <a:t>b1 = Button(f, text="</a:t>
            </a:r>
            <a:r>
              <a:rPr lang="ko-KR" altLang="en-US" dirty="0"/>
              <a:t>박스 </a:t>
            </a:r>
            <a:r>
              <a:rPr lang="en-US" altLang="ko-KR" dirty="0"/>
              <a:t>#1", </a:t>
            </a:r>
            <a:r>
              <a:rPr lang="en-US" altLang="ko-KR" dirty="0" err="1"/>
              <a:t>bg</a:t>
            </a:r>
            <a:r>
              <a:rPr lang="en-US" altLang="ko-KR" dirty="0"/>
              <a:t>="red",   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b2 = Button(f, text="</a:t>
            </a:r>
            <a:r>
              <a:rPr lang="ko-KR" altLang="en-US" dirty="0"/>
              <a:t>박스 </a:t>
            </a:r>
            <a:r>
              <a:rPr lang="en-US" altLang="ko-KR" dirty="0"/>
              <a:t>#2", </a:t>
            </a:r>
            <a:r>
              <a:rPr lang="en-US" altLang="ko-KR" dirty="0" err="1"/>
              <a:t>bg</a:t>
            </a:r>
            <a:r>
              <a:rPr lang="en-US" altLang="ko-KR" dirty="0"/>
              <a:t>="green",  </a:t>
            </a:r>
            <a:r>
              <a:rPr lang="en-US" altLang="ko-KR" dirty="0" err="1"/>
              <a:t>fg</a:t>
            </a:r>
            <a:r>
              <a:rPr lang="en-US" altLang="ko-KR" dirty="0"/>
              <a:t>="black")</a:t>
            </a:r>
          </a:p>
          <a:p>
            <a:r>
              <a:rPr lang="en-US" altLang="ko-KR" dirty="0"/>
              <a:t>b3 = Button(f, text="</a:t>
            </a:r>
            <a:r>
              <a:rPr lang="ko-KR" altLang="en-US" dirty="0"/>
              <a:t>박스 </a:t>
            </a:r>
            <a:r>
              <a:rPr lang="en-US" altLang="ko-KR" dirty="0"/>
              <a:t>#3", </a:t>
            </a:r>
            <a:r>
              <a:rPr lang="en-US" altLang="ko-KR" dirty="0" err="1"/>
              <a:t>bg</a:t>
            </a:r>
            <a:r>
              <a:rPr lang="en-US" altLang="ko-KR" dirty="0"/>
              <a:t>="orange", </a:t>
            </a:r>
            <a:r>
              <a:rPr lang="en-US" altLang="ko-KR" dirty="0" err="1"/>
              <a:t>fg</a:t>
            </a:r>
            <a:r>
              <a:rPr lang="en-US" altLang="ko-KR" dirty="0"/>
              <a:t>="white")</a:t>
            </a:r>
          </a:p>
          <a:p>
            <a:r>
              <a:rPr lang="en-US" altLang="ko-KR" dirty="0"/>
              <a:t>b1.pack(side=LEFT)</a:t>
            </a:r>
          </a:p>
          <a:p>
            <a:r>
              <a:rPr lang="en-US" altLang="ko-KR" dirty="0"/>
              <a:t>b2.pack(side=LEFT)</a:t>
            </a:r>
          </a:p>
          <a:p>
            <a:r>
              <a:rPr lang="en-US" altLang="ko-KR" dirty="0"/>
              <a:t>b3.pack(side=LEFT)</a:t>
            </a:r>
          </a:p>
          <a:p>
            <a:endParaRPr lang="en-US" altLang="ko-KR" dirty="0"/>
          </a:p>
          <a:p>
            <a:r>
              <a:rPr lang="en-US" altLang="ko-KR" dirty="0"/>
              <a:t>l = Label(window, text="</a:t>
            </a:r>
            <a:r>
              <a:rPr lang="ko-KR" altLang="en-US" dirty="0"/>
              <a:t>이 레이블은 버튼들 위에 배치된다</a:t>
            </a:r>
            <a:r>
              <a:rPr lang="en-US" altLang="ko-KR" dirty="0"/>
              <a:t>.")</a:t>
            </a:r>
          </a:p>
          <a:p>
            <a:endParaRPr lang="en-US" altLang="ko-KR" dirty="0"/>
          </a:p>
          <a:p>
            <a:r>
              <a:rPr lang="en-US" altLang="ko-KR" dirty="0" err="1" smtClean="0"/>
              <a:t>l.pack</a:t>
            </a:r>
            <a:r>
              <a:rPr lang="en-US" altLang="ko-KR" dirty="0"/>
              <a:t>()</a:t>
            </a:r>
          </a:p>
          <a:p>
            <a:r>
              <a:rPr lang="en-US" altLang="ko-KR" dirty="0" err="1" smtClean="0"/>
              <a:t>f.pack</a:t>
            </a:r>
            <a:r>
              <a:rPr lang="en-US" altLang="ko-KR" dirty="0"/>
              <a:t>()</a:t>
            </a:r>
          </a:p>
          <a:p>
            <a:endParaRPr lang="en-US" altLang="ko-KR" dirty="0"/>
          </a:p>
          <a:p>
            <a:r>
              <a:rPr lang="en-US" altLang="ko-KR" dirty="0" err="1"/>
              <a:t>window.mainloop</a:t>
            </a:r>
            <a:r>
              <a:rPr lang="en-US" altLang="ko-KR" dirty="0"/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194" y="5061100"/>
            <a:ext cx="2565150" cy="103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윈도우의 크기와 위젯의 크기 </a:t>
            </a:r>
            <a:r>
              <a:rPr lang="ko-KR" altLang="en-US" dirty="0" smtClean="0"/>
              <a:t>설정하기 </a:t>
            </a:r>
            <a:r>
              <a:rPr lang="en-US" altLang="ko-KR" dirty="0" err="1" smtClean="0"/>
              <a:t>wsize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3" y="1447799"/>
            <a:ext cx="7927382" cy="269807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 latinLnBrk="1">
              <a:defRPr sz="16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</a:lstStyle>
          <a:p>
            <a:r>
              <a:rPr lang="en-US" altLang="ko-KR" dirty="0"/>
              <a:t>from </a:t>
            </a:r>
            <a:r>
              <a:rPr lang="en-US" altLang="ko-KR" dirty="0" err="1"/>
              <a:t>tkinter</a:t>
            </a:r>
            <a:r>
              <a:rPr lang="en-US" altLang="ko-KR" dirty="0"/>
              <a:t> import *</a:t>
            </a:r>
          </a:p>
          <a:p>
            <a:endParaRPr lang="en-US" altLang="ko-KR" dirty="0"/>
          </a:p>
          <a:p>
            <a:r>
              <a:rPr lang="en-US" altLang="ko-KR" dirty="0" smtClean="0"/>
              <a:t>window </a:t>
            </a:r>
            <a:r>
              <a:rPr lang="en-US" altLang="ko-KR" dirty="0"/>
              <a:t>= </a:t>
            </a:r>
            <a:r>
              <a:rPr lang="en-US" altLang="ko-KR" dirty="0" err="1"/>
              <a:t>Tk</a:t>
            </a:r>
            <a:r>
              <a:rPr lang="en-US" altLang="ko-KR" dirty="0"/>
              <a:t>()</a:t>
            </a:r>
          </a:p>
          <a:p>
            <a:r>
              <a:rPr lang="en-US" altLang="ko-KR" dirty="0" err="1"/>
              <a:t>window.geometry</a:t>
            </a:r>
            <a:r>
              <a:rPr lang="en-US" altLang="ko-KR" dirty="0"/>
              <a:t>("600x100") 		# Width x Height</a:t>
            </a:r>
          </a:p>
          <a:p>
            <a:endParaRPr lang="en-US" altLang="ko-KR" dirty="0"/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#1", width=10, height=1).pack()</a:t>
            </a:r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#2", width=10, height=1).pack()</a:t>
            </a:r>
          </a:p>
          <a:p>
            <a:r>
              <a:rPr lang="en-US" altLang="ko-KR" dirty="0"/>
              <a:t>Button(window, text="</a:t>
            </a:r>
            <a:r>
              <a:rPr lang="ko-KR" altLang="en-US" dirty="0"/>
              <a:t>박스 </a:t>
            </a:r>
            <a:r>
              <a:rPr lang="en-US" altLang="ko-KR" dirty="0"/>
              <a:t>#3", width=10, height=1).pack()</a:t>
            </a:r>
          </a:p>
          <a:p>
            <a:endParaRPr lang="en-US" altLang="ko-KR" dirty="0"/>
          </a:p>
          <a:p>
            <a:r>
              <a:rPr lang="en-US" altLang="ko-KR" dirty="0" err="1"/>
              <a:t>window.mainloop</a:t>
            </a:r>
            <a:r>
              <a:rPr lang="en-US" altLang="ko-KR" dirty="0"/>
              <a:t>()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84" y="4473099"/>
            <a:ext cx="7904851" cy="17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3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온도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변환기 </a:t>
            </a:r>
            <a:r>
              <a:rPr lang="en-US" altLang="ko-KR" dirty="0" err="1" smtClean="0"/>
              <a:t>temp_conv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1575304"/>
            <a:ext cx="8229600" cy="312986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 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화씨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").grid(row=0, column=0)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섭씨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").grid(row=1, column=0)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e1 = Entry(window).grid(row=0, column=1)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e2 = Entry(window).grid(row=1, column=1)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화씨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섭씨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").grid(row=2, column=1)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390620400" descr="EMB000049bc36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57" y="4968805"/>
            <a:ext cx="2654423" cy="150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485422" y="5076571"/>
            <a:ext cx="56331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Button(window, text="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화씨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ko-KR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섭씨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").grid(row=2, </a:t>
            </a:r>
            <a:r>
              <a:rPr lang="en-US" altLang="ko-K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column=1, </a:t>
            </a:r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sticky=W+E+N+S)</a:t>
            </a:r>
            <a:endParaRPr lang="en-US" altLang="ko-K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267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격자 배치 관리자 </a:t>
            </a:r>
            <a:r>
              <a:rPr lang="ko-KR" altLang="en-US" dirty="0" smtClean="0"/>
              <a:t>실습 </a:t>
            </a:r>
            <a:r>
              <a:rPr lang="en-US" altLang="ko-KR" dirty="0" smtClean="0"/>
              <a:t>grid2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예를 들어서 다음과 같이 위젯들을 배치하려고 한다</a:t>
            </a:r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390629328" descr="EMB000049bc36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76" y="4203662"/>
            <a:ext cx="2962028" cy="150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12" y="2340931"/>
            <a:ext cx="73056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9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594804"/>
            <a:ext cx="8229600" cy="603681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Label(window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너비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높이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").grid(row=1)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e1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Entry(window)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e2 = Entry(window)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e1.grid(row=0, column=1)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e2.grid(row=1, column=1)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(file="d://fig3.png")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#label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Label(window, image=photo)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label.grid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(row=0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column=2,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=2,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=2)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Label(window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image=photo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).grid(row=0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column=2,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=2,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=2)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Button(window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text='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이미지 저장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').grid(row=2, column=0,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=2)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두 번째 버튼과 세 번째 버튼은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열과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열에 표시한다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Button(window, text='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확대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').grid(row=2, column=2)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Button(window, text='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축소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').grid(row=2, column=3)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 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093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이벤트 처리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36637" y="2214562"/>
            <a:ext cx="7305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버튼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이벤트 처리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049262"/>
            <a:ext cx="808672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2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event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1917577"/>
            <a:ext cx="8229600" cy="290299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① 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②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③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process():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④ 	print("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버튼이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클릭되었습니다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⑤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⑥ 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⑦ button = 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클릭하세요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!", command=process)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⑧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⑨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⑩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⑪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390628392" descr="EMB000049bc36b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83" y="5178995"/>
            <a:ext cx="1836208" cy="87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09066448" descr="EMB000007483e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70" y="1788851"/>
            <a:ext cx="2929630" cy="309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_x109065872" descr="EMB000007483e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950" y="1790770"/>
            <a:ext cx="4403325" cy="31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실행결과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5637" y="2838450"/>
            <a:ext cx="80676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769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카운터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레이블과 버튼을 사용하여 간단한 카운터를 작성하여 보자</a:t>
            </a:r>
            <a:r>
              <a:rPr lang="en-US" altLang="ko-KR" dirty="0"/>
              <a:t>. </a:t>
            </a:r>
            <a:r>
              <a:rPr lang="ko-KR" altLang="en-US" dirty="0"/>
              <a:t>증가 버튼을 누르면 카운터가 </a:t>
            </a:r>
            <a:r>
              <a:rPr lang="en-US" altLang="ko-KR" dirty="0"/>
              <a:t>1 </a:t>
            </a:r>
            <a:r>
              <a:rPr lang="ko-KR" altLang="en-US" dirty="0"/>
              <a:t>증가된다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390603480" descr="EMB000049bc36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89" y="2818660"/>
            <a:ext cx="2281561" cy="14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69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stopwatch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1722268"/>
            <a:ext cx="8229600" cy="433230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counter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clicked():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counter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counter += 1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label['text'] = 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버튼 클릭 횟수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' +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(counter)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 = 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아직 눌려지지 않음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label.pack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 = 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증가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command=clicked).pack()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991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온도 변환기 </a:t>
            </a:r>
            <a:r>
              <a:rPr lang="en-US" altLang="ko-KR" dirty="0"/>
              <a:t>#</a:t>
            </a:r>
            <a:r>
              <a:rPr lang="en-US" altLang="ko-KR" dirty="0" smtClean="0"/>
              <a:t>2 temp_conv2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온도 변환 프로그램의 위젯들을 다음과 같이 배치하고 “화씨</a:t>
            </a:r>
            <a:r>
              <a:rPr lang="en-US" altLang="ko-KR" dirty="0"/>
              <a:t>-&gt;</a:t>
            </a:r>
            <a:r>
              <a:rPr lang="ko-KR" altLang="en-US" dirty="0"/>
              <a:t>섭씨” 버튼을 누르면 입력한 화씨 온도가 </a:t>
            </a:r>
            <a:r>
              <a:rPr lang="ko-KR" altLang="en-US" dirty="0" err="1"/>
              <a:t>섭씨온도로</a:t>
            </a:r>
            <a:r>
              <a:rPr lang="ko-KR" altLang="en-US" dirty="0"/>
              <a:t> 변환되어서 나타나게 하라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390611616" descr="EMB000049bc36b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90" y="3067235"/>
            <a:ext cx="2707689" cy="153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153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480" y="1109710"/>
            <a:ext cx="8229600" cy="550415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이벤트 처리 함수를 정의한다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process():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float(e1.get())		# e1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문자열을 읽어서 부동소수점형으로 변경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(tf-32.0)*5.0/9.0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화씨 온도를 섭씨 온도로 변환한다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e2.delete(0, END)	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처음부터 끝까지 지운다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e2.insert(0,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str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))		#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변수의 값을 문자열로 변환하여 추가한다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 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화씨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").grid(row=0, column=0)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섭씨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").grid(row=1, column=0)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e1 = Entry(window)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e2 = Entry(window)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e1.grid(row=0, column=1)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e2.grid(row=1, column=1)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화씨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-&gt;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섭씨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command=process).grid(row=2, column=1)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369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위젯 </a:t>
            </a:r>
            <a:r>
              <a:rPr lang="ko-KR" altLang="en-US" dirty="0" err="1" smtClean="0"/>
              <a:t>속성변경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label = Label(window, text="</a:t>
            </a:r>
            <a:r>
              <a:rPr lang="ko-KR" altLang="en-US" dirty="0"/>
              <a:t>아직 눌려지지 않음</a:t>
            </a:r>
            <a:r>
              <a:rPr lang="en-US" altLang="ko-KR" dirty="0" smtClean="0"/>
              <a:t>")</a:t>
            </a:r>
          </a:p>
          <a:p>
            <a:endParaRPr lang="en-US" altLang="ko-KR" dirty="0"/>
          </a:p>
          <a:p>
            <a:r>
              <a:rPr lang="en-US" altLang="ko-KR" dirty="0"/>
              <a:t>l</a:t>
            </a:r>
            <a:r>
              <a:rPr lang="en-US" altLang="ko-KR" dirty="0" smtClean="0"/>
              <a:t>abel[“text”] = “</a:t>
            </a:r>
            <a:r>
              <a:rPr lang="ko-KR" altLang="en-US" dirty="0" err="1" smtClean="0"/>
              <a:t>눌러짐</a:t>
            </a:r>
            <a:r>
              <a:rPr lang="en-US" altLang="ko-KR" dirty="0" smtClean="0"/>
              <a:t>”</a:t>
            </a:r>
          </a:p>
          <a:p>
            <a:endParaRPr lang="en-US" altLang="ko-KR" dirty="0"/>
          </a:p>
          <a:p>
            <a:r>
              <a:rPr lang="en-US" altLang="ko-KR" dirty="0" err="1" smtClean="0"/>
              <a:t>Fg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bg</a:t>
            </a:r>
            <a:r>
              <a:rPr lang="en-US" altLang="ko-KR" dirty="0" smtClean="0"/>
              <a:t>, font, text, command</a:t>
            </a:r>
          </a:p>
          <a:p>
            <a:endParaRPr lang="en-US" altLang="ko-KR" dirty="0"/>
          </a:p>
          <a:p>
            <a:r>
              <a:rPr lang="en-US" altLang="ko-KR" dirty="0" err="1" smtClean="0"/>
              <a:t>Label.config</a:t>
            </a:r>
            <a:r>
              <a:rPr lang="en-US" altLang="ko-KR" dirty="0" smtClean="0"/>
              <a:t>(text=“</a:t>
            </a:r>
            <a:r>
              <a:rPr lang="ko-KR" altLang="en-US" dirty="0" err="1" smtClean="0"/>
              <a:t>눌러짐</a:t>
            </a:r>
            <a:r>
              <a:rPr lang="en-US" altLang="ko-KR" dirty="0" smtClean="0"/>
              <a:t>”)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78584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숫자 추측 게임 </a:t>
            </a:r>
            <a:r>
              <a:rPr lang="en-US" altLang="ko-KR" dirty="0" err="1" smtClean="0"/>
              <a:t>guess_number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사용자가 컴퓨터가 생성한 숫자</a:t>
            </a:r>
            <a:r>
              <a:rPr lang="en-US" altLang="ko-KR" dirty="0"/>
              <a:t>(1</a:t>
            </a:r>
            <a:r>
              <a:rPr lang="ko-KR" altLang="en-US" dirty="0"/>
              <a:t>부터 </a:t>
            </a:r>
            <a:r>
              <a:rPr lang="en-US" altLang="ko-KR" dirty="0"/>
              <a:t>100</a:t>
            </a:r>
            <a:r>
              <a:rPr lang="ko-KR" altLang="en-US" dirty="0"/>
              <a:t>사이의 </a:t>
            </a:r>
            <a:r>
              <a:rPr lang="ko-KR" altLang="en-US" dirty="0" err="1"/>
              <a:t>난수</a:t>
            </a:r>
            <a:r>
              <a:rPr lang="en-US" altLang="ko-KR" dirty="0"/>
              <a:t>)</a:t>
            </a:r>
            <a:r>
              <a:rPr lang="ko-KR" altLang="en-US" dirty="0"/>
              <a:t>를 알아맞히는 게임을 그래픽 </a:t>
            </a:r>
            <a:r>
              <a:rPr lang="ko-KR" altLang="en-US" dirty="0" smtClean="0"/>
              <a:t>사용자 인터페이스를 </a:t>
            </a:r>
            <a:r>
              <a:rPr lang="ko-KR" altLang="en-US" dirty="0"/>
              <a:t>사용하여 제작해보자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784" y="2571750"/>
            <a:ext cx="69246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97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4413"/>
            <a:ext cx="8229600" cy="4598632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random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answer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(1,100)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정답을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사이의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난수로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설정한다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guessing():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guess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guessField.get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텍스트 필드에서 사용자가 입력한 값을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가져온다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if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guess &gt; answer: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높음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elif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guess &lt; answer: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낮음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else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정답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resultLabel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["text"]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msg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메시지를 출력한다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guessField.delete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(0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5)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6257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4413"/>
            <a:ext cx="8229600" cy="348892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reset():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정답을 다시 설정한다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global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answer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(1,100)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resultLabel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["text"] 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다시 한번 하세요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window.configure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="white")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window.title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숫자를 맞춰보세요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!")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window.geometry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("500x80")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titleLabel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숫자 게임에 오신 것을 환영합니다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!",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="white")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titleLabel.pack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700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4413"/>
            <a:ext cx="8229600" cy="385290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guessField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Entry(window)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guessField.pack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tryButton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시도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="green",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="white",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command=guessing 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tryButton.pack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resetButton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Button(window,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초기화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="red",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="white",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command=reset)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resetButton.pack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resultLabel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Label(window, text="1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부터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사이의 숫자를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입력하시오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.",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="white")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resultLabel.pack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913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tkinter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tkinter</a:t>
            </a:r>
            <a:r>
              <a:rPr lang="ko-KR" altLang="en-US" dirty="0"/>
              <a:t>는 </a:t>
            </a:r>
            <a:r>
              <a:rPr lang="ko-KR" altLang="en-US" dirty="0" err="1"/>
              <a:t>파이썬에서</a:t>
            </a:r>
            <a:r>
              <a:rPr lang="ko-KR" altLang="en-US" dirty="0"/>
              <a:t> </a:t>
            </a:r>
            <a:r>
              <a:rPr lang="ko-KR" altLang="en-US" b="1" dirty="0"/>
              <a:t>그래픽 사용자 인터페이스</a:t>
            </a:r>
            <a:r>
              <a:rPr lang="en-US" altLang="ko-KR" b="1" dirty="0"/>
              <a:t>(GUI: graphical user interface)</a:t>
            </a:r>
            <a:r>
              <a:rPr lang="ko-KR" altLang="en-US" dirty="0"/>
              <a:t>를 개발할 때 필요한 </a:t>
            </a:r>
            <a:r>
              <a:rPr lang="ko-KR" altLang="en-US" dirty="0" smtClean="0"/>
              <a:t>모듈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98" y="2843455"/>
            <a:ext cx="5276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3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가위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바위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 게임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62088" y="1600200"/>
            <a:ext cx="4254773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25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rock_paper_scissor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4413"/>
            <a:ext cx="8229600" cy="500700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random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선택하세요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font=("Helvetica", "16")).pack()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frame = Frame(window)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이미지를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드라이브로 복사하여 주세요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rock_image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(file="d:\\rock.png")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(file="d:\\paper.png")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scissors_image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(file="d:\\scissors.png")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교재 오타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decide("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decide("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바위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decide("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1406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784413"/>
            <a:ext cx="8229600" cy="379076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rock = Button(frame, image=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rock_image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rock.pack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paper = Button(frame, image=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scissors = Button(frame, image=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scissors_image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pass_s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scissors.pack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(side="left")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Label(window, 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컴퓨터는 다음을 선택하였습니다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.", font=("Helvetica", "16")).pack()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Label(window, image=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rock_image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computer_image.pack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output = Label(window, text="", font=("Helvetica", "16"))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output.pack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803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376040"/>
            <a:ext cx="8229600" cy="548196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decide(human):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computer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random.choice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(["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바위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"])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  computer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바위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["image"]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rock_image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computer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["image"]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paper_image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else: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computer_image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["image"]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scissors_image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  (computer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바위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 and human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 or (computer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보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 and human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가위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")\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or (computer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 and human ==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바위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result 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인간 승리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elif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computer == human: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result 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비겼습니다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else: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result =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컴퓨터 승리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!"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output.config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(text="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인간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" + human + "  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컴퓨터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:" + computer + "    " + result)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615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TIC-TAC-TOE </a:t>
            </a:r>
            <a:r>
              <a:rPr lang="ko-KR" altLang="en-US" dirty="0"/>
              <a:t>게임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Tic-Tac-Toe</a:t>
            </a:r>
            <a:r>
              <a:rPr lang="ko-KR" altLang="en-US" dirty="0"/>
              <a:t>는 </a:t>
            </a:r>
            <a:r>
              <a:rPr lang="en-US" altLang="ko-KR" dirty="0"/>
              <a:t>3×3</a:t>
            </a:r>
            <a:r>
              <a:rPr lang="ko-KR" altLang="en-US" dirty="0"/>
              <a:t>칸을 </a:t>
            </a:r>
            <a:r>
              <a:rPr lang="ko-KR" altLang="en-US" dirty="0" smtClean="0"/>
              <a:t>가지는 </a:t>
            </a:r>
            <a:r>
              <a:rPr lang="ko-KR" altLang="en-US" dirty="0" err="1" smtClean="0"/>
              <a:t>게임판을</a:t>
            </a:r>
            <a:r>
              <a:rPr lang="ko-KR" altLang="en-US" dirty="0" smtClean="0"/>
              <a:t> </a:t>
            </a:r>
            <a:r>
              <a:rPr lang="ko-KR" altLang="en-US" dirty="0"/>
              <a:t>만들고</a:t>
            </a:r>
            <a:r>
              <a:rPr lang="en-US" altLang="ko-KR" dirty="0"/>
              <a:t>, </a:t>
            </a:r>
            <a:r>
              <a:rPr lang="ko-KR" altLang="en-US" dirty="0"/>
              <a:t>경기자 </a:t>
            </a:r>
            <a:r>
              <a:rPr lang="en-US" altLang="ko-KR" dirty="0"/>
              <a:t>2</a:t>
            </a:r>
            <a:r>
              <a:rPr lang="ko-KR" altLang="en-US" dirty="0"/>
              <a:t>명이 동그라미 심볼</a:t>
            </a:r>
            <a:r>
              <a:rPr lang="en-US" altLang="ko-KR" dirty="0"/>
              <a:t>(O)</a:t>
            </a:r>
            <a:r>
              <a:rPr lang="ko-KR" altLang="en-US" dirty="0" smtClean="0"/>
              <a:t>와 </a:t>
            </a:r>
            <a:r>
              <a:rPr lang="ko-KR" altLang="en-US" dirty="0" err="1" smtClean="0"/>
              <a:t>가위표</a:t>
            </a:r>
            <a:r>
              <a:rPr lang="ko-KR" altLang="en-US" dirty="0" smtClean="0"/>
              <a:t> </a:t>
            </a:r>
            <a:r>
              <a:rPr lang="ko-KR" altLang="en-US" dirty="0"/>
              <a:t>심볼</a:t>
            </a:r>
            <a:r>
              <a:rPr lang="en-US" altLang="ko-KR" dirty="0"/>
              <a:t>(X)</a:t>
            </a:r>
            <a:r>
              <a:rPr lang="ko-KR" altLang="en-US" dirty="0"/>
              <a:t>을 고른다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600" y="2710333"/>
            <a:ext cx="2512800" cy="14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376040"/>
            <a:ext cx="8229600" cy="548196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번째 버튼을 누를 수 있는지 검사한다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누를 수 있으면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나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를 표시한다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checked(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player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button = list[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]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리스트에서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번째 버튼 객체를 가져온다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 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버튼이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초기상태가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아니면 이미 누른 버튼이므로 아무것도 하지 않고 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리턴한다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  button["text"] != "            ":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return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button["text"] = "     " + player+"      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button["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"] = "yellow"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  player=="X":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player = "O"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button["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"] = "yellow"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else 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player = "X"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button["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"] = 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lightgreen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284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2168"/>
            <a:ext cx="8229600" cy="33735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윈도우를 생성한다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player="X"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시작은 플레이어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이다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list = []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 9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개의 버튼을 생성하여 격자 형태로 윈도우에 배치한다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range(9):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 = Button(window, text="            ", command=lambda k=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 checked(k))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//3, column=i%3)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list.append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(b)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버튼 객체를 리스트에 저장한다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24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계산기 프로그램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다음과 같은 계산기를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026" y="2835433"/>
            <a:ext cx="3141000" cy="20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67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사용자 인터페이스 </a:t>
            </a:r>
            <a:r>
              <a:rPr lang="ko-KR" altLang="en-US" dirty="0" smtClean="0"/>
              <a:t>작성 </a:t>
            </a:r>
            <a:r>
              <a:rPr lang="en-US" altLang="ko-KR" dirty="0" smtClean="0"/>
              <a:t>calculator2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계산기는 </a:t>
            </a:r>
            <a:r>
              <a:rPr lang="ko-KR" altLang="en-US" dirty="0" smtClean="0"/>
              <a:t>격자 </a:t>
            </a:r>
            <a:r>
              <a:rPr lang="ko-KR" altLang="en-US" dirty="0"/>
              <a:t>배치 관리자를 사용 하면 될 것이다</a:t>
            </a:r>
            <a:r>
              <a:rPr lang="en-US" altLang="ko-KR" dirty="0"/>
              <a:t>. </a:t>
            </a:r>
            <a:r>
              <a:rPr lang="ko-KR" altLang="en-US" dirty="0"/>
              <a:t>그리고 버튼과 엔트리 위젯만 있으면 </a:t>
            </a:r>
            <a:r>
              <a:rPr lang="ko-KR" altLang="en-US" dirty="0" smtClean="0"/>
              <a:t>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48" y="2733589"/>
            <a:ext cx="6156294" cy="265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18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계산기 프로그램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2033907"/>
            <a:ext cx="8229600" cy="175593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window.title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("My Calculator")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display = Entry(window, width=33,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="yellow")</a:t>
            </a:r>
          </a:p>
          <a:p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column=0,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=5)</a:t>
            </a:r>
          </a:p>
        </p:txBody>
      </p:sp>
      <p:pic>
        <p:nvPicPr>
          <p:cNvPr id="9217" name="_x286089728" descr="EMB000029c03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990" y="4150332"/>
            <a:ext cx="5159209" cy="11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47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tkinter</a:t>
            </a:r>
            <a:r>
              <a:rPr lang="ko-KR" altLang="en-US" dirty="0" smtClean="0"/>
              <a:t>의 유래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tkinter</a:t>
            </a:r>
            <a:r>
              <a:rPr lang="ko-KR" altLang="en-US" dirty="0"/>
              <a:t>는 예전부터 유닉스 계열에서 사용되던 </a:t>
            </a:r>
            <a:r>
              <a:rPr lang="en-US" altLang="ko-KR" dirty="0" err="1"/>
              <a:t>Tcl</a:t>
            </a:r>
            <a:r>
              <a:rPr lang="en-US" altLang="ko-KR" dirty="0"/>
              <a:t>/</a:t>
            </a:r>
            <a:r>
              <a:rPr lang="en-US" altLang="ko-KR" dirty="0" err="1"/>
              <a:t>Tk</a:t>
            </a:r>
            <a:r>
              <a:rPr lang="en-US" altLang="ko-KR" dirty="0"/>
              <a:t> </a:t>
            </a:r>
            <a:r>
              <a:rPr lang="ko-KR" altLang="en-US" dirty="0"/>
              <a:t>위에 객체 지향 계층을 입힌 것이다</a:t>
            </a:r>
            <a:r>
              <a:rPr lang="en-US" altLang="ko-KR" dirty="0"/>
              <a:t>. </a:t>
            </a:r>
            <a:r>
              <a:rPr lang="en-US" altLang="ko-KR" dirty="0" err="1"/>
              <a:t>Tk</a:t>
            </a:r>
            <a:r>
              <a:rPr lang="ko-KR" altLang="en-US" dirty="0"/>
              <a:t>는 </a:t>
            </a:r>
            <a:r>
              <a:rPr lang="en-US" altLang="ko-KR" dirty="0"/>
              <a:t>John </a:t>
            </a:r>
            <a:r>
              <a:rPr lang="en-US" altLang="ko-KR" dirty="0" err="1"/>
              <a:t>Ousterhout</a:t>
            </a:r>
            <a:r>
              <a:rPr lang="ko-KR" altLang="en-US" dirty="0"/>
              <a:t>에 의하여 </a:t>
            </a:r>
            <a:r>
              <a:rPr lang="en-US" altLang="ko-KR" dirty="0" err="1"/>
              <a:t>Tcl</a:t>
            </a:r>
            <a:r>
              <a:rPr lang="en-US" altLang="ko-KR" dirty="0"/>
              <a:t> </a:t>
            </a:r>
            <a:r>
              <a:rPr lang="ko-KR" altLang="en-US" dirty="0" err="1"/>
              <a:t>스크립팅</a:t>
            </a:r>
            <a:r>
              <a:rPr lang="ko-KR" altLang="en-US" dirty="0"/>
              <a:t> 언어를 위한 </a:t>
            </a:r>
            <a:r>
              <a:rPr lang="en-US" altLang="ko-KR" dirty="0"/>
              <a:t>GUI </a:t>
            </a:r>
            <a:r>
              <a:rPr lang="ko-KR" altLang="en-US" dirty="0"/>
              <a:t>확장으로 개발</a:t>
            </a:r>
          </a:p>
        </p:txBody>
      </p:sp>
      <p:pic>
        <p:nvPicPr>
          <p:cNvPr id="1025" name="_x383006152" descr="EMB000014440e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58" y="3324387"/>
            <a:ext cx="2820692" cy="253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021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계산기 프로그램 </a:t>
            </a:r>
            <a:r>
              <a:rPr lang="en-US" altLang="ko-KR" dirty="0" smtClean="0"/>
              <a:t>#2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599559"/>
            <a:ext cx="8229600" cy="425944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[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'7', '8', '9', '/', 'C',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'4', '5', '6', '*', ' 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'1', '2', '3', '-', ' 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'0', '.', '=', '+', ' '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Button(window, text=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width=5).grid(row=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column=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1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&gt; 4: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1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286090208" descr="EMB000029c0357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80" y="4355196"/>
            <a:ext cx="3311287" cy="212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24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계산기 프로그램 </a:t>
            </a:r>
            <a:r>
              <a:rPr lang="en-US" altLang="ko-KR" dirty="0" smtClean="0"/>
              <a:t>#3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932155"/>
            <a:ext cx="8229600" cy="580599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window.title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("My Calculator")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display = Entry(window, width=33,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="yellow")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column=0,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columnspan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=5)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[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'7',  '8',  '9',  '/',  'C',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'4',  '5',  '6',  '*',  ' 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'1',  '2',  '3',  '-',  ' ',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'0',  '.',  '=',  '+',  ' ' ]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1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Button(window, text=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button_text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width=5).grid(row=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column=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1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&gt; 4: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row_index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+= 1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col_index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286090048" descr="EMB000029c035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075" y="2996213"/>
            <a:ext cx="2392363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344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화면에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그림 </a:t>
            </a:r>
            <a:r>
              <a:rPr lang="ko-KR" altLang="en-US" dirty="0" smtClean="0"/>
              <a:t>그리기 </a:t>
            </a:r>
            <a:r>
              <a:rPr lang="en-US" altLang="ko-KR" dirty="0" smtClean="0"/>
              <a:t>canvas1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811046"/>
            <a:ext cx="8229600" cy="219278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Canvas(window, width=300, height=200)</a:t>
            </a: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w.create_rectangle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(50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25, 200, 100, fill="blue")</a:t>
            </a: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577" y="4003830"/>
            <a:ext cx="324802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7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도형 관리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811045"/>
            <a:ext cx="8229600" cy="391505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 = Canvas(window, width=300, height=200)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w.create_rectangle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(50, 25, 200, 100, fill="red")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w.coords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0, 0, 100, 100)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좌표를 변경한다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w.itemconfig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fill="blue")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색상을 변경한다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w.delete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삭제한다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w.delete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(ALL)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모든 항목을 삭제한다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390611328" descr="EMB000049bc3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191" y="3768570"/>
            <a:ext cx="2936247" cy="22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5487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색상 설정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811046"/>
            <a:ext cx="8229600" cy="42612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w.create_rectangle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(50, 25, 200, 100, fill="#FA88AB")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81" name="_x390595488" descr="EMB000049bc37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44" y="3005093"/>
            <a:ext cx="3466730" cy="26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화살표 연결선 7"/>
          <p:cNvCxnSpPr/>
          <p:nvPr/>
        </p:nvCxnSpPr>
        <p:spPr>
          <a:xfrm>
            <a:off x="4689348" y="2024110"/>
            <a:ext cx="690520" cy="1566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04688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폰트 </a:t>
            </a:r>
            <a:r>
              <a:rPr lang="en-US" altLang="ko-KR" dirty="0" smtClean="0"/>
              <a:t>font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4838" y="1811046"/>
            <a:ext cx="8229600" cy="2379214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canvas = Canvas(window, width=600, height=200,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'#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afeeee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(200, 100, fill="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darkblue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", font="Times 30 italic bold",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text="This is a text example.")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390621624" descr="EMB000049bc3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43" y="4514294"/>
            <a:ext cx="4909352" cy="19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49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기초 도형 그리기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04619" y="1600200"/>
            <a:ext cx="776971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5414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기초 도형 그리기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53525"/>
            <a:ext cx="8039100" cy="28575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8" y="4611025"/>
            <a:ext cx="80581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623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 </a:t>
            </a:r>
            <a:r>
              <a:rPr lang="ko-KR" altLang="en-US" dirty="0" smtClean="0"/>
              <a:t>표시하기 </a:t>
            </a:r>
            <a:r>
              <a:rPr lang="en-US" altLang="ko-KR" dirty="0" smtClean="0"/>
              <a:t>image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5"/>
            <a:ext cx="8229600" cy="273025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canvas = Canvas(window,  width=500, height=300)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PhotoImage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(file="D:\\starship.png")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canvas.create_image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(20, 20, anchor=NW, image=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img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390599880" descr="EMB000049bc37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75" y="4448823"/>
            <a:ext cx="2944474" cy="19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5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도형</a:t>
            </a:r>
            <a:r>
              <a:rPr lang="en-US" altLang="ko-KR" dirty="0" smtClean="0"/>
              <a:t> </a:t>
            </a:r>
            <a:r>
              <a:rPr lang="ko-KR" altLang="en-US" dirty="0" smtClean="0"/>
              <a:t>그리기 </a:t>
            </a:r>
            <a:r>
              <a:rPr lang="en-US" altLang="ko-KR" dirty="0" smtClean="0"/>
              <a:t>draw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390596784" descr="EMB000049bc37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35" y="1806605"/>
            <a:ext cx="7894361" cy="34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02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Gui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모드와 텍스트 모드의 비교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77279" y="1962613"/>
            <a:ext cx="6762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415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5"/>
            <a:ext cx="8229600" cy="531365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WIDTH = 600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HEIGHT = 200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displayRect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canvas.create_rectangle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(10,10,WIDTH-10,HEIGHT-10)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(10,10,WIDTH-10,HEIGHT-10, fill="yellow")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displayArc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canvas.create_arc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(10,10,WIDTH-10,HEIGHT-10,start=0,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extent=120,width=10,fill='blue')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displayPolygon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canvas.create_polygon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(10,10,WIDTH-10,HEIGHT-10,200,90,300, 160)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displayLine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canvas.create_line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(10,10,WIDTH-10,HEIGHT-10,fill='green')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clearCanvas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canvas.delete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(ALL)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6650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5"/>
            <a:ext cx="8229600" cy="429272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canvas=Canvas(window, width=WIDTH, height=HEIGHT,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bg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='white')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frame=Frame(window)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btRectangle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=Button(frame, text="Rectangle",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displayRect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).grid(row=1,column=2)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frame,text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Oval",command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).grid(row=1,column=3)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btArc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=Button(frame, text="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Arc",command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displayArc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).grid(row=1,column=5)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btPolygon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=Button(frame, text="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Polygon",command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displayPolygon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).grid(row=1,column=4)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btLine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=Button(frame, text="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Line",command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displayLine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).grid(row=1,column=1)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btClear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=Button(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frame,text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Clear",command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clearCanvas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).grid(row=1,column=7)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3738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키보드와</a:t>
            </a:r>
            <a:r>
              <a:rPr lang="en-US" altLang="ko-KR" dirty="0" smtClean="0"/>
              <a:t> </a:t>
            </a:r>
            <a:r>
              <a:rPr lang="ko-KR" altLang="en-US" dirty="0" smtClean="0"/>
              <a:t>마우스 이벤트 처리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4085" y="1982495"/>
            <a:ext cx="80105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81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마우스 이벤트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event, event1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6"/>
            <a:ext cx="8229600" cy="2641476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window.geometry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("600x200") 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callback(event):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print(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마우스 이벤트 발생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window.bind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("&lt;Button-1&gt;", callback)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6448" y="4360048"/>
            <a:ext cx="8229600" cy="762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32 44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마우스 이벤트 발생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6 52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마우스 이벤트 발생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390634224" descr="EMB000049bc3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200" y="4873258"/>
            <a:ext cx="4220848" cy="16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0604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이벤트 지정자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/>
              <a:t>&lt;Button-1&gt;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B1-Motion&gt;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ButtonRelease-1&gt;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Double-Button-1&gt;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Enter&gt;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Leave&gt;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 err="1"/>
              <a:t>FocusIn</a:t>
            </a:r>
            <a:r>
              <a:rPr lang="en-US" altLang="ko-KR" dirty="0"/>
              <a:t>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 err="1"/>
              <a:t>FocusOut</a:t>
            </a:r>
            <a:r>
              <a:rPr lang="en-US" altLang="ko-KR" dirty="0"/>
              <a:t>&gt;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return</a:t>
            </a:r>
            <a:r>
              <a:rPr lang="en-US" altLang="ko-KR" dirty="0" smtClean="0"/>
              <a:t>&gt;</a:t>
            </a:r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/>
              <a:t>&lt;Key&gt;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a</a:t>
            </a:r>
            <a:endParaRPr lang="ko-KR" altLang="en-US" dirty="0"/>
          </a:p>
          <a:p>
            <a:pPr lvl="0" fontAlgn="base">
              <a:buFont typeface="Wingdings" panose="05000000000000000000" pitchFamily="2" charset="2"/>
              <a:buChar char="l"/>
            </a:pPr>
            <a:r>
              <a:rPr lang="en-US" altLang="ko-KR" dirty="0" smtClean="0"/>
              <a:t>&lt;</a:t>
            </a:r>
            <a:r>
              <a:rPr lang="en-US" altLang="ko-KR" dirty="0"/>
              <a:t>Shift-Up&gt;</a:t>
            </a:r>
            <a:endParaRPr lang="ko-KR" altLang="en-US" dirty="0"/>
          </a:p>
          <a:p>
            <a:pPr fontAlgn="base">
              <a:buFont typeface="Wingdings" panose="05000000000000000000" pitchFamily="2" charset="2"/>
              <a:buChar char="Ø"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26743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키보드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ko-KR" altLang="en-US" dirty="0" smtClean="0"/>
              <a:t>이벤트 </a:t>
            </a:r>
            <a:r>
              <a:rPr lang="ko-KR" altLang="en-US" dirty="0" smtClean="0"/>
              <a:t>처리 </a:t>
            </a:r>
            <a:r>
              <a:rPr lang="en-US" altLang="ko-KR" dirty="0" smtClean="0"/>
              <a:t>event2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6"/>
            <a:ext cx="8229600" cy="449690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window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key(event):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print (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repr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event.char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),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 눌렸습니다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callback(event):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frame.focus_set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print(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마우스 이벤트 발생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frame = Frame(window, width=100, height=100)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frame.bind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("&lt;Key&gt;", key)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frame.bind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("&lt;Button-1&gt;", callback)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frame.pack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42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마우스 이벤트 처리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61850"/>
            <a:ext cx="8229600" cy="759409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66 31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에서 마우스 이벤트 발생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'k'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가 눌렸습니다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390599736" descr="EMB000049bc37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169" y="2738249"/>
            <a:ext cx="2016016" cy="21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7519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err="1" smtClean="0"/>
              <a:t>그림판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 </a:t>
            </a:r>
            <a:r>
              <a:rPr lang="ko-KR" altLang="en-US" dirty="0" smtClean="0"/>
              <a:t>만들기 </a:t>
            </a:r>
            <a:r>
              <a:rPr lang="en-US" altLang="ko-KR" dirty="0" smtClean="0"/>
              <a:t>paint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7" name="_x390600240" descr="EMB000049bc37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09" y="2042604"/>
            <a:ext cx="5399199" cy="38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052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6448" y="1468886"/>
            <a:ext cx="8229600" cy="449690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penButton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펜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use_pen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penButton.grid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column=0, sticky=W+E)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brushButton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text='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브러쉬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use_brush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brushButton.grid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column=1, sticky=W+E)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text='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색상선택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choose_color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colorButton.grid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column=2, sticky=W+E)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eraseButton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text='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지우개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use_eraser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eraseButton.grid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column=3, sticky=W+E)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clearButton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Button(window, text='</a:t>
            </a:r>
            <a:r>
              <a:rPr lang="ko-KR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모두삭제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', command=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clear_all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clearButton.grid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(row=0, column=4, sticky=W+E)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9213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7"/>
            <a:ext cx="8229600" cy="141635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DoubleVar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scale = Scale(window, variable=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orient=VERTICAL)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scale.grid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(row=1, column=5, sticky=N+S)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703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Tkinter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시작하기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윈도우</a:t>
            </a:r>
            <a:r>
              <a:rPr lang="en-US" altLang="ko-KR" dirty="0"/>
              <a:t>(window)</a:t>
            </a:r>
            <a:r>
              <a:rPr lang="ko-KR" altLang="en-US" dirty="0"/>
              <a:t>를 생성하고 여기에 필요한 </a:t>
            </a:r>
            <a:r>
              <a:rPr lang="ko-KR" altLang="en-US" dirty="0" smtClean="0"/>
              <a:t>위젯들을 추가한다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2224087"/>
            <a:ext cx="66484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8976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7"/>
            <a:ext cx="8229600" cy="447915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canvas.bind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('&lt;B1-Motion&gt;', paint)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canvas.bind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('&lt;ButtonRelease-1&gt;', reset)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각 마우스 이벤트가 발생하면 다음과 같은 함수들이 호출된다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paint(event):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erase_on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mode,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fill_color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"white" if   mode == "erase" else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mycolor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if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canvas.create_line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capstyle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=ROUND, width=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var.get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(), fill=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fill_color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event.x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event.y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reset(event):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old_y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None, None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99429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391986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use_pen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펜 버튼이 선택되면 모드를 ”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pen"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으로 바꾼다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mode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mode = "pen"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use_brush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mode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mode = "brush"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choose_color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mycolor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askcolor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(color=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mycolor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)[1]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use_erase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global mode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mode = "erase"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32340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공 애니메이션</a:t>
            </a:r>
            <a:r>
              <a:rPr lang="en-US" altLang="ko-KR" dirty="0" smtClean="0"/>
              <a:t> 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다음과 같이 크기와 색상이 다른 </a:t>
            </a:r>
            <a:r>
              <a:rPr lang="en-US" altLang="ko-KR" dirty="0"/>
              <a:t>3</a:t>
            </a:r>
            <a:r>
              <a:rPr lang="ko-KR" altLang="en-US" dirty="0"/>
              <a:t>개의 공이 캔버스에서 반사되는 응용 프로그램을 </a:t>
            </a:r>
            <a:r>
              <a:rPr lang="ko-KR" altLang="en-US" dirty="0" smtClean="0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662" y="2671937"/>
            <a:ext cx="4688814" cy="335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358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227749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time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random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canvas=Canvas(window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, width=600,height=400)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5818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399088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Ball():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self,color,size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):   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self.id=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(0, 0, size,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size,fill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=color)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move(self):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canvas.move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self.id,self.dx,self.dy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x0, y0, x1, y1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canvas.coords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(self.id)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if y1 &gt;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canvas.winfo_height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or y0 &lt; 0: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원이 위쪽이나 아래쪽으로 벗어났으면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의 부호를 반전시킨다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if x1 &gt;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canvas.winfo_width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or x0 &lt; 0: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원이 왼쪽이나 오른쪽으로 벗어났으면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			# dx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의 부호를 반전시킨다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0259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331617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ball1=Ball("blue", 60)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ball2=Ball("green",100)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ball3=Ball("orange",80)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while True: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ball1.move()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ball2.move()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ball3.move()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window.update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time.sleep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(0.05)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75918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Lab: </a:t>
            </a:r>
            <a:r>
              <a:rPr lang="ko-KR" altLang="en-US" dirty="0" smtClean="0"/>
              <a:t>공</a:t>
            </a:r>
            <a:r>
              <a:rPr lang="en-US" altLang="ko-KR" dirty="0" smtClean="0"/>
              <a:t> </a:t>
            </a:r>
            <a:r>
              <a:rPr lang="ko-KR" altLang="en-US" dirty="0" smtClean="0"/>
              <a:t>애니메이션 </a:t>
            </a:r>
            <a:r>
              <a:rPr lang="en-US" altLang="ko-KR" dirty="0" smtClean="0"/>
              <a:t>II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공을 </a:t>
            </a:r>
            <a:r>
              <a:rPr lang="en-US" altLang="ko-KR" dirty="0"/>
              <a:t>30</a:t>
            </a:r>
            <a:r>
              <a:rPr lang="ko-KR" altLang="en-US" dirty="0"/>
              <a:t>개 </a:t>
            </a:r>
            <a:r>
              <a:rPr lang="ko-KR" altLang="en-US" dirty="0" smtClean="0"/>
              <a:t>정도 만들어서 </a:t>
            </a:r>
            <a:r>
              <a:rPr lang="ko-KR" altLang="en-US" dirty="0"/>
              <a:t>움직이려면 어떻게 해야 할까</a:t>
            </a:r>
            <a:r>
              <a:rPr lang="en-US" altLang="ko-KR" dirty="0"/>
              <a:t>? </a:t>
            </a:r>
            <a:r>
              <a:rPr lang="ko-KR" altLang="en-US" dirty="0"/>
              <a:t>이럴 때는 개별 변수를 사용하여 각 객체를 </a:t>
            </a:r>
            <a:r>
              <a:rPr lang="ko-KR" altLang="en-US" dirty="0" smtClean="0"/>
              <a:t>참조하는 </a:t>
            </a:r>
            <a:r>
              <a:rPr lang="ko-KR" altLang="en-US" dirty="0"/>
              <a:t>것은 거의 불가능하다</a:t>
            </a:r>
            <a:r>
              <a:rPr lang="en-US" altLang="ko-KR" dirty="0"/>
              <a:t>. </a:t>
            </a:r>
            <a:r>
              <a:rPr lang="ko-KR" altLang="en-US" dirty="0"/>
              <a:t>이런 경우에는 리스트를 생성하고 리스트에 객체를 </a:t>
            </a:r>
            <a:r>
              <a:rPr lang="ko-KR" altLang="en-US" dirty="0" smtClean="0"/>
              <a:t>저장하여야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785" y="2872186"/>
            <a:ext cx="4768713" cy="3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356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9"/>
            <a:ext cx="8229600" cy="201116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time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import random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canvas=Canvas(window, width=600,height=400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628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409741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class Ball():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__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__(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self,color,size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):   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self.id=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canvas.create_oval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(0, 0, size,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size,fill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=color)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random.randint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(1,10)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move(self):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canvas.move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self.id,self.dx,self.dy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x0, y0, x1, y1 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canvas.coords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(self.id)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if y1 &gt;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canvas.winfo_height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or y0 &lt; 0: 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원이 위쪽이나 아래쪽으로 벗어났으면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self.dy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dy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의 부호를 반전시킨다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if x1 &gt;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canvas.winfo_width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or x0 &lt; 0: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원이 왼쪽이나 오른쪽으로 벗어났으면</a:t>
            </a:r>
          </a:p>
          <a:p>
            <a:pPr latinLnBrk="1"/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-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self.dx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				# dx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의 부호를 반전시킨다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616435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Sol: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921648"/>
            <a:ext cx="8229600" cy="3227401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colors = ["red", "orange", "yellow", "green", "blue", "indigo", "violet"]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= []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range(30):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ballList.append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(Ball(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random.choice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(colors), 60))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while True: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for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 range(30):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ballList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].move()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window.update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time.sleep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(0.05)</a:t>
            </a:r>
          </a:p>
          <a:p>
            <a:pPr latinLnBrk="1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939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단순 위젯과 컨테이너 위젯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단순 </a:t>
            </a:r>
            <a:r>
              <a:rPr lang="ko-KR" altLang="en-US" dirty="0" smtClean="0"/>
              <a:t>위젯</a:t>
            </a:r>
            <a:r>
              <a:rPr lang="en-US" altLang="ko-KR" dirty="0" smtClean="0"/>
              <a:t>: Button</a:t>
            </a:r>
            <a:r>
              <a:rPr lang="en-US" altLang="ko-KR" dirty="0"/>
              <a:t>, </a:t>
            </a:r>
            <a:r>
              <a:rPr lang="en-US" altLang="ko-KR" dirty="0" err="1"/>
              <a:t>Canavs</a:t>
            </a:r>
            <a:r>
              <a:rPr lang="en-US" altLang="ko-KR" dirty="0"/>
              <a:t>, </a:t>
            </a:r>
            <a:r>
              <a:rPr lang="en-US" altLang="ko-KR" dirty="0" err="1"/>
              <a:t>Checkbutton</a:t>
            </a:r>
            <a:r>
              <a:rPr lang="en-US" altLang="ko-KR" dirty="0"/>
              <a:t>, Entry, Label, Message </a:t>
            </a:r>
            <a:r>
              <a:rPr lang="ko-KR" altLang="en-US" dirty="0"/>
              <a:t>등이 여기에 속한다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0" fontAlgn="base"/>
            <a:r>
              <a:rPr lang="ko-KR" altLang="en-US" dirty="0"/>
              <a:t>컨테이너 </a:t>
            </a:r>
            <a:r>
              <a:rPr lang="ko-KR" altLang="en-US" dirty="0" smtClean="0"/>
              <a:t>컴포넌트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다른 </a:t>
            </a:r>
            <a:r>
              <a:rPr lang="ko-KR" altLang="en-US" dirty="0"/>
              <a:t>컴포넌트를 안에 포함할 수 있는 컴포넌트로서 </a:t>
            </a:r>
            <a:r>
              <a:rPr lang="en-US" altLang="ko-KR" dirty="0"/>
              <a:t>Frame, </a:t>
            </a:r>
            <a:r>
              <a:rPr lang="en-US" altLang="ko-KR" dirty="0" err="1">
                <a:hlinkClick r:id="rId2"/>
              </a:rPr>
              <a:t>Toplevel</a:t>
            </a:r>
            <a:r>
              <a:rPr lang="en-US" altLang="ko-KR" dirty="0"/>
              <a:t>, </a:t>
            </a:r>
            <a:r>
              <a:rPr lang="en-US" altLang="ko-KR" dirty="0" err="1">
                <a:hlinkClick r:id="rId3"/>
              </a:rPr>
              <a:t>LabelFrame</a:t>
            </a:r>
            <a:r>
              <a:rPr lang="en-US" altLang="ko-KR" dirty="0"/>
              <a:t>, </a:t>
            </a:r>
            <a:r>
              <a:rPr lang="en-US" altLang="ko-KR" dirty="0" err="1">
                <a:hlinkClick r:id="rId4"/>
              </a:rPr>
              <a:t>PanedWindow</a:t>
            </a:r>
            <a:r>
              <a:rPr lang="ko-KR" altLang="en-US" dirty="0"/>
              <a:t> 등이 여기에 속한다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12" y="3803904"/>
            <a:ext cx="70866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755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2158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 err="1" smtClean="0">
                <a:solidFill>
                  <a:schemeClr val="bg1"/>
                </a:solidFill>
              </a:rPr>
              <a:t>tkinter</a:t>
            </a:r>
            <a:r>
              <a:rPr lang="ko-KR" altLang="en-US" sz="1600" dirty="0">
                <a:solidFill>
                  <a:schemeClr val="bg1"/>
                </a:solidFill>
              </a:rPr>
              <a:t>에서는 먼저 루프 윈도우를 생성하고 레이블이나 버튼을 생성할 때 첫 번째 인수로 윈도우를 넘기면 된다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err="1" smtClean="0">
                <a:solidFill>
                  <a:schemeClr val="bg1"/>
                </a:solidFill>
              </a:rPr>
              <a:t>파이썬은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en-US" altLang="ko-KR" sz="1600" dirty="0">
                <a:solidFill>
                  <a:schemeClr val="bg1"/>
                </a:solidFill>
              </a:rPr>
              <a:t>3</a:t>
            </a:r>
            <a:r>
              <a:rPr lang="ko-KR" altLang="en-US" sz="1600" dirty="0">
                <a:solidFill>
                  <a:schemeClr val="bg1"/>
                </a:solidFill>
              </a:rPr>
              <a:t>종류의 배치 관리자를 제공한다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배치 관리자</a:t>
            </a:r>
            <a:r>
              <a:rPr lang="en-US" altLang="ko-KR" sz="1600" dirty="0">
                <a:solidFill>
                  <a:schemeClr val="bg1"/>
                </a:solidFill>
              </a:rPr>
              <a:t>, </a:t>
            </a:r>
            <a:r>
              <a:rPr lang="ko-KR" altLang="en-US" sz="1600" dirty="0">
                <a:solidFill>
                  <a:schemeClr val="bg1"/>
                </a:solidFill>
              </a:rPr>
              <a:t>격자</a:t>
            </a:r>
            <a:r>
              <a:rPr lang="en-US" altLang="ko-KR" sz="1600" dirty="0">
                <a:solidFill>
                  <a:schemeClr val="bg1"/>
                </a:solidFill>
              </a:rPr>
              <a:t>(grid) </a:t>
            </a:r>
            <a:r>
              <a:rPr lang="ko-KR" altLang="en-US" sz="1600" dirty="0">
                <a:solidFill>
                  <a:schemeClr val="bg1"/>
                </a:solidFill>
              </a:rPr>
              <a:t>배치 관리자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절대</a:t>
            </a:r>
            <a:r>
              <a:rPr lang="en-US" altLang="ko-KR" sz="1600" dirty="0">
                <a:solidFill>
                  <a:schemeClr val="bg1"/>
                </a:solidFill>
              </a:rPr>
              <a:t>(place) </a:t>
            </a:r>
            <a:r>
              <a:rPr lang="ko-KR" altLang="en-US" sz="1600" dirty="0" smtClean="0">
                <a:solidFill>
                  <a:schemeClr val="bg1"/>
                </a:solidFill>
              </a:rPr>
              <a:t>배치 관리자가 </a:t>
            </a:r>
            <a:r>
              <a:rPr lang="ko-KR" altLang="en-US" sz="1600" dirty="0">
                <a:solidFill>
                  <a:schemeClr val="bg1"/>
                </a:solidFill>
              </a:rPr>
              <a:t>바로 그것이다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위젯에 </a:t>
            </a:r>
            <a:r>
              <a:rPr lang="ko-KR" altLang="en-US" sz="1600" dirty="0">
                <a:solidFill>
                  <a:schemeClr val="bg1"/>
                </a:solidFill>
              </a:rPr>
              <a:t>이벤트를 처리하는 함수를 연결하려면 </a:t>
            </a:r>
            <a:r>
              <a:rPr lang="en-US" altLang="ko-KR" sz="1600" dirty="0">
                <a:solidFill>
                  <a:schemeClr val="bg1"/>
                </a:solidFill>
              </a:rPr>
              <a:t>bind()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사용한다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예를 들면 </a:t>
            </a:r>
            <a:r>
              <a:rPr lang="en-US" altLang="ko-KR" sz="1600" dirty="0" err="1">
                <a:solidFill>
                  <a:schemeClr val="bg1"/>
                </a:solidFill>
              </a:rPr>
              <a:t>widget.bind</a:t>
            </a:r>
            <a:r>
              <a:rPr lang="en-US" altLang="ko-KR" sz="1600" dirty="0">
                <a:solidFill>
                  <a:schemeClr val="bg1"/>
                </a:solidFill>
              </a:rPr>
              <a:t>(‘&lt;Button-1</a:t>
            </a:r>
            <a:r>
              <a:rPr lang="en-US" altLang="ko-KR" sz="1600" dirty="0" smtClean="0">
                <a:solidFill>
                  <a:schemeClr val="bg1"/>
                </a:solidFill>
              </a:rPr>
              <a:t>&gt;’, </a:t>
            </a:r>
            <a:r>
              <a:rPr lang="en-US" altLang="ko-KR" sz="1600" dirty="0" err="1" smtClean="0">
                <a:solidFill>
                  <a:schemeClr val="bg1"/>
                </a:solidFill>
              </a:rPr>
              <a:t>sleft</a:t>
            </a:r>
            <a:r>
              <a:rPr lang="en-US" altLang="ko-KR" sz="1600" dirty="0">
                <a:solidFill>
                  <a:schemeClr val="bg1"/>
                </a:solidFill>
              </a:rPr>
              <a:t>)</a:t>
            </a:r>
            <a:r>
              <a:rPr lang="ko-KR" altLang="en-US" sz="1600" dirty="0">
                <a:solidFill>
                  <a:schemeClr val="bg1"/>
                </a:solidFill>
              </a:rPr>
              <a:t>와 같이 하면 된다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effectLst/>
              </a:rPr>
              <a:t>레이블이 </a:t>
            </a:r>
            <a:r>
              <a:rPr lang="ko-KR" altLang="en-US" dirty="0">
                <a:effectLst/>
              </a:rPr>
              <a:t>있는 윈도우를 </a:t>
            </a:r>
            <a:r>
              <a:rPr lang="ko-KR" altLang="en-US" dirty="0" smtClean="0">
                <a:effectLst/>
              </a:rPr>
              <a:t>생성해보자 </a:t>
            </a:r>
            <a:r>
              <a:rPr lang="en-US" altLang="ko-KR" dirty="0" smtClean="0"/>
              <a:t>label1.py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 하나의 버튼이 있는 윈도우를 생성해보자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480" y="2145672"/>
            <a:ext cx="8229600" cy="1865013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noAutofit/>
          </a:bodyPr>
          <a:lstStyle>
            <a:defPPr>
              <a:defRPr lang="en-US"/>
            </a:defPPr>
            <a:lvl1pPr>
              <a:defRPr>
                <a:latin typeface="Century Schoolbook" panose="02040604050505020304" pitchFamily="18" charset="0"/>
                <a:ea typeface="굴림" panose="020B0600000101010101" pitchFamily="50" charset="-127"/>
                <a:cs typeface="Consolas" panose="020B0609020204030204" pitchFamily="49" charset="0"/>
              </a:defRPr>
            </a:lvl1pPr>
          </a:lstStyle>
          <a:p>
            <a:pPr latinLnBrk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import *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#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모듈을 포함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window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루트 윈도우를 생성</a:t>
            </a:r>
          </a:p>
          <a:p>
            <a:pPr latinLnBrk="1"/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label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= Label(window, text="Hello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tkinter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")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레이블 위젯을 생성</a:t>
            </a:r>
          </a:p>
          <a:p>
            <a:pPr latinLnBrk="1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label.pack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레이블 위젯을 윈도우에 배치</a:t>
            </a:r>
          </a:p>
          <a:p>
            <a:pPr latinLnBrk="1"/>
            <a:endParaRPr lang="en-US" altLang="ko-K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atinLnBrk="1"/>
            <a:r>
              <a:rPr lang="en-US" altLang="ko-K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window.mainloop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altLang="ko-K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	# 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윈도우가 사용자 동작을 대기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69" y="4475372"/>
            <a:ext cx="2622470" cy="112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46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3593</TotalTime>
  <Words>3146</Words>
  <Application>Microsoft Office PowerPoint</Application>
  <PresentationFormat>화면 슬라이드 쇼(4:3)</PresentationFormat>
  <Paragraphs>721</Paragraphs>
  <Slides>81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81</vt:i4>
      </vt:variant>
    </vt:vector>
  </HeadingPairs>
  <TitlesOfParts>
    <vt:vector size="88" baseType="lpstr">
      <vt:lpstr>HY얕은샘물M</vt:lpstr>
      <vt:lpstr>굴림</vt:lpstr>
      <vt:lpstr>Arial</vt:lpstr>
      <vt:lpstr>Tw Cen MT</vt:lpstr>
      <vt:lpstr>Wingdings</vt:lpstr>
      <vt:lpstr>Wingdings 2</vt:lpstr>
      <vt:lpstr>가을</vt:lpstr>
      <vt:lpstr>9장 G U  I   프로그래밍</vt:lpstr>
      <vt:lpstr>학습 목표</vt:lpstr>
      <vt:lpstr>이번 장에서 만들 프로그램</vt:lpstr>
      <vt:lpstr>tkinter란?</vt:lpstr>
      <vt:lpstr>tkinter의 유래</vt:lpstr>
      <vt:lpstr>Gui 모드와 텍스트 모드의 비교</vt:lpstr>
      <vt:lpstr>Tkinter 시작하기</vt:lpstr>
      <vt:lpstr>단순 위젯과 컨테이너 위젯</vt:lpstr>
      <vt:lpstr>레이블이 있는 윈도우를 생성해보자 label1.py</vt:lpstr>
      <vt:lpstr>분석</vt:lpstr>
      <vt:lpstr>분석</vt:lpstr>
      <vt:lpstr>Tkinter의 위젯들</vt:lpstr>
      <vt:lpstr>PowerPoint 프레젠테이션</vt:lpstr>
      <vt:lpstr> 버튼 위젯 button1</vt:lpstr>
      <vt:lpstr> 엔트리 위젯 entry</vt:lpstr>
      <vt:lpstr>배치 관리자</vt:lpstr>
      <vt:lpstr>압축 배치 관리자 pack</vt:lpstr>
      <vt:lpstr>압축 배치 관리자</vt:lpstr>
      <vt:lpstr>격자 배치 관리자</vt:lpstr>
      <vt:lpstr>격자 배치 관리자 grid</vt:lpstr>
      <vt:lpstr>절대 위치 배치 관리자 place</vt:lpstr>
      <vt:lpstr>여러 배치 관리자 혼용하기 frame</vt:lpstr>
      <vt:lpstr>윈도우의 크기와 위젯의 크기 설정하기 wsize</vt:lpstr>
      <vt:lpstr>Lab: 온도 변환기 temp_conv </vt:lpstr>
      <vt:lpstr>Lab: 격자 배치 관리자 실습 grid2</vt:lpstr>
      <vt:lpstr>Sol:</vt:lpstr>
      <vt:lpstr>버튼 이벤트 처리</vt:lpstr>
      <vt:lpstr>버튼 이벤트 처리</vt:lpstr>
      <vt:lpstr>예제 event</vt:lpstr>
      <vt:lpstr>실행결과</vt:lpstr>
      <vt:lpstr>Lab: 카운터 만들기</vt:lpstr>
      <vt:lpstr>Sol: stopwatch</vt:lpstr>
      <vt:lpstr>Lab: 온도 변환기 #2 temp_conv2</vt:lpstr>
      <vt:lpstr>Sol:</vt:lpstr>
      <vt:lpstr>위젯 속성변경</vt:lpstr>
      <vt:lpstr>숫자 추측 게임 guess_number</vt:lpstr>
      <vt:lpstr>Sol:</vt:lpstr>
      <vt:lpstr>Sol:</vt:lpstr>
      <vt:lpstr>Sol:</vt:lpstr>
      <vt:lpstr>Lab: 가위, 바위, 보 게임</vt:lpstr>
      <vt:lpstr>Sol: rock_paper_scissor</vt:lpstr>
      <vt:lpstr>Sol:</vt:lpstr>
      <vt:lpstr>Sol:</vt:lpstr>
      <vt:lpstr>Lab: TIC-TAC-TOE 게임</vt:lpstr>
      <vt:lpstr>Sol:</vt:lpstr>
      <vt:lpstr>Sol:</vt:lpstr>
      <vt:lpstr>Lab: 계산기 프로그램</vt:lpstr>
      <vt:lpstr>사용자 인터페이스 작성 calculator2</vt:lpstr>
      <vt:lpstr>계산기 프로그램 #1</vt:lpstr>
      <vt:lpstr>계산기 프로그램 #2</vt:lpstr>
      <vt:lpstr>계산기 프로그램 #3</vt:lpstr>
      <vt:lpstr>화면에 그림 그리기 canvas1</vt:lpstr>
      <vt:lpstr>도형 관리</vt:lpstr>
      <vt:lpstr>색상 설정</vt:lpstr>
      <vt:lpstr>폰트 font</vt:lpstr>
      <vt:lpstr>기초 도형 그리기</vt:lpstr>
      <vt:lpstr>기초 도형 그리기</vt:lpstr>
      <vt:lpstr>이미지 표시하기 image</vt:lpstr>
      <vt:lpstr>Lab: 도형 그리기 draw</vt:lpstr>
      <vt:lpstr>Sol: </vt:lpstr>
      <vt:lpstr>Sol: </vt:lpstr>
      <vt:lpstr>키보드와 마우스 이벤트 처리</vt:lpstr>
      <vt:lpstr>마우스 이벤트 처리 event, event1</vt:lpstr>
      <vt:lpstr>이벤트 지정자</vt:lpstr>
      <vt:lpstr>키보드  이벤트 처리 event2</vt:lpstr>
      <vt:lpstr>마우스 이벤트 처리</vt:lpstr>
      <vt:lpstr>Lab: 그림판 프로그램 만들기 paint</vt:lpstr>
      <vt:lpstr>Sol: </vt:lpstr>
      <vt:lpstr>Sol: </vt:lpstr>
      <vt:lpstr>Sol: </vt:lpstr>
      <vt:lpstr>Sol: </vt:lpstr>
      <vt:lpstr>Lab: 공 애니메이션 I</vt:lpstr>
      <vt:lpstr>Sol: </vt:lpstr>
      <vt:lpstr>Sol: </vt:lpstr>
      <vt:lpstr>Sol: </vt:lpstr>
      <vt:lpstr>Lab: 공 애니메이션 II</vt:lpstr>
      <vt:lpstr>Sol: </vt:lpstr>
      <vt:lpstr>Sol: </vt:lpstr>
      <vt:lpstr>Sol: 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신 동현</cp:lastModifiedBy>
  <cp:revision>960</cp:revision>
  <dcterms:created xsi:type="dcterms:W3CDTF">2007-06-29T06:43:39Z</dcterms:created>
  <dcterms:modified xsi:type="dcterms:W3CDTF">2023-06-17T05:17:15Z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