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80F2-7289-49DE-AAA7-7603D0B91A18}" type="datetimeFigureOut">
              <a:rPr lang="ko-KR" altLang="en-US" smtClean="0"/>
              <a:t>2010-06-11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9D5C-239E-4C41-823C-15AEC59B9B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80F2-7289-49DE-AAA7-7603D0B91A18}" type="datetimeFigureOut">
              <a:rPr lang="ko-KR" altLang="en-US" smtClean="0"/>
              <a:t>2010-06-11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9D5C-239E-4C41-823C-15AEC59B9B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80F2-7289-49DE-AAA7-7603D0B91A18}" type="datetimeFigureOut">
              <a:rPr lang="ko-KR" altLang="en-US" smtClean="0"/>
              <a:t>2010-06-11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9D5C-239E-4C41-823C-15AEC59B9B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A6B7E-6C86-4D48-A43B-06C61DCC9CF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80F2-7289-49DE-AAA7-7603D0B91A18}" type="datetimeFigureOut">
              <a:rPr lang="ko-KR" altLang="en-US" smtClean="0"/>
              <a:t>2010-06-11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9D5C-239E-4C41-823C-15AEC59B9B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80F2-7289-49DE-AAA7-7603D0B91A18}" type="datetimeFigureOut">
              <a:rPr lang="ko-KR" altLang="en-US" smtClean="0"/>
              <a:t>2010-06-11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9D5C-239E-4C41-823C-15AEC59B9B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80F2-7289-49DE-AAA7-7603D0B91A18}" type="datetimeFigureOut">
              <a:rPr lang="ko-KR" altLang="en-US" smtClean="0"/>
              <a:t>2010-06-11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9D5C-239E-4C41-823C-15AEC59B9B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80F2-7289-49DE-AAA7-7603D0B91A18}" type="datetimeFigureOut">
              <a:rPr lang="ko-KR" altLang="en-US" smtClean="0"/>
              <a:t>2010-06-11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9D5C-239E-4C41-823C-15AEC59B9B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80F2-7289-49DE-AAA7-7603D0B91A18}" type="datetimeFigureOut">
              <a:rPr lang="ko-KR" altLang="en-US" smtClean="0"/>
              <a:t>2010-06-11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9D5C-239E-4C41-823C-15AEC59B9B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80F2-7289-49DE-AAA7-7603D0B91A18}" type="datetimeFigureOut">
              <a:rPr lang="ko-KR" altLang="en-US" smtClean="0"/>
              <a:t>2010-06-11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9D5C-239E-4C41-823C-15AEC59B9B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80F2-7289-49DE-AAA7-7603D0B91A18}" type="datetimeFigureOut">
              <a:rPr lang="ko-KR" altLang="en-US" smtClean="0"/>
              <a:t>2010-06-11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9D5C-239E-4C41-823C-15AEC59B9B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80F2-7289-49DE-AAA7-7603D0B91A18}" type="datetimeFigureOut">
              <a:rPr lang="ko-KR" altLang="en-US" smtClean="0"/>
              <a:t>2010-06-11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09D5C-239E-4C41-823C-15AEC59B9B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A80F2-7289-49DE-AAA7-7603D0B91A18}" type="datetimeFigureOut">
              <a:rPr lang="ko-KR" altLang="en-US" smtClean="0"/>
              <a:t>2010-06-11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09D5C-239E-4C41-823C-15AEC59B9BC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WINDOWS\TEMP\Hnc\BinData\EMB09c7.BM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b="0" smtClean="0">
                <a:solidFill>
                  <a:schemeClr val="tx1"/>
                </a:solidFill>
                <a:ea typeface="한컴바탕" pitchFamily="18" charset="2"/>
                <a:cs typeface="한컴바탕" pitchFamily="18" charset="2"/>
              </a:rPr>
              <a:t>제</a:t>
            </a:r>
            <a:r>
              <a:rPr lang="ko-KR" altLang="en-US" b="0" smtClean="0">
                <a:solidFill>
                  <a:schemeClr val="tx1"/>
                </a:solidFill>
                <a:latin typeface="Arial" pitchFamily="34" charset="0"/>
                <a:ea typeface="한컴바탕" pitchFamily="18" charset="2"/>
                <a:cs typeface="한컴바탕" pitchFamily="18" charset="2"/>
              </a:rPr>
              <a:t> </a:t>
            </a:r>
            <a:r>
              <a:rPr lang="en-US" altLang="ko-KR" b="0" smtClean="0">
                <a:solidFill>
                  <a:schemeClr val="tx1"/>
                </a:solidFill>
                <a:ea typeface="한컴바탕" pitchFamily="18" charset="2"/>
                <a:cs typeface="한컴바탕" pitchFamily="18" charset="2"/>
              </a:rPr>
              <a:t>5</a:t>
            </a:r>
            <a:r>
              <a:rPr lang="en-US" altLang="ko-KR" b="0" smtClean="0">
                <a:solidFill>
                  <a:schemeClr val="tx1"/>
                </a:solidFill>
                <a:latin typeface="Arial" pitchFamily="34" charset="0"/>
                <a:ea typeface="한컴바탕" pitchFamily="18" charset="2"/>
                <a:cs typeface="한컴바탕" pitchFamily="18" charset="2"/>
              </a:rPr>
              <a:t> </a:t>
            </a:r>
            <a:r>
              <a:rPr lang="ko-KR" altLang="en-US" b="0" smtClean="0">
                <a:solidFill>
                  <a:schemeClr val="tx1"/>
                </a:solidFill>
                <a:ea typeface="한컴바탕" pitchFamily="18" charset="2"/>
                <a:cs typeface="한컴바탕" pitchFamily="18" charset="2"/>
              </a:rPr>
              <a:t>장</a:t>
            </a:r>
            <a:r>
              <a:rPr lang="ko-KR" altLang="en-US" b="0" smtClean="0">
                <a:solidFill>
                  <a:schemeClr val="tx1"/>
                </a:solidFill>
                <a:latin typeface="Arial" pitchFamily="34" charset="0"/>
                <a:ea typeface="한컴바탕" pitchFamily="18" charset="2"/>
                <a:cs typeface="한컴바탕" pitchFamily="18" charset="2"/>
              </a:rPr>
              <a:t> </a:t>
            </a:r>
            <a:r>
              <a:rPr lang="ko-KR" altLang="en-US" b="0" smtClean="0">
                <a:solidFill>
                  <a:schemeClr val="tx1"/>
                </a:solidFill>
                <a:latin typeface="한컴바탕" pitchFamily="18" charset="2"/>
                <a:ea typeface="한컴바탕" pitchFamily="18" charset="2"/>
                <a:cs typeface="한컴바탕" pitchFamily="18" charset="2"/>
              </a:rPr>
              <a:t>인구증가와 식량자원</a:t>
            </a:r>
            <a:r>
              <a:rPr lang="ko-KR" altLang="en-US" smtClean="0">
                <a:solidFill>
                  <a:schemeClr val="tx1"/>
                </a:solidFill>
                <a:ea typeface="한컴바탕" pitchFamily="18" charset="2"/>
                <a:cs typeface="한컴바탕" pitchFamily="18" charset="2"/>
              </a:rPr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b="1" smtClean="0">
                <a:solidFill>
                  <a:schemeClr val="accent1"/>
                </a:solidFill>
              </a:rPr>
              <a:t>멜더스의 인구론</a:t>
            </a:r>
            <a:r>
              <a:rPr lang="en-US" altLang="ko-KR" b="1" smtClean="0">
                <a:solidFill>
                  <a:schemeClr val="accent1"/>
                </a:solidFill>
              </a:rPr>
              <a:t>(1788)</a:t>
            </a:r>
            <a:endParaRPr lang="ko-KR" altLang="en-US" b="1" smtClean="0">
              <a:solidFill>
                <a:schemeClr val="accent1"/>
              </a:solidFill>
            </a:endParaRPr>
          </a:p>
          <a:p>
            <a:pPr eaLnBrk="1" hangingPunct="1"/>
            <a:endParaRPr lang="ko-KR" altLang="en-US" sz="1500" b="1" smtClean="0"/>
          </a:p>
          <a:p>
            <a:pPr eaLnBrk="1" hangingPunct="1">
              <a:buFont typeface="Wingdings" pitchFamily="2" charset="2"/>
              <a:buNone/>
            </a:pPr>
            <a:r>
              <a:rPr lang="ko-KR" altLang="en-US" sz="2600" smtClean="0"/>
              <a:t>  </a:t>
            </a:r>
            <a:r>
              <a:rPr lang="ko-KR" altLang="en-US" sz="2600" smtClean="0">
                <a:latin typeface="Arial" pitchFamily="34" charset="0"/>
              </a:rPr>
              <a:t>‘</a:t>
            </a:r>
            <a:r>
              <a:rPr lang="ko-KR" altLang="en-US" sz="2600" smtClean="0"/>
              <a:t>인구는 제한하지 않으면 기하급수적으로 증가하고</a:t>
            </a:r>
          </a:p>
          <a:p>
            <a:pPr eaLnBrk="1" hangingPunct="1">
              <a:buFont typeface="Wingdings" pitchFamily="2" charset="2"/>
              <a:buNone/>
            </a:pPr>
            <a:r>
              <a:rPr lang="ko-KR" altLang="en-US" sz="2600" smtClean="0"/>
              <a:t>   식량은 산술급수적으로 증가한다</a:t>
            </a:r>
            <a:r>
              <a:rPr lang="ko-KR" altLang="en-US" sz="2600" smtClean="0">
                <a:latin typeface="Arial" pitchFamily="34" charset="0"/>
              </a:rPr>
              <a:t>’</a:t>
            </a:r>
            <a:r>
              <a:rPr lang="en-US" altLang="ko-KR" sz="2600" smtClean="0"/>
              <a:t>.</a:t>
            </a:r>
          </a:p>
          <a:p>
            <a:pPr eaLnBrk="1" hangingPunct="1"/>
            <a:endParaRPr lang="en-US" altLang="ko-KR" sz="2600" smtClean="0"/>
          </a:p>
          <a:p>
            <a:pPr eaLnBrk="1" hangingPunct="1"/>
            <a:r>
              <a:rPr lang="ko-KR" altLang="en-US" b="1" smtClean="0">
                <a:solidFill>
                  <a:schemeClr val="accent1"/>
                </a:solidFill>
              </a:rPr>
              <a:t>지구의 인구부양능력</a:t>
            </a:r>
          </a:p>
          <a:p>
            <a:pPr eaLnBrk="1" hangingPunct="1">
              <a:buFont typeface="Wingdings" pitchFamily="2" charset="2"/>
              <a:buNone/>
            </a:pPr>
            <a:endParaRPr lang="ko-KR" altLang="en-US" sz="1500" b="1" smtClean="0">
              <a:solidFill>
                <a:schemeClr val="accent1"/>
              </a:solidFill>
            </a:endParaRPr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mtClean="0"/>
              <a:t>*</a:t>
            </a:r>
            <a:r>
              <a:rPr lang="ko-KR" altLang="en-US" smtClean="0"/>
              <a:t> 지구의 경작면적과 식량생산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mtClean="0"/>
              <a:t>*</a:t>
            </a:r>
            <a:r>
              <a:rPr lang="ko-KR" altLang="en-US" smtClean="0"/>
              <a:t> 식생활수준에 따른 부양능력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mtClean="0"/>
              <a:t>*</a:t>
            </a:r>
            <a:r>
              <a:rPr lang="ko-KR" altLang="en-US" smtClean="0"/>
              <a:t> 현 경작곡물 </a:t>
            </a:r>
            <a:r>
              <a:rPr lang="en-US" altLang="ko-KR" smtClean="0"/>
              <a:t>400</a:t>
            </a:r>
            <a:r>
              <a:rPr lang="ko-KR" altLang="en-US" smtClean="0"/>
              <a:t>억명</a:t>
            </a:r>
            <a:r>
              <a:rPr lang="en-US" altLang="ko-KR" smtClean="0"/>
              <a:t>, </a:t>
            </a:r>
            <a:r>
              <a:rPr lang="ko-KR" altLang="en-US" smtClean="0"/>
              <a:t>선진국 수준 </a:t>
            </a:r>
            <a:r>
              <a:rPr lang="en-US" altLang="ko-KR" smtClean="0"/>
              <a:t>60</a:t>
            </a:r>
            <a:r>
              <a:rPr lang="ko-KR" altLang="en-US" smtClean="0"/>
              <a:t>억명 미만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568801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ko-KR" sz="2400" smtClean="0"/>
              <a:t>2) </a:t>
            </a:r>
            <a:r>
              <a:rPr lang="ko-KR" altLang="en-US" sz="2400" smtClean="0"/>
              <a:t>선진국과 개발도상국의 인구증가</a:t>
            </a:r>
          </a:p>
          <a:p>
            <a:pPr>
              <a:buFontTx/>
              <a:buNone/>
            </a:pPr>
            <a:endParaRPr lang="ko-KR" altLang="en-US" sz="2400" smtClean="0"/>
          </a:p>
          <a:p>
            <a:pPr>
              <a:buFontTx/>
              <a:buNone/>
            </a:pPr>
            <a:r>
              <a:rPr lang="ko-KR" altLang="en-US" sz="1800" smtClean="0"/>
              <a:t>     선진국 </a:t>
            </a:r>
            <a:r>
              <a:rPr lang="en-US" altLang="ko-KR" sz="1800" smtClean="0"/>
              <a:t>: </a:t>
            </a:r>
            <a:r>
              <a:rPr lang="ko-KR" altLang="en-US" sz="1800" smtClean="0"/>
              <a:t>정체</a:t>
            </a:r>
            <a:r>
              <a:rPr lang="en-US" altLang="ko-KR" sz="1800" smtClean="0"/>
              <a:t>(</a:t>
            </a:r>
            <a:r>
              <a:rPr lang="ko-KR" altLang="en-US" sz="1800" smtClean="0"/>
              <a:t>미국</a:t>
            </a:r>
            <a:r>
              <a:rPr lang="en-US" altLang="ko-KR" sz="1800" smtClean="0"/>
              <a:t>, </a:t>
            </a:r>
            <a:r>
              <a:rPr lang="ko-KR" altLang="en-US" sz="1800" smtClean="0"/>
              <a:t>유럽</a:t>
            </a:r>
            <a:r>
              <a:rPr lang="en-US" altLang="ko-KR" sz="1800" smtClean="0"/>
              <a:t>, </a:t>
            </a:r>
            <a:r>
              <a:rPr lang="ko-KR" altLang="en-US" sz="1800" smtClean="0"/>
              <a:t>일본</a:t>
            </a:r>
            <a:r>
              <a:rPr lang="en-US" altLang="ko-KR" sz="1800" smtClean="0"/>
              <a:t>)</a:t>
            </a:r>
          </a:p>
          <a:p>
            <a:pPr>
              <a:buFontTx/>
              <a:buNone/>
            </a:pPr>
            <a:r>
              <a:rPr lang="en-US" altLang="ko-KR" sz="1800" smtClean="0"/>
              <a:t>     </a:t>
            </a:r>
            <a:r>
              <a:rPr lang="ko-KR" altLang="en-US" sz="1800" smtClean="0"/>
              <a:t>후진국 </a:t>
            </a:r>
            <a:r>
              <a:rPr lang="en-US" altLang="ko-KR" sz="1800" smtClean="0"/>
              <a:t>: </a:t>
            </a:r>
            <a:r>
              <a:rPr lang="ko-KR" altLang="en-US" sz="1800" smtClean="0"/>
              <a:t>급격</a:t>
            </a:r>
            <a:r>
              <a:rPr lang="en-US" altLang="ko-KR" sz="1800" smtClean="0"/>
              <a:t>(</a:t>
            </a:r>
            <a:r>
              <a:rPr lang="ko-KR" altLang="en-US" sz="1800" smtClean="0"/>
              <a:t>아시아</a:t>
            </a:r>
            <a:r>
              <a:rPr lang="en-US" altLang="ko-KR" sz="1800" smtClean="0"/>
              <a:t>, </a:t>
            </a:r>
            <a:r>
              <a:rPr lang="ko-KR" altLang="en-US" sz="1800" smtClean="0"/>
              <a:t>아프리카</a:t>
            </a:r>
            <a:r>
              <a:rPr lang="en-US" altLang="ko-KR" sz="1800" smtClean="0"/>
              <a:t>, </a:t>
            </a:r>
            <a:r>
              <a:rPr lang="ko-KR" altLang="en-US" sz="1800" smtClean="0"/>
              <a:t>남미</a:t>
            </a:r>
            <a:r>
              <a:rPr lang="en-US" altLang="ko-KR" sz="1800" smtClean="0"/>
              <a:t>)</a:t>
            </a:r>
          </a:p>
          <a:p>
            <a:pPr>
              <a:buFontTx/>
              <a:buNone/>
            </a:pPr>
            <a:endParaRPr lang="en-US" altLang="ko-KR" sz="1800" b="1" smtClean="0"/>
          </a:p>
          <a:p>
            <a:pPr>
              <a:buFontTx/>
              <a:buNone/>
            </a:pPr>
            <a:r>
              <a:rPr lang="en-US" altLang="ko-KR" sz="1800" b="1" smtClean="0"/>
              <a:t>   ⋅</a:t>
            </a:r>
            <a:r>
              <a:rPr lang="ko-KR" altLang="en-US" sz="1800" smtClean="0"/>
              <a:t>인구 </a:t>
            </a:r>
            <a:r>
              <a:rPr lang="en-US" altLang="ko-KR" sz="1800" smtClean="0"/>
              <a:t>2</a:t>
            </a:r>
            <a:r>
              <a:rPr lang="ko-KR" altLang="en-US" sz="1800" smtClean="0"/>
              <a:t>배 소요기간</a:t>
            </a:r>
          </a:p>
          <a:p>
            <a:pPr>
              <a:buFontTx/>
              <a:buNone/>
            </a:pPr>
            <a:r>
              <a:rPr lang="ko-KR" altLang="en-US" sz="1800" smtClean="0"/>
              <a:t>     미국 </a:t>
            </a:r>
            <a:r>
              <a:rPr lang="en-US" altLang="ko-KR" sz="1800" smtClean="0"/>
              <a:t>: 70</a:t>
            </a:r>
            <a:r>
              <a:rPr lang="ko-KR" altLang="en-US" sz="1800" smtClean="0"/>
              <a:t>년</a:t>
            </a:r>
            <a:r>
              <a:rPr lang="en-US" altLang="ko-KR" sz="1800" smtClean="0"/>
              <a:t>, </a:t>
            </a:r>
            <a:r>
              <a:rPr lang="ko-KR" altLang="en-US" sz="1800" smtClean="0"/>
              <a:t>일본 </a:t>
            </a:r>
            <a:r>
              <a:rPr lang="en-US" altLang="ko-KR" sz="1800" smtClean="0"/>
              <a:t>: 63</a:t>
            </a:r>
            <a:r>
              <a:rPr lang="ko-KR" altLang="en-US" sz="1800" smtClean="0"/>
              <a:t>년</a:t>
            </a:r>
            <a:r>
              <a:rPr lang="en-US" altLang="ko-KR" sz="1800" smtClean="0"/>
              <a:t>, </a:t>
            </a:r>
            <a:r>
              <a:rPr lang="ko-KR" altLang="en-US" sz="1800" smtClean="0"/>
              <a:t>영국 </a:t>
            </a:r>
            <a:r>
              <a:rPr lang="en-US" altLang="ko-KR" sz="1800" smtClean="0"/>
              <a:t>: 140</a:t>
            </a:r>
            <a:r>
              <a:rPr lang="ko-KR" altLang="en-US" sz="1800" smtClean="0"/>
              <a:t>년</a:t>
            </a:r>
          </a:p>
          <a:p>
            <a:pPr>
              <a:buFontTx/>
              <a:buNone/>
            </a:pPr>
            <a:r>
              <a:rPr lang="ko-KR" altLang="en-US" sz="1800" smtClean="0"/>
              <a:t>     멕시코 </a:t>
            </a:r>
            <a:r>
              <a:rPr lang="en-US" altLang="ko-KR" sz="1800" smtClean="0"/>
              <a:t>: 20</a:t>
            </a:r>
            <a:r>
              <a:rPr lang="ko-KR" altLang="en-US" sz="1800" smtClean="0"/>
              <a:t>년</a:t>
            </a:r>
            <a:r>
              <a:rPr lang="en-US" altLang="ko-KR" sz="1800" smtClean="0"/>
              <a:t>, </a:t>
            </a:r>
            <a:r>
              <a:rPr lang="ko-KR" altLang="en-US" sz="1800" smtClean="0"/>
              <a:t>브라질 </a:t>
            </a:r>
            <a:r>
              <a:rPr lang="en-US" altLang="ko-KR" sz="1800" smtClean="0"/>
              <a:t>: 22</a:t>
            </a:r>
            <a:r>
              <a:rPr lang="ko-KR" altLang="en-US" sz="1800" smtClean="0"/>
              <a:t>년</a:t>
            </a:r>
            <a:r>
              <a:rPr lang="en-US" altLang="ko-KR" sz="1800" smtClean="0"/>
              <a:t>, </a:t>
            </a:r>
            <a:r>
              <a:rPr lang="ko-KR" altLang="en-US" sz="1800" smtClean="0"/>
              <a:t>인도 </a:t>
            </a:r>
            <a:r>
              <a:rPr lang="en-US" altLang="ko-KR" sz="1800" smtClean="0"/>
              <a:t>: 28</a:t>
            </a:r>
            <a:r>
              <a:rPr lang="ko-KR" altLang="en-US" sz="1800" smtClean="0"/>
              <a:t>년</a:t>
            </a:r>
          </a:p>
          <a:p>
            <a:pPr>
              <a:buFontTx/>
              <a:buNone/>
            </a:pPr>
            <a:endParaRPr lang="ko-KR" altLang="en-US" sz="1800" smtClean="0"/>
          </a:p>
          <a:p>
            <a:pPr>
              <a:buFontTx/>
              <a:buNone/>
            </a:pPr>
            <a:r>
              <a:rPr lang="en-US" altLang="ko-KR" sz="2400" b="1" smtClean="0"/>
              <a:t>3) </a:t>
            </a:r>
            <a:r>
              <a:rPr lang="ko-KR" altLang="en-US" sz="2400" b="1" smtClean="0"/>
              <a:t>인구증가의 원인 </a:t>
            </a:r>
            <a:r>
              <a:rPr lang="en-US" altLang="ko-KR" sz="2400" b="1" smtClean="0"/>
              <a:t>: </a:t>
            </a:r>
            <a:r>
              <a:rPr lang="ko-KR" altLang="en-US" sz="2400" b="1" smtClean="0"/>
              <a:t>출생률과 사망률</a:t>
            </a:r>
          </a:p>
          <a:p>
            <a:pPr>
              <a:buFontTx/>
              <a:buNone/>
            </a:pPr>
            <a:endParaRPr lang="ko-KR" altLang="en-US" sz="2400" b="1" smtClean="0"/>
          </a:p>
          <a:p>
            <a:pPr>
              <a:buFontTx/>
              <a:buNone/>
            </a:pPr>
            <a:r>
              <a:rPr lang="en-US" altLang="ko-KR" sz="2400" smtClean="0"/>
              <a:t>4) </a:t>
            </a:r>
            <a:r>
              <a:rPr lang="ko-KR" altLang="en-US" sz="2400" smtClean="0"/>
              <a:t>인구구조  </a:t>
            </a:r>
            <a:r>
              <a:rPr lang="en-US" altLang="ko-KR" sz="2400" smtClean="0"/>
              <a:t>: </a:t>
            </a:r>
            <a:r>
              <a:rPr lang="ko-KR" altLang="en-US" sz="2400" smtClean="0"/>
              <a:t>피라미드 구조</a:t>
            </a:r>
            <a:r>
              <a:rPr lang="en-US" altLang="ko-KR" sz="2400" smtClean="0"/>
              <a:t>(</a:t>
            </a:r>
            <a:r>
              <a:rPr lang="ko-KR" altLang="en-US" sz="2400" smtClean="0"/>
              <a:t>장래의 인구 추정이 가능</a:t>
            </a:r>
            <a:r>
              <a:rPr lang="en-US" altLang="ko-KR" sz="2400" smtClean="0"/>
              <a:t>)</a:t>
            </a:r>
          </a:p>
          <a:p>
            <a:pPr>
              <a:buFontTx/>
              <a:buNone/>
            </a:pPr>
            <a:endParaRPr lang="en-US" altLang="ko-KR" sz="2400" smtClean="0"/>
          </a:p>
          <a:p>
            <a:pPr>
              <a:buFontTx/>
              <a:buNone/>
            </a:pPr>
            <a:r>
              <a:rPr lang="en-US" altLang="ko-KR" sz="1800" smtClean="0"/>
              <a:t>     </a:t>
            </a:r>
            <a:r>
              <a:rPr lang="ko-KR" altLang="en-US" sz="1800" smtClean="0"/>
              <a:t>후진국 </a:t>
            </a:r>
            <a:r>
              <a:rPr lang="en-US" altLang="ko-KR" sz="1800" smtClean="0"/>
              <a:t>: </a:t>
            </a:r>
            <a:r>
              <a:rPr lang="ko-KR" altLang="en-US" sz="1800" smtClean="0"/>
              <a:t>피라미드 구조</a:t>
            </a:r>
          </a:p>
          <a:p>
            <a:pPr>
              <a:buFontTx/>
              <a:buNone/>
            </a:pPr>
            <a:r>
              <a:rPr lang="ko-KR" altLang="en-US" sz="1800" smtClean="0"/>
              <a:t>     선진국 </a:t>
            </a:r>
            <a:r>
              <a:rPr lang="en-US" altLang="ko-KR" sz="1800" smtClean="0"/>
              <a:t>: </a:t>
            </a:r>
            <a:r>
              <a:rPr lang="ko-KR" altLang="en-US" sz="1800" smtClean="0"/>
              <a:t>항아리 형</a:t>
            </a:r>
            <a:endParaRPr lang="ko-KR" altLang="en-US" sz="1800" b="1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4213" y="1484313"/>
            <a:ext cx="86868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en-US" altLang="ko-KR" sz="280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 </a:t>
            </a:r>
            <a:r>
              <a:rPr lang="ko-KR" altLang="en-US" sz="280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산업 혁명 이후 급속한 인구 증가 </a:t>
            </a:r>
            <a:endParaRPr lang="ko-KR" altLang="en-US" sz="3200"/>
          </a:p>
          <a:p>
            <a:pPr eaLnBrk="0" latinLnBrk="0" hangingPunct="0"/>
            <a:r>
              <a:rPr lang="ko-KR" altLang="en-US" sz="280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 </a:t>
            </a:r>
            <a:endParaRPr lang="ko-KR" altLang="en-US" sz="3200"/>
          </a:p>
          <a:p>
            <a:pPr eaLnBrk="0" latinLnBrk="0" hangingPunct="0">
              <a:buClr>
                <a:schemeClr val="accent1"/>
              </a:buClr>
              <a:buFont typeface="Wingdings" pitchFamily="2" charset="2"/>
              <a:buChar char="v"/>
            </a:pPr>
            <a:r>
              <a:rPr lang="ko-KR" altLang="en-US" sz="280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 인구가 </a:t>
            </a:r>
            <a:r>
              <a:rPr lang="en-US" altLang="ko-KR" sz="280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2</a:t>
            </a:r>
            <a:r>
              <a:rPr lang="ko-KR" altLang="en-US" sz="280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배가 되는데 소요되는 기간 </a:t>
            </a:r>
            <a:endParaRPr lang="ko-KR" altLang="en-US" sz="3200"/>
          </a:p>
          <a:p>
            <a:pPr eaLnBrk="0" latinLnBrk="0" hangingPunct="0"/>
            <a:r>
              <a:rPr lang="ko-KR" altLang="en-US" sz="280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   </a:t>
            </a:r>
            <a:r>
              <a:rPr lang="en-US" altLang="ko-KR" sz="280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 Mexico : 20</a:t>
            </a:r>
            <a:r>
              <a:rPr lang="ko-KR" altLang="en-US" sz="280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년              </a:t>
            </a:r>
            <a:r>
              <a:rPr lang="en-US" altLang="ko-KR" sz="280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    USA : 70</a:t>
            </a:r>
            <a:r>
              <a:rPr lang="ko-KR" altLang="en-US" sz="280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년 </a:t>
            </a:r>
            <a:endParaRPr lang="ko-KR" altLang="en-US" sz="3200"/>
          </a:p>
          <a:p>
            <a:pPr eaLnBrk="0" latinLnBrk="0" hangingPunct="0"/>
            <a:r>
              <a:rPr lang="ko-KR" altLang="en-US" sz="280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   </a:t>
            </a:r>
            <a:r>
              <a:rPr lang="en-US" altLang="ko-KR" sz="280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 Brazil   : 22</a:t>
            </a:r>
            <a:r>
              <a:rPr lang="ko-KR" altLang="en-US" sz="280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년                </a:t>
            </a:r>
            <a:r>
              <a:rPr lang="en-US" altLang="ko-KR" sz="280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Japan : 63</a:t>
            </a:r>
            <a:r>
              <a:rPr lang="ko-KR" altLang="en-US" sz="280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년 </a:t>
            </a:r>
            <a:endParaRPr lang="ko-KR" altLang="en-US" sz="3200"/>
          </a:p>
          <a:p>
            <a:pPr eaLnBrk="0" latinLnBrk="0" hangingPunct="0"/>
            <a:r>
              <a:rPr lang="ko-KR" altLang="en-US" sz="280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   </a:t>
            </a:r>
            <a:r>
              <a:rPr lang="en-US" altLang="ko-KR" sz="280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 India    : 28</a:t>
            </a:r>
            <a:r>
              <a:rPr lang="ko-KR" altLang="en-US" sz="280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년                </a:t>
            </a:r>
            <a:r>
              <a:rPr lang="en-US" altLang="ko-KR" sz="280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U. K. : 140</a:t>
            </a:r>
            <a:r>
              <a:rPr lang="ko-KR" altLang="en-US" sz="280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년</a:t>
            </a:r>
          </a:p>
          <a:p>
            <a:pPr eaLnBrk="0" latinLnBrk="0" hangingPunct="0"/>
            <a:r>
              <a:rPr lang="ko-KR" altLang="en-US" sz="280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 </a:t>
            </a:r>
            <a:endParaRPr lang="ko-KR" altLang="en-US" sz="3200"/>
          </a:p>
          <a:p>
            <a:pPr eaLnBrk="0" latinLnBrk="0" hangingPunct="0">
              <a:buClr>
                <a:schemeClr val="accent1"/>
              </a:buClr>
              <a:buFont typeface="Wingdings" pitchFamily="2" charset="2"/>
              <a:buChar char="v"/>
            </a:pPr>
            <a:r>
              <a:rPr lang="ko-KR" altLang="en-US" sz="3200"/>
              <a:t> 인구증가의 원인 </a:t>
            </a:r>
            <a:r>
              <a:rPr lang="en-US" altLang="ko-KR" sz="3200"/>
              <a:t>: </a:t>
            </a:r>
            <a:r>
              <a:rPr lang="ko-KR" altLang="en-US" sz="3200"/>
              <a:t>출생률↑ </a:t>
            </a:r>
            <a:r>
              <a:rPr lang="en-US" altLang="ko-KR" sz="3200"/>
              <a:t>&lt; </a:t>
            </a:r>
            <a:r>
              <a:rPr lang="ko-KR" altLang="en-US" sz="3200"/>
              <a:t>사망률↓</a:t>
            </a:r>
            <a:endParaRPr lang="ko-KR" altLang="en-US" sz="5400"/>
          </a:p>
          <a:p>
            <a:pPr algn="ctr" eaLnBrk="0" latinLnBrk="0" hangingPunct="0"/>
            <a:endParaRPr lang="en-US" altLang="ko-KR" sz="540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0"/>
            <a:ext cx="5616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0"/>
            <a:ext cx="5543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그림10-1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75005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8625" y="500063"/>
            <a:ext cx="8229600" cy="57594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ko-KR" sz="2400" smtClean="0"/>
              <a:t>2) </a:t>
            </a:r>
            <a:r>
              <a:rPr lang="ko-KR" altLang="en-US" sz="2400" smtClean="0"/>
              <a:t>선진국과 개발도상국의 인구증가</a:t>
            </a:r>
          </a:p>
          <a:p>
            <a:pPr>
              <a:buFontTx/>
              <a:buNone/>
            </a:pPr>
            <a:endParaRPr lang="en-US" altLang="ko-KR" sz="2400" smtClean="0"/>
          </a:p>
          <a:p>
            <a:pPr>
              <a:buFontTx/>
              <a:buNone/>
            </a:pPr>
            <a:endParaRPr lang="ko-KR" altLang="en-US" sz="2400" smtClean="0"/>
          </a:p>
          <a:p>
            <a:pPr>
              <a:buFontTx/>
              <a:buNone/>
            </a:pPr>
            <a:r>
              <a:rPr lang="ko-KR" altLang="en-US" sz="1800" smtClean="0"/>
              <a:t>     선진국 </a:t>
            </a:r>
            <a:r>
              <a:rPr lang="en-US" altLang="ko-KR" sz="1800" smtClean="0"/>
              <a:t>: </a:t>
            </a:r>
            <a:r>
              <a:rPr lang="ko-KR" altLang="en-US" sz="1800" smtClean="0"/>
              <a:t>정체</a:t>
            </a:r>
            <a:r>
              <a:rPr lang="en-US" altLang="ko-KR" sz="1800" smtClean="0"/>
              <a:t>(</a:t>
            </a:r>
            <a:r>
              <a:rPr lang="ko-KR" altLang="en-US" sz="1800" smtClean="0"/>
              <a:t>미국</a:t>
            </a:r>
            <a:r>
              <a:rPr lang="en-US" altLang="ko-KR" sz="1800" smtClean="0"/>
              <a:t>, </a:t>
            </a:r>
            <a:r>
              <a:rPr lang="ko-KR" altLang="en-US" sz="1800" smtClean="0"/>
              <a:t>유럽</a:t>
            </a:r>
            <a:r>
              <a:rPr lang="en-US" altLang="ko-KR" sz="1800" smtClean="0"/>
              <a:t>, </a:t>
            </a:r>
            <a:r>
              <a:rPr lang="ko-KR" altLang="en-US" sz="1800" smtClean="0"/>
              <a:t>일본</a:t>
            </a:r>
            <a:r>
              <a:rPr lang="en-US" altLang="ko-KR" sz="1800" smtClean="0"/>
              <a:t>)</a:t>
            </a:r>
          </a:p>
          <a:p>
            <a:pPr>
              <a:buFontTx/>
              <a:buNone/>
            </a:pPr>
            <a:r>
              <a:rPr lang="en-US" altLang="ko-KR" sz="1800" smtClean="0"/>
              <a:t>     </a:t>
            </a:r>
            <a:r>
              <a:rPr lang="ko-KR" altLang="en-US" sz="1800" smtClean="0"/>
              <a:t>후진국 </a:t>
            </a:r>
            <a:r>
              <a:rPr lang="en-US" altLang="ko-KR" sz="1800" smtClean="0"/>
              <a:t>: </a:t>
            </a:r>
            <a:r>
              <a:rPr lang="ko-KR" altLang="en-US" sz="1800" smtClean="0"/>
              <a:t>급격</a:t>
            </a:r>
            <a:r>
              <a:rPr lang="en-US" altLang="ko-KR" sz="1800" smtClean="0"/>
              <a:t>(</a:t>
            </a:r>
            <a:r>
              <a:rPr lang="ko-KR" altLang="en-US" sz="1800" smtClean="0"/>
              <a:t>아시아</a:t>
            </a:r>
            <a:r>
              <a:rPr lang="en-US" altLang="ko-KR" sz="1800" smtClean="0"/>
              <a:t>, </a:t>
            </a:r>
            <a:r>
              <a:rPr lang="ko-KR" altLang="en-US" sz="1800" smtClean="0"/>
              <a:t>아프리카</a:t>
            </a:r>
            <a:r>
              <a:rPr lang="en-US" altLang="ko-KR" sz="1800" smtClean="0"/>
              <a:t>, </a:t>
            </a:r>
            <a:r>
              <a:rPr lang="ko-KR" altLang="en-US" sz="1800" smtClean="0"/>
              <a:t>남미</a:t>
            </a:r>
            <a:r>
              <a:rPr lang="en-US" altLang="ko-KR" sz="1800" smtClean="0"/>
              <a:t>)</a:t>
            </a:r>
          </a:p>
          <a:p>
            <a:pPr>
              <a:buFontTx/>
              <a:buNone/>
            </a:pPr>
            <a:endParaRPr lang="en-US" altLang="ko-KR" sz="1800" b="1" smtClean="0"/>
          </a:p>
          <a:p>
            <a:pPr>
              <a:buFontTx/>
              <a:buNone/>
            </a:pPr>
            <a:r>
              <a:rPr lang="en-US" altLang="ko-KR" sz="1800" b="1" smtClean="0"/>
              <a:t>   ⋅</a:t>
            </a:r>
            <a:r>
              <a:rPr lang="ko-KR" altLang="en-US" sz="1800" smtClean="0"/>
              <a:t>인구 </a:t>
            </a:r>
            <a:r>
              <a:rPr lang="en-US" altLang="ko-KR" sz="1800" smtClean="0"/>
              <a:t>2</a:t>
            </a:r>
            <a:r>
              <a:rPr lang="ko-KR" altLang="en-US" sz="1800" smtClean="0"/>
              <a:t>배 소요기간</a:t>
            </a:r>
          </a:p>
          <a:p>
            <a:pPr>
              <a:buFontTx/>
              <a:buNone/>
            </a:pPr>
            <a:r>
              <a:rPr lang="ko-KR" altLang="en-US" sz="1800" smtClean="0"/>
              <a:t>     미국 </a:t>
            </a:r>
            <a:r>
              <a:rPr lang="en-US" altLang="ko-KR" sz="1800" smtClean="0"/>
              <a:t>: 70</a:t>
            </a:r>
            <a:r>
              <a:rPr lang="ko-KR" altLang="en-US" sz="1800" smtClean="0"/>
              <a:t>년</a:t>
            </a:r>
            <a:r>
              <a:rPr lang="en-US" altLang="ko-KR" sz="1800" smtClean="0"/>
              <a:t>, </a:t>
            </a:r>
            <a:r>
              <a:rPr lang="ko-KR" altLang="en-US" sz="1800" smtClean="0"/>
              <a:t>일본 </a:t>
            </a:r>
            <a:r>
              <a:rPr lang="en-US" altLang="ko-KR" sz="1800" smtClean="0"/>
              <a:t>: 63</a:t>
            </a:r>
            <a:r>
              <a:rPr lang="ko-KR" altLang="en-US" sz="1800" smtClean="0"/>
              <a:t>년</a:t>
            </a:r>
            <a:r>
              <a:rPr lang="en-US" altLang="ko-KR" sz="1800" smtClean="0"/>
              <a:t>, </a:t>
            </a:r>
            <a:r>
              <a:rPr lang="ko-KR" altLang="en-US" sz="1800" smtClean="0"/>
              <a:t>영국 </a:t>
            </a:r>
            <a:r>
              <a:rPr lang="en-US" altLang="ko-KR" sz="1800" smtClean="0"/>
              <a:t>: 140</a:t>
            </a:r>
            <a:r>
              <a:rPr lang="ko-KR" altLang="en-US" sz="1800" smtClean="0"/>
              <a:t>년</a:t>
            </a:r>
          </a:p>
          <a:p>
            <a:pPr>
              <a:buFontTx/>
              <a:buNone/>
            </a:pPr>
            <a:r>
              <a:rPr lang="ko-KR" altLang="en-US" sz="1800" smtClean="0"/>
              <a:t>     멕시코 </a:t>
            </a:r>
            <a:r>
              <a:rPr lang="en-US" altLang="ko-KR" sz="1800" smtClean="0"/>
              <a:t>: 20</a:t>
            </a:r>
            <a:r>
              <a:rPr lang="ko-KR" altLang="en-US" sz="1800" smtClean="0"/>
              <a:t>년</a:t>
            </a:r>
            <a:r>
              <a:rPr lang="en-US" altLang="ko-KR" sz="1800" smtClean="0"/>
              <a:t>, </a:t>
            </a:r>
            <a:r>
              <a:rPr lang="ko-KR" altLang="en-US" sz="1800" smtClean="0"/>
              <a:t>브라질 </a:t>
            </a:r>
            <a:r>
              <a:rPr lang="en-US" altLang="ko-KR" sz="1800" smtClean="0"/>
              <a:t>: 22</a:t>
            </a:r>
            <a:r>
              <a:rPr lang="ko-KR" altLang="en-US" sz="1800" smtClean="0"/>
              <a:t>년</a:t>
            </a:r>
            <a:r>
              <a:rPr lang="en-US" altLang="ko-KR" sz="1800" smtClean="0"/>
              <a:t>, </a:t>
            </a:r>
            <a:r>
              <a:rPr lang="ko-KR" altLang="en-US" sz="1800" smtClean="0"/>
              <a:t>인도 </a:t>
            </a:r>
            <a:r>
              <a:rPr lang="en-US" altLang="ko-KR" sz="1800" smtClean="0"/>
              <a:t>: 28</a:t>
            </a:r>
            <a:r>
              <a:rPr lang="ko-KR" altLang="en-US" sz="1800" smtClean="0"/>
              <a:t>년</a:t>
            </a:r>
          </a:p>
          <a:p>
            <a:pPr>
              <a:buFontTx/>
              <a:buNone/>
            </a:pPr>
            <a:endParaRPr lang="ko-KR" altLang="en-US" sz="1800" smtClean="0"/>
          </a:p>
          <a:p>
            <a:pPr>
              <a:buFontTx/>
              <a:buNone/>
            </a:pPr>
            <a:r>
              <a:rPr lang="en-US" altLang="ko-KR" sz="2400" smtClean="0"/>
              <a:t>3) </a:t>
            </a:r>
            <a:r>
              <a:rPr lang="ko-KR" altLang="en-US" sz="2400" smtClean="0"/>
              <a:t>인구증가의 원인 </a:t>
            </a:r>
            <a:r>
              <a:rPr lang="en-US" altLang="ko-KR" sz="2400" smtClean="0"/>
              <a:t>: </a:t>
            </a:r>
            <a:r>
              <a:rPr lang="ko-KR" altLang="en-US" sz="2400" smtClean="0"/>
              <a:t>출생률과 사망률</a:t>
            </a:r>
          </a:p>
          <a:p>
            <a:pPr>
              <a:buFontTx/>
              <a:buNone/>
            </a:pPr>
            <a:endParaRPr lang="ko-KR" altLang="en-US" sz="2400" smtClean="0"/>
          </a:p>
          <a:p>
            <a:pPr>
              <a:buFontTx/>
              <a:buNone/>
            </a:pPr>
            <a:r>
              <a:rPr lang="en-US" altLang="ko-KR" sz="2400" b="1" smtClean="0"/>
              <a:t>4) </a:t>
            </a:r>
            <a:r>
              <a:rPr lang="ko-KR" altLang="en-US" sz="2400" b="1" smtClean="0"/>
              <a:t>인구구조  </a:t>
            </a:r>
            <a:r>
              <a:rPr lang="en-US" altLang="ko-KR" sz="2400" b="1" smtClean="0"/>
              <a:t>: </a:t>
            </a:r>
            <a:r>
              <a:rPr lang="ko-KR" altLang="en-US" sz="2400" b="1" smtClean="0"/>
              <a:t>피라미드 구조</a:t>
            </a:r>
            <a:r>
              <a:rPr lang="en-US" altLang="ko-KR" sz="2400" b="1" smtClean="0"/>
              <a:t>(</a:t>
            </a:r>
            <a:r>
              <a:rPr lang="ko-KR" altLang="en-US" sz="2400" b="1" smtClean="0"/>
              <a:t>장래의 인구 추정이 가능</a:t>
            </a:r>
            <a:r>
              <a:rPr lang="en-US" altLang="ko-KR" sz="2400" b="1" smtClean="0"/>
              <a:t>)</a:t>
            </a:r>
          </a:p>
          <a:p>
            <a:pPr>
              <a:buFontTx/>
              <a:buNone/>
            </a:pPr>
            <a:endParaRPr lang="en-US" altLang="ko-KR" sz="2400" smtClean="0"/>
          </a:p>
          <a:p>
            <a:pPr>
              <a:buFontTx/>
              <a:buNone/>
            </a:pPr>
            <a:r>
              <a:rPr lang="en-US" altLang="ko-KR" sz="1800" smtClean="0"/>
              <a:t>     </a:t>
            </a:r>
            <a:r>
              <a:rPr lang="ko-KR" altLang="en-US" sz="1800" smtClean="0"/>
              <a:t>후진국 </a:t>
            </a:r>
            <a:r>
              <a:rPr lang="en-US" altLang="ko-KR" sz="1800" smtClean="0"/>
              <a:t>: </a:t>
            </a:r>
            <a:r>
              <a:rPr lang="ko-KR" altLang="en-US" sz="1800" smtClean="0"/>
              <a:t>피라미드 구조</a:t>
            </a:r>
          </a:p>
          <a:p>
            <a:pPr>
              <a:buFontTx/>
              <a:buNone/>
            </a:pPr>
            <a:r>
              <a:rPr lang="ko-KR" altLang="en-US" sz="1800" smtClean="0"/>
              <a:t>     선진국 </a:t>
            </a:r>
            <a:r>
              <a:rPr lang="en-US" altLang="ko-KR" sz="1800" smtClean="0"/>
              <a:t>: </a:t>
            </a:r>
            <a:r>
              <a:rPr lang="ko-KR" altLang="en-US" sz="1800" smtClean="0"/>
              <a:t>항아리 형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>
                <a:solidFill>
                  <a:schemeClr val="tx1"/>
                </a:solidFill>
              </a:rPr>
              <a:t>인구증가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13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  <a:defRPr/>
            </a:pPr>
            <a:r>
              <a:rPr lang="ko-KR" altLang="en-US" sz="2400" b="1" dirty="0" smtClean="0"/>
              <a:t>○  인구증가율</a:t>
            </a:r>
          </a:p>
          <a:p>
            <a:pPr marL="609600" indent="-609600">
              <a:buFont typeface="Wingdings" pitchFamily="2" charset="2"/>
              <a:buNone/>
              <a:defRPr/>
            </a:pPr>
            <a:endParaRPr lang="ko-KR" altLang="en-US" sz="2000" dirty="0" smtClean="0"/>
          </a:p>
          <a:p>
            <a:pPr marL="609600" indent="-609600">
              <a:buFont typeface="Wingdings" pitchFamily="2" charset="2"/>
              <a:buNone/>
              <a:defRPr/>
            </a:pPr>
            <a:r>
              <a:rPr lang="ko-KR" altLang="en-US" sz="1600" dirty="0" smtClean="0"/>
              <a:t> 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1)</a:t>
            </a:r>
            <a:r>
              <a:rPr lang="en-US" altLang="ko-KR" sz="2800" b="1" dirty="0" smtClean="0"/>
              <a:t> </a:t>
            </a:r>
            <a:r>
              <a:rPr lang="ko-KR" altLang="en-US" sz="2000" b="1" dirty="0" smtClean="0"/>
              <a:t>과거 </a:t>
            </a:r>
            <a:r>
              <a:rPr lang="en-US" altLang="ko-KR" sz="2000" b="1" dirty="0" smtClean="0"/>
              <a:t>10,000</a:t>
            </a:r>
            <a:r>
              <a:rPr lang="ko-KR" altLang="en-US" sz="2000" b="1" dirty="0" smtClean="0"/>
              <a:t>년 간의 인구증가</a:t>
            </a:r>
            <a:endParaRPr lang="ko-KR" altLang="en-US" sz="1800" b="1" dirty="0" smtClean="0"/>
          </a:p>
          <a:p>
            <a:pPr marL="609600" indent="-609600">
              <a:buFont typeface="Wingdings" pitchFamily="2" charset="2"/>
              <a:buNone/>
              <a:defRPr/>
            </a:pPr>
            <a:r>
              <a:rPr lang="ko-KR" altLang="en-US" sz="1800" dirty="0" smtClean="0"/>
              <a:t>          </a:t>
            </a:r>
            <a:r>
              <a:rPr lang="en-US" altLang="ko-KR" sz="1800" dirty="0" smtClean="0"/>
              <a:t>BC 8000 : </a:t>
            </a:r>
            <a:r>
              <a:rPr lang="ko-KR" altLang="en-US" sz="1800" dirty="0" smtClean="0"/>
              <a:t>약 </a:t>
            </a:r>
            <a:r>
              <a:rPr lang="en-US" altLang="ko-KR" sz="1800" dirty="0" smtClean="0"/>
              <a:t>500</a:t>
            </a:r>
            <a:r>
              <a:rPr lang="ko-KR" altLang="en-US" sz="1800" dirty="0" smtClean="0"/>
              <a:t>만 명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ko-KR" altLang="en-US" sz="1800" dirty="0" smtClean="0"/>
              <a:t>          </a:t>
            </a:r>
            <a:r>
              <a:rPr lang="en-US" altLang="ko-KR" sz="1800" dirty="0" smtClean="0"/>
              <a:t>AD      1 : </a:t>
            </a:r>
            <a:r>
              <a:rPr lang="ko-KR" altLang="en-US" sz="1800" dirty="0" smtClean="0"/>
              <a:t>약 </a:t>
            </a:r>
            <a:r>
              <a:rPr lang="en-US" altLang="ko-KR" sz="1800" dirty="0" smtClean="0"/>
              <a:t>2.5</a:t>
            </a:r>
            <a:r>
              <a:rPr lang="ko-KR" altLang="en-US" sz="1800" dirty="0" smtClean="0"/>
              <a:t>억 명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ko-KR" altLang="en-US" sz="1800" dirty="0" smtClean="0"/>
              <a:t>          </a:t>
            </a:r>
            <a:r>
              <a:rPr lang="en-US" altLang="ko-KR" sz="1800" dirty="0" smtClean="0"/>
              <a:t>AD 1750 : </a:t>
            </a:r>
            <a:r>
              <a:rPr lang="ko-KR" altLang="en-US" sz="1800" dirty="0" smtClean="0"/>
              <a:t>약 </a:t>
            </a:r>
            <a:r>
              <a:rPr lang="en-US" altLang="ko-KR" sz="1800" dirty="0" smtClean="0"/>
              <a:t>6</a:t>
            </a:r>
            <a:r>
              <a:rPr lang="ko-KR" altLang="en-US" sz="1800" dirty="0" smtClean="0"/>
              <a:t>억 명</a:t>
            </a:r>
          </a:p>
          <a:p>
            <a:pPr marL="609600" indent="-609600">
              <a:buFont typeface="Wingdings" pitchFamily="2" charset="2"/>
              <a:buNone/>
              <a:defRPr/>
            </a:pPr>
            <a:endParaRPr lang="ko-KR" altLang="en-US" sz="1800" dirty="0" smtClean="0"/>
          </a:p>
          <a:p>
            <a:pPr marL="609600" indent="-609600">
              <a:buFont typeface="Wingdings" pitchFamily="2" charset="2"/>
              <a:buNone/>
              <a:defRPr/>
            </a:pPr>
            <a:r>
              <a:rPr lang="ko-KR" altLang="en-US" sz="1800" b="1" dirty="0" smtClean="0"/>
              <a:t>  </a:t>
            </a:r>
            <a:r>
              <a:rPr lang="en-US" altLang="ko-KR" sz="1800" b="1" dirty="0" smtClean="0"/>
              <a:t>※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인구폭발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인구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배 소요시간</a:t>
            </a:r>
            <a:r>
              <a:rPr lang="en-US" altLang="ko-KR" sz="1800" dirty="0" smtClean="0"/>
              <a:t>) : </a:t>
            </a:r>
            <a:r>
              <a:rPr lang="ko-KR" altLang="en-US" sz="1800" dirty="0" smtClean="0"/>
              <a:t>의학↑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사망률↓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ko-KR" altLang="en-US" sz="1800" dirty="0" smtClean="0"/>
              <a:t>         </a:t>
            </a:r>
            <a:r>
              <a:rPr lang="en-US" altLang="ko-KR" sz="1800" dirty="0" smtClean="0"/>
              <a:t>AD      1 :  2</a:t>
            </a:r>
            <a:r>
              <a:rPr lang="ko-KR" altLang="en-US" sz="1800" dirty="0" smtClean="0"/>
              <a:t>억</a:t>
            </a:r>
            <a:r>
              <a:rPr lang="en-US" altLang="ko-KR" sz="1800" dirty="0" smtClean="0"/>
              <a:t>5</a:t>
            </a:r>
            <a:r>
              <a:rPr lang="ko-KR" altLang="en-US" sz="1800" dirty="0" smtClean="0"/>
              <a:t>천만 명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ko-KR" altLang="en-US" sz="1800" dirty="0" smtClean="0"/>
              <a:t>         </a:t>
            </a:r>
            <a:r>
              <a:rPr lang="en-US" altLang="ko-KR" sz="1800" dirty="0" smtClean="0"/>
              <a:t>AD 1650 :  5</a:t>
            </a:r>
            <a:r>
              <a:rPr lang="ko-KR" altLang="en-US" sz="1800" dirty="0" smtClean="0"/>
              <a:t>억 명</a:t>
            </a:r>
            <a:r>
              <a:rPr lang="en-US" altLang="ko-KR" sz="1800" dirty="0" smtClean="0"/>
              <a:t>(1,600</a:t>
            </a:r>
            <a:r>
              <a:rPr lang="ko-KR" altLang="en-US" sz="1800" dirty="0" smtClean="0"/>
              <a:t>년</a:t>
            </a:r>
            <a:r>
              <a:rPr lang="en-US" altLang="ko-KR" sz="1800" dirty="0" smtClean="0"/>
              <a:t>)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altLang="ko-KR" sz="1800" dirty="0" smtClean="0"/>
              <a:t>         AD 1850 : 10</a:t>
            </a:r>
            <a:r>
              <a:rPr lang="ko-KR" altLang="en-US" sz="1800" dirty="0" smtClean="0"/>
              <a:t>억 명  </a:t>
            </a:r>
            <a:r>
              <a:rPr lang="en-US" altLang="ko-KR" sz="1800" dirty="0" smtClean="0"/>
              <a:t>(200</a:t>
            </a:r>
            <a:r>
              <a:rPr lang="ko-KR" altLang="en-US" sz="1800" dirty="0" smtClean="0"/>
              <a:t>년</a:t>
            </a:r>
            <a:r>
              <a:rPr lang="en-US" altLang="ko-KR" sz="1800" dirty="0" smtClean="0"/>
              <a:t>)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altLang="ko-KR" sz="1800" dirty="0" smtClean="0"/>
              <a:t>         AD 1930 : 20</a:t>
            </a:r>
            <a:r>
              <a:rPr lang="ko-KR" altLang="en-US" sz="1800" dirty="0" smtClean="0"/>
              <a:t>억 명    </a:t>
            </a:r>
            <a:r>
              <a:rPr lang="en-US" altLang="ko-KR" sz="1800" dirty="0" smtClean="0"/>
              <a:t>(80</a:t>
            </a:r>
            <a:r>
              <a:rPr lang="ko-KR" altLang="en-US" sz="1800" dirty="0" smtClean="0"/>
              <a:t>년</a:t>
            </a:r>
            <a:r>
              <a:rPr lang="en-US" altLang="ko-KR" sz="1800" dirty="0" smtClean="0"/>
              <a:t>)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altLang="ko-KR" sz="1800" dirty="0" smtClean="0"/>
              <a:t>         AD 1960 : 40</a:t>
            </a:r>
            <a:r>
              <a:rPr lang="ko-KR" altLang="en-US" sz="1800" dirty="0" smtClean="0"/>
              <a:t>억 명    </a:t>
            </a:r>
            <a:r>
              <a:rPr lang="en-US" altLang="ko-KR" sz="1800" dirty="0" smtClean="0"/>
              <a:t>(30</a:t>
            </a:r>
            <a:r>
              <a:rPr lang="ko-KR" altLang="en-US" sz="1800" dirty="0" smtClean="0"/>
              <a:t>년</a:t>
            </a:r>
            <a:r>
              <a:rPr lang="en-US" altLang="ko-KR" sz="1800" dirty="0" smtClean="0"/>
              <a:t>)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altLang="ko-KR" sz="1800" dirty="0" smtClean="0"/>
              <a:t>         AD 2000 : 60</a:t>
            </a:r>
            <a:r>
              <a:rPr lang="ko-KR" altLang="en-US" sz="1800" dirty="0" smtClean="0"/>
              <a:t>억 명    </a:t>
            </a:r>
            <a:r>
              <a:rPr lang="en-US" altLang="ko-KR" sz="1800" dirty="0" smtClean="0"/>
              <a:t>(40</a:t>
            </a:r>
            <a:r>
              <a:rPr lang="ko-KR" altLang="en-US" sz="1800" dirty="0" smtClean="0"/>
              <a:t>년</a:t>
            </a:r>
            <a:r>
              <a:rPr lang="en-US" altLang="ko-KR" sz="1800" dirty="0" smtClean="0"/>
              <a:t>)</a:t>
            </a:r>
          </a:p>
          <a:p>
            <a:pPr>
              <a:buFont typeface="Wingdings" pitchFamily="2" charset="2"/>
              <a:buNone/>
              <a:defRPr/>
            </a:pPr>
            <a:endParaRPr lang="ko-KR" alt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그림10-2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우리나라 인구 구조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0"/>
            <a:ext cx="65532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762000"/>
          </a:xfrm>
        </p:spPr>
        <p:txBody>
          <a:bodyPr/>
          <a:lstStyle/>
          <a:p>
            <a:pPr eaLnBrk="1" hangingPunct="1"/>
            <a:r>
              <a:rPr lang="ko-KR" altLang="en-US" sz="3200" b="0" smtClean="0">
                <a:solidFill>
                  <a:schemeClr val="tx1"/>
                </a:solidFill>
                <a:ea typeface="한컴바탕" pitchFamily="18" charset="2"/>
                <a:cs typeface="한컴바탕" pitchFamily="18" charset="2"/>
              </a:rPr>
              <a:t>인구증가에 영향을 미치는 요인</a:t>
            </a:r>
            <a:r>
              <a:rPr lang="ko-KR" altLang="en-US" sz="2400" smtClean="0">
                <a:solidFill>
                  <a:schemeClr val="tx1"/>
                </a:solidFill>
                <a:ea typeface="한컴바탕" pitchFamily="18" charset="2"/>
                <a:cs typeface="한컴바탕" pitchFamily="18" charset="2"/>
              </a:rPr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458200" cy="5638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100" smtClean="0">
                <a:solidFill>
                  <a:schemeClr val="accent1"/>
                </a:solidFill>
                <a:ea typeface="한컴바탕" pitchFamily="18" charset="2"/>
                <a:cs typeface="한컴바탕" pitchFamily="18" charset="2"/>
              </a:rPr>
              <a:t>1) </a:t>
            </a:r>
            <a:r>
              <a:rPr lang="ko-KR" altLang="en-US" sz="2100" smtClean="0">
                <a:solidFill>
                  <a:schemeClr val="accent1"/>
                </a:solidFill>
                <a:ea typeface="한컴바탕" pitchFamily="18" charset="2"/>
                <a:cs typeface="한컴바탕" pitchFamily="18" charset="2"/>
              </a:rPr>
              <a:t>근본적 요인</a:t>
            </a:r>
            <a:r>
              <a:rPr lang="ko-KR" altLang="en-US" sz="2100" smtClean="0">
                <a:solidFill>
                  <a:schemeClr val="bg2"/>
                </a:solidFill>
                <a:ea typeface="한컴바탕" pitchFamily="18" charset="2"/>
                <a:cs typeface="한컴바탕" pitchFamily="18" charset="2"/>
              </a:rPr>
              <a:t> </a:t>
            </a:r>
            <a:endParaRPr lang="ko-KR" altLang="en-US" sz="2100" smtClean="0">
              <a:solidFill>
                <a:schemeClr val="bg2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ko-KR" altLang="en-US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    ① </a:t>
            </a:r>
            <a:r>
              <a:rPr lang="en-US" altLang="ko-KR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war </a:t>
            </a:r>
            <a:endParaRPr lang="en-US" altLang="ko-KR" sz="210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    ② famine(</a:t>
            </a:r>
            <a:r>
              <a:rPr lang="ko-KR" altLang="en-US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기근</a:t>
            </a:r>
            <a:r>
              <a:rPr lang="en-US" altLang="ko-KR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) : </a:t>
            </a:r>
            <a:r>
              <a:rPr lang="ko-KR" altLang="en-US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식량부족 </a:t>
            </a:r>
            <a:endParaRPr lang="ko-KR" altLang="en-US" sz="210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ko-KR" altLang="en-US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    ③ </a:t>
            </a:r>
            <a:r>
              <a:rPr lang="en-US" altLang="ko-KR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disease(</a:t>
            </a:r>
            <a:r>
              <a:rPr lang="ko-KR" altLang="en-US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例</a:t>
            </a:r>
            <a:r>
              <a:rPr lang="en-US" altLang="ko-KR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, </a:t>
            </a:r>
            <a:r>
              <a:rPr lang="ko-KR" altLang="en-US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유럽 </a:t>
            </a:r>
            <a:r>
              <a:rPr lang="en-US" altLang="ko-KR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1848</a:t>
            </a:r>
            <a:r>
              <a:rPr lang="ko-KR" altLang="en-US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～</a:t>
            </a:r>
            <a:r>
              <a:rPr lang="en-US" altLang="ko-KR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49, Pest : 2,500</a:t>
            </a:r>
            <a:r>
              <a:rPr lang="ko-KR" altLang="en-US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만명 사망</a:t>
            </a:r>
            <a:r>
              <a:rPr lang="en-US" altLang="ko-KR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) </a:t>
            </a:r>
            <a:endParaRPr lang="en-US" altLang="ko-KR" sz="210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    ④ </a:t>
            </a:r>
            <a:r>
              <a:rPr lang="ko-KR" altLang="en-US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산아제한</a:t>
            </a:r>
            <a:r>
              <a:rPr lang="en-US" altLang="ko-KR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(</a:t>
            </a:r>
            <a:r>
              <a:rPr lang="ko-KR" altLang="en-US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가족계획</a:t>
            </a:r>
            <a:r>
              <a:rPr lang="en-US" altLang="ko-KR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)  </a:t>
            </a:r>
            <a:endParaRPr lang="en-US" altLang="ko-KR" sz="210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 </a:t>
            </a:r>
            <a:endParaRPr lang="en-US" altLang="ko-KR" sz="210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  </a:t>
            </a:r>
            <a:r>
              <a:rPr lang="en-US" altLang="ko-KR" sz="2100" smtClean="0">
                <a:solidFill>
                  <a:schemeClr val="accent1"/>
                </a:solidFill>
                <a:ea typeface="한컴바탕" pitchFamily="18" charset="2"/>
                <a:cs typeface="한컴바탕" pitchFamily="18" charset="2"/>
              </a:rPr>
              <a:t>2) </a:t>
            </a:r>
            <a:r>
              <a:rPr lang="ko-KR" altLang="en-US" sz="2100" smtClean="0">
                <a:solidFill>
                  <a:schemeClr val="accent1"/>
                </a:solidFill>
                <a:ea typeface="한컴바탕" pitchFamily="18" charset="2"/>
                <a:cs typeface="한컴바탕" pitchFamily="18" charset="2"/>
              </a:rPr>
              <a:t>부수적 요인 </a:t>
            </a:r>
            <a:endParaRPr lang="ko-KR" altLang="en-US" sz="2100" smtClean="0">
              <a:solidFill>
                <a:schemeClr val="accent1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ko-KR" altLang="en-US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    ① 결혼관습 </a:t>
            </a:r>
            <a:endParaRPr lang="ko-KR" altLang="en-US" sz="210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ko-KR" altLang="en-US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    ② 영아</a:t>
            </a:r>
            <a:r>
              <a:rPr lang="en-US" altLang="ko-KR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(</a:t>
            </a:r>
            <a:r>
              <a:rPr lang="ko-KR" altLang="en-US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유아</a:t>
            </a:r>
            <a:r>
              <a:rPr lang="en-US" altLang="ko-KR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) </a:t>
            </a:r>
            <a:r>
              <a:rPr lang="ko-KR" altLang="en-US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살해</a:t>
            </a:r>
            <a:r>
              <a:rPr lang="en-US" altLang="ko-KR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(infanticide) </a:t>
            </a:r>
            <a:endParaRPr lang="en-US" altLang="ko-KR" sz="210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 </a:t>
            </a:r>
            <a:endParaRPr lang="en-US" altLang="ko-KR" sz="210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 </a:t>
            </a:r>
            <a:r>
              <a:rPr lang="en-US" altLang="ko-KR" sz="2100" smtClean="0">
                <a:solidFill>
                  <a:schemeClr val="accent1"/>
                </a:solidFill>
                <a:ea typeface="한컴바탕" pitchFamily="18" charset="2"/>
                <a:cs typeface="한컴바탕" pitchFamily="18" charset="2"/>
              </a:rPr>
              <a:t> 3) </a:t>
            </a:r>
            <a:r>
              <a:rPr lang="ko-KR" altLang="en-US" sz="2100" smtClean="0">
                <a:solidFill>
                  <a:schemeClr val="accent1"/>
                </a:solidFill>
                <a:ea typeface="한컴바탕" pitchFamily="18" charset="2"/>
                <a:cs typeface="한컴바탕" pitchFamily="18" charset="2"/>
              </a:rPr>
              <a:t>장래의 요인 </a:t>
            </a:r>
            <a:endParaRPr lang="ko-KR" altLang="en-US" sz="2100" smtClean="0">
              <a:solidFill>
                <a:schemeClr val="accent1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ko-KR" altLang="en-US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    ① 우생학</a:t>
            </a:r>
            <a:r>
              <a:rPr lang="en-US" altLang="ko-KR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(eugenics) :</a:t>
            </a:r>
            <a:endParaRPr lang="en-US" altLang="ko-KR" sz="210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       sperm bank, AI, ET, cell cloning, nuclear transplantation </a:t>
            </a:r>
            <a:endParaRPr lang="en-US" altLang="ko-KR" sz="210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    ② </a:t>
            </a:r>
            <a:r>
              <a:rPr lang="ko-KR" altLang="en-US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우현학</a:t>
            </a:r>
            <a:r>
              <a:rPr lang="en-US" altLang="ko-KR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(euphenic) : 600</a:t>
            </a:r>
            <a:r>
              <a:rPr lang="ko-KR" altLang="en-US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만 불의 사나이 </a:t>
            </a:r>
            <a:endParaRPr lang="ko-KR" altLang="en-US" sz="210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ko-KR" altLang="en-US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        </a:t>
            </a:r>
            <a:r>
              <a:rPr lang="en-US" altLang="ko-KR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artifical organ </a:t>
            </a:r>
            <a:r>
              <a:rPr lang="ko-KR" altLang="en-US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이식 </a:t>
            </a:r>
            <a:r>
              <a:rPr lang="en-US" altLang="ko-KR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: kidney, heart, liver, carnea of eye(</a:t>
            </a:r>
            <a:r>
              <a:rPr lang="ko-KR" altLang="en-US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각막</a:t>
            </a:r>
            <a:r>
              <a:rPr lang="en-US" altLang="ko-KR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) </a:t>
            </a:r>
            <a:endParaRPr lang="en-US" altLang="ko-KR" sz="210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    ③ </a:t>
            </a:r>
            <a:r>
              <a:rPr lang="ko-KR" altLang="en-US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유전공학 </a:t>
            </a:r>
            <a:r>
              <a:rPr lang="en-US" altLang="ko-KR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: DNA, </a:t>
            </a:r>
            <a:r>
              <a:rPr lang="ko-KR" altLang="en-US" sz="2100" smtClean="0">
                <a:solidFill>
                  <a:srgbClr val="000000"/>
                </a:solidFill>
                <a:ea typeface="한컴바탕" pitchFamily="18" charset="2"/>
                <a:cs typeface="한컴바탕" pitchFamily="18" charset="2"/>
              </a:rPr>
              <a:t>유전자지도 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11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5986463" cy="865188"/>
          </a:xfrm>
        </p:spPr>
        <p:txBody>
          <a:bodyPr/>
          <a:lstStyle/>
          <a:p>
            <a:pPr algn="l"/>
            <a:r>
              <a:rPr lang="ko-KR" altLang="en-US" sz="2800" smtClean="0"/>
              <a:t>국민 평균 수명</a:t>
            </a:r>
            <a:r>
              <a:rPr lang="en-US" altLang="ko-KR" sz="2800" smtClean="0"/>
              <a:t>, </a:t>
            </a:r>
            <a:r>
              <a:rPr lang="ko-KR" altLang="en-US" sz="2800" smtClean="0"/>
              <a:t>평균 연령과 인구</a:t>
            </a:r>
          </a:p>
        </p:txBody>
      </p:sp>
      <p:graphicFrame>
        <p:nvGraphicFramePr>
          <p:cNvPr id="38087" name="Group 199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8218488" cy="4525966"/>
        </p:xfrm>
        <a:graphic>
          <a:graphicData uri="http://schemas.openxmlformats.org/drawingml/2006/table">
            <a:tbl>
              <a:tblPr/>
              <a:tblGrid>
                <a:gridCol w="2054225"/>
                <a:gridCol w="2055813"/>
                <a:gridCol w="2054225"/>
                <a:gridCol w="2054225"/>
              </a:tblGrid>
              <a:tr h="5032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연도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평균수명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평균연령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인구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세</a:t>
                      </a: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세</a:t>
                      </a: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kumimoji="1" lang="ko-KR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천명</a:t>
                      </a: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1910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    23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1960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52.4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23.1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24,989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1970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63.2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23.6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31,466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1981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66.2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26.2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38,723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1991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71.7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29.8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43,296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1995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73.5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31.2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45,093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2001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76.5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33.5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47,000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42888"/>
            <a:ext cx="8229600" cy="62103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altLang="ko-KR" sz="2400" smtClean="0"/>
              <a:t>              </a:t>
            </a:r>
            <a:r>
              <a:rPr lang="ko-KR" altLang="en-US" sz="2400" smtClean="0"/>
              <a:t>인구증가에 영향을 미치는 요인</a:t>
            </a:r>
          </a:p>
          <a:p>
            <a:pPr marL="609600" indent="-609600">
              <a:buFontTx/>
              <a:buNone/>
            </a:pPr>
            <a:endParaRPr lang="ko-KR" altLang="en-US" sz="1800" smtClean="0"/>
          </a:p>
          <a:p>
            <a:pPr marL="609600" indent="-609600">
              <a:buFontTx/>
              <a:buNone/>
            </a:pPr>
            <a:r>
              <a:rPr lang="ko-KR" altLang="en-US" sz="1800" smtClean="0"/>
              <a:t>사망률 감소</a:t>
            </a:r>
            <a:r>
              <a:rPr lang="en-US" altLang="ko-KR" sz="1800" smtClean="0"/>
              <a:t>, </a:t>
            </a:r>
            <a:r>
              <a:rPr lang="ko-KR" altLang="en-US" sz="1800" smtClean="0"/>
              <a:t>평균 수명 증가</a:t>
            </a:r>
          </a:p>
          <a:p>
            <a:pPr marL="609600" indent="-609600">
              <a:buFontTx/>
              <a:buNone/>
            </a:pPr>
            <a:endParaRPr lang="ko-KR" altLang="en-US" sz="1800" smtClean="0"/>
          </a:p>
          <a:p>
            <a:pPr marL="609600" indent="-609600">
              <a:buFontTx/>
              <a:buNone/>
            </a:pPr>
            <a:r>
              <a:rPr lang="en-US" altLang="ko-KR" sz="1800" smtClean="0"/>
              <a:t>1) </a:t>
            </a:r>
            <a:r>
              <a:rPr lang="ko-KR" altLang="en-US" sz="1800" smtClean="0"/>
              <a:t>근본적 요인</a:t>
            </a:r>
          </a:p>
          <a:p>
            <a:pPr marL="609600" indent="-609600">
              <a:buFontTx/>
              <a:buNone/>
            </a:pPr>
            <a:r>
              <a:rPr lang="ko-KR" altLang="en-US" sz="1800" smtClean="0"/>
              <a:t>   </a:t>
            </a:r>
            <a:r>
              <a:rPr lang="en-US" altLang="ko-KR" sz="1800" smtClean="0">
                <a:latin typeface="Arial" pitchFamily="34" charset="0"/>
              </a:rPr>
              <a:t>•</a:t>
            </a:r>
            <a:r>
              <a:rPr lang="en-US" altLang="ko-KR" sz="1800" smtClean="0"/>
              <a:t> </a:t>
            </a:r>
            <a:r>
              <a:rPr lang="ko-KR" altLang="en-US" sz="1800" smtClean="0"/>
              <a:t>전쟁 </a:t>
            </a:r>
            <a:r>
              <a:rPr lang="en-US" altLang="ko-KR" sz="1800" smtClean="0"/>
              <a:t>: </a:t>
            </a:r>
            <a:r>
              <a:rPr lang="ko-KR" altLang="en-US" sz="1800" smtClean="0"/>
              <a:t>자원확보</a:t>
            </a:r>
          </a:p>
          <a:p>
            <a:pPr marL="609600" indent="-609600">
              <a:buFontTx/>
              <a:buNone/>
            </a:pPr>
            <a:r>
              <a:rPr lang="ko-KR" altLang="en-US" sz="1800" smtClean="0"/>
              <a:t>   </a:t>
            </a:r>
            <a:r>
              <a:rPr lang="en-US" altLang="ko-KR" sz="1800" smtClean="0">
                <a:latin typeface="Arial" pitchFamily="34" charset="0"/>
              </a:rPr>
              <a:t>•</a:t>
            </a:r>
            <a:r>
              <a:rPr lang="en-US" altLang="ko-KR" sz="1800" smtClean="0"/>
              <a:t> </a:t>
            </a:r>
            <a:r>
              <a:rPr lang="ko-KR" altLang="en-US" sz="1800" smtClean="0"/>
              <a:t>기근</a:t>
            </a:r>
            <a:r>
              <a:rPr lang="en-US" altLang="ko-KR" sz="1800" smtClean="0"/>
              <a:t>(famine)</a:t>
            </a:r>
          </a:p>
          <a:p>
            <a:pPr marL="609600" indent="-609600">
              <a:buFontTx/>
              <a:buNone/>
            </a:pPr>
            <a:r>
              <a:rPr lang="en-US" altLang="ko-KR" sz="1800" smtClean="0"/>
              <a:t>   </a:t>
            </a:r>
            <a:r>
              <a:rPr lang="en-US" altLang="ko-KR" sz="1800" smtClean="0">
                <a:latin typeface="Arial" pitchFamily="34" charset="0"/>
              </a:rPr>
              <a:t>•</a:t>
            </a:r>
            <a:r>
              <a:rPr lang="en-US" altLang="ko-KR" sz="1800" smtClean="0"/>
              <a:t> </a:t>
            </a:r>
            <a:r>
              <a:rPr lang="ko-KR" altLang="en-US" sz="1800" smtClean="0"/>
              <a:t>질병 </a:t>
            </a:r>
            <a:r>
              <a:rPr lang="en-US" altLang="ko-KR" sz="1800" smtClean="0"/>
              <a:t>: </a:t>
            </a:r>
            <a:r>
              <a:rPr lang="ko-KR" altLang="en-US" sz="1800" smtClean="0"/>
              <a:t>흑사병</a:t>
            </a:r>
            <a:r>
              <a:rPr lang="en-US" altLang="ko-KR" sz="1800" smtClean="0"/>
              <a:t>, </a:t>
            </a:r>
            <a:r>
              <a:rPr lang="ko-KR" altLang="en-US" sz="1800" smtClean="0"/>
              <a:t>천연두</a:t>
            </a:r>
            <a:r>
              <a:rPr lang="en-US" altLang="ko-KR" sz="1800" smtClean="0"/>
              <a:t>, </a:t>
            </a:r>
            <a:r>
              <a:rPr lang="ko-KR" altLang="en-US" sz="1800" smtClean="0"/>
              <a:t>콜레라 등</a:t>
            </a:r>
          </a:p>
          <a:p>
            <a:pPr marL="609600" indent="-609600">
              <a:buFontTx/>
              <a:buNone/>
            </a:pPr>
            <a:endParaRPr lang="ko-KR" altLang="en-US" sz="1800" smtClean="0"/>
          </a:p>
          <a:p>
            <a:pPr marL="609600" indent="-609600">
              <a:buFontTx/>
              <a:buNone/>
            </a:pPr>
            <a:r>
              <a:rPr lang="en-US" altLang="ko-KR" sz="1800" smtClean="0"/>
              <a:t>2) </a:t>
            </a:r>
            <a:r>
              <a:rPr lang="ko-KR" altLang="en-US" sz="1800" smtClean="0"/>
              <a:t>부수적 요인</a:t>
            </a:r>
          </a:p>
          <a:p>
            <a:pPr marL="609600" indent="-609600">
              <a:buFontTx/>
              <a:buNone/>
            </a:pPr>
            <a:r>
              <a:rPr lang="ko-KR" altLang="en-US" sz="1800" smtClean="0"/>
              <a:t>   </a:t>
            </a:r>
            <a:r>
              <a:rPr lang="en-US" altLang="ko-KR" sz="1800" smtClean="0">
                <a:latin typeface="Arial" pitchFamily="34" charset="0"/>
              </a:rPr>
              <a:t>•</a:t>
            </a:r>
            <a:r>
              <a:rPr lang="en-US" altLang="ko-KR" sz="1800" smtClean="0"/>
              <a:t> </a:t>
            </a:r>
            <a:r>
              <a:rPr lang="ko-KR" altLang="en-US" sz="1800" smtClean="0"/>
              <a:t>결혼 관습</a:t>
            </a:r>
          </a:p>
          <a:p>
            <a:pPr marL="609600" indent="-609600">
              <a:buFontTx/>
              <a:buNone/>
            </a:pPr>
            <a:r>
              <a:rPr lang="ko-KR" altLang="en-US" sz="1800" smtClean="0"/>
              <a:t>   </a:t>
            </a:r>
            <a:r>
              <a:rPr lang="en-US" altLang="ko-KR" sz="1800" smtClean="0">
                <a:latin typeface="Arial" pitchFamily="34" charset="0"/>
              </a:rPr>
              <a:t>•</a:t>
            </a:r>
            <a:r>
              <a:rPr lang="en-US" altLang="ko-KR" sz="1800" smtClean="0"/>
              <a:t> </a:t>
            </a:r>
            <a:r>
              <a:rPr lang="ko-KR" altLang="en-US" sz="1800" smtClean="0"/>
              <a:t>영아 살해</a:t>
            </a:r>
            <a:r>
              <a:rPr lang="en-US" altLang="ko-KR" sz="1800" smtClean="0"/>
              <a:t>(infanticide) : </a:t>
            </a:r>
            <a:r>
              <a:rPr lang="ko-KR" altLang="en-US" sz="1800" smtClean="0"/>
              <a:t>유산</a:t>
            </a:r>
          </a:p>
          <a:p>
            <a:pPr marL="609600" indent="-609600">
              <a:buFontTx/>
              <a:buNone/>
            </a:pPr>
            <a:endParaRPr lang="ko-KR" altLang="en-US" sz="1800" smtClean="0"/>
          </a:p>
          <a:p>
            <a:pPr marL="609600" indent="-609600">
              <a:buFontTx/>
              <a:buNone/>
            </a:pPr>
            <a:r>
              <a:rPr lang="en-US" altLang="ko-KR" sz="1800" smtClean="0"/>
              <a:t>3) </a:t>
            </a:r>
            <a:r>
              <a:rPr lang="ko-KR" altLang="en-US" sz="1800" smtClean="0"/>
              <a:t>장래의 요인 </a:t>
            </a:r>
            <a:r>
              <a:rPr lang="en-US" altLang="ko-KR" sz="1800" smtClean="0"/>
              <a:t>: biotechnology</a:t>
            </a:r>
          </a:p>
          <a:p>
            <a:pPr marL="609600" indent="-609600">
              <a:buFontTx/>
              <a:buNone/>
            </a:pPr>
            <a:r>
              <a:rPr lang="en-US" altLang="ko-KR" sz="1800" smtClean="0"/>
              <a:t>   </a:t>
            </a:r>
            <a:r>
              <a:rPr lang="en-US" altLang="ko-KR" sz="1800" smtClean="0">
                <a:latin typeface="Arial" pitchFamily="34" charset="0"/>
              </a:rPr>
              <a:t>•</a:t>
            </a:r>
            <a:r>
              <a:rPr lang="en-US" altLang="ko-KR" sz="1800" smtClean="0"/>
              <a:t> </a:t>
            </a:r>
            <a:r>
              <a:rPr lang="ko-KR" altLang="en-US" sz="1800" smtClean="0"/>
              <a:t>우생학 </a:t>
            </a:r>
            <a:r>
              <a:rPr lang="en-US" altLang="ko-KR" sz="1800" smtClean="0"/>
              <a:t>: </a:t>
            </a:r>
            <a:r>
              <a:rPr lang="ko-KR" altLang="en-US" sz="1800" smtClean="0"/>
              <a:t>불임치료</a:t>
            </a:r>
            <a:r>
              <a:rPr lang="en-US" altLang="ko-KR" sz="1800" smtClean="0"/>
              <a:t>(sperm bank, ova bank, A.I., E.T.</a:t>
            </a:r>
          </a:p>
          <a:p>
            <a:pPr marL="609600" indent="-609600">
              <a:buFontTx/>
              <a:buNone/>
            </a:pPr>
            <a:r>
              <a:rPr lang="en-US" altLang="ko-KR" sz="1800" smtClean="0"/>
              <a:t>                                   I.V.F, clone animal, nuclear transfer)</a:t>
            </a:r>
          </a:p>
          <a:p>
            <a:pPr marL="609600" indent="-609600">
              <a:buFontTx/>
              <a:buNone/>
            </a:pPr>
            <a:r>
              <a:rPr lang="en-US" altLang="ko-KR" sz="1800" smtClean="0"/>
              <a:t>   </a:t>
            </a:r>
            <a:r>
              <a:rPr lang="en-US" altLang="ko-KR" sz="1800" smtClean="0">
                <a:latin typeface="Arial" pitchFamily="34" charset="0"/>
              </a:rPr>
              <a:t>•</a:t>
            </a:r>
            <a:r>
              <a:rPr lang="en-US" altLang="ko-KR" sz="1800" smtClean="0"/>
              <a:t> </a:t>
            </a:r>
            <a:r>
              <a:rPr lang="ko-KR" altLang="en-US" sz="1800" smtClean="0"/>
              <a:t>우현학 </a:t>
            </a:r>
            <a:r>
              <a:rPr lang="en-US" altLang="ko-KR" sz="1800" smtClean="0"/>
              <a:t>: </a:t>
            </a:r>
            <a:r>
              <a:rPr lang="ko-KR" altLang="en-US" sz="1800" smtClean="0"/>
              <a:t>인공장기</a:t>
            </a:r>
            <a:r>
              <a:rPr lang="en-US" altLang="ko-KR" sz="1800" smtClean="0"/>
              <a:t>(kidney, heart, liver, </a:t>
            </a:r>
            <a:r>
              <a:rPr lang="ko-KR" altLang="en-US" sz="1800" smtClean="0"/>
              <a:t>각막 등</a:t>
            </a:r>
            <a:r>
              <a:rPr lang="en-US" altLang="ko-KR" sz="1800" smtClean="0"/>
              <a:t>)</a:t>
            </a:r>
          </a:p>
          <a:p>
            <a:pPr marL="609600" indent="-609600">
              <a:buFontTx/>
              <a:buNone/>
            </a:pPr>
            <a:r>
              <a:rPr lang="en-US" altLang="ko-KR" sz="1800" smtClean="0"/>
              <a:t>   </a:t>
            </a:r>
            <a:r>
              <a:rPr lang="en-US" altLang="ko-KR" sz="1800" smtClean="0">
                <a:latin typeface="Arial" pitchFamily="34" charset="0"/>
              </a:rPr>
              <a:t>•</a:t>
            </a:r>
            <a:r>
              <a:rPr lang="en-US" altLang="ko-KR" sz="1800" smtClean="0"/>
              <a:t> </a:t>
            </a:r>
            <a:r>
              <a:rPr lang="ko-KR" altLang="en-US" sz="1800" smtClean="0"/>
              <a:t>유전공학 </a:t>
            </a:r>
            <a:r>
              <a:rPr lang="en-US" altLang="ko-KR" sz="1800" smtClean="0"/>
              <a:t>: </a:t>
            </a:r>
            <a:r>
              <a:rPr lang="ko-KR" altLang="en-US" sz="1800" smtClean="0"/>
              <a:t>유전자지도</a:t>
            </a:r>
            <a:r>
              <a:rPr lang="en-US" altLang="ko-KR" sz="1800" smtClean="0"/>
              <a:t>, </a:t>
            </a:r>
            <a:r>
              <a:rPr lang="ko-KR" altLang="en-US" sz="1800" smtClean="0"/>
              <a:t>불치병 치료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200" smtClean="0">
                <a:solidFill>
                  <a:schemeClr val="tx1"/>
                </a:solidFill>
              </a:rPr>
              <a:t>인구 조절방법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ko-KR" altLang="en-US" sz="2600" smtClean="0">
                <a:solidFill>
                  <a:schemeClr val="accent1"/>
                </a:solidFill>
              </a:rPr>
              <a:t>자발적인 가족계획</a:t>
            </a:r>
          </a:p>
          <a:p>
            <a:pPr marL="609600" indent="-609600" eaLnBrk="1" hangingPunct="1">
              <a:buFontTx/>
              <a:buNone/>
            </a:pPr>
            <a:endParaRPr lang="ko-KR" altLang="en-US" sz="1000" smtClean="0">
              <a:solidFill>
                <a:schemeClr val="accent1"/>
              </a:solidFill>
            </a:endParaRPr>
          </a:p>
          <a:p>
            <a:pPr marL="990600" lvl="1" indent="-541338" eaLnBrk="1" hangingPunct="1">
              <a:buFontTx/>
              <a:buNone/>
            </a:pPr>
            <a:r>
              <a:rPr lang="ko-KR" altLang="en-US" sz="2200" smtClean="0"/>
              <a:t>  </a:t>
            </a:r>
            <a:r>
              <a:rPr lang="en-US" altLang="ko-KR" sz="2200" smtClean="0"/>
              <a:t>: </a:t>
            </a:r>
            <a:r>
              <a:rPr lang="ko-KR" altLang="en-US" sz="2000" smtClean="0"/>
              <a:t>가임 부부 </a:t>
            </a:r>
            <a:r>
              <a:rPr lang="en-US" altLang="ko-KR" sz="2000" smtClean="0">
                <a:latin typeface="Arial" pitchFamily="34" charset="0"/>
              </a:rPr>
              <a:t>–</a:t>
            </a:r>
            <a:r>
              <a:rPr lang="en-US" altLang="ko-KR" sz="2000" smtClean="0"/>
              <a:t> </a:t>
            </a:r>
            <a:r>
              <a:rPr lang="ko-KR" altLang="en-US" sz="2000" smtClean="0"/>
              <a:t>피임</a:t>
            </a:r>
            <a:r>
              <a:rPr lang="en-US" altLang="ko-KR" sz="2000" smtClean="0"/>
              <a:t>, </a:t>
            </a:r>
            <a:r>
              <a:rPr lang="ko-KR" altLang="en-US" sz="2000" smtClean="0"/>
              <a:t>콘돔</a:t>
            </a:r>
            <a:r>
              <a:rPr lang="en-US" altLang="ko-KR" sz="2000" smtClean="0"/>
              <a:t>, </a:t>
            </a:r>
            <a:r>
              <a:rPr lang="ko-KR" altLang="en-US" sz="2000" smtClean="0"/>
              <a:t>금욕</a:t>
            </a:r>
            <a:r>
              <a:rPr lang="en-US" altLang="ko-KR" sz="2000" smtClean="0"/>
              <a:t>, </a:t>
            </a:r>
            <a:r>
              <a:rPr lang="ko-KR" altLang="en-US" sz="2000" smtClean="0"/>
              <a:t>질 외 사정</a:t>
            </a:r>
          </a:p>
          <a:p>
            <a:pPr marL="990600" lvl="1" indent="-541338" eaLnBrk="1" hangingPunct="1">
              <a:buFontTx/>
              <a:buNone/>
            </a:pPr>
            <a:endParaRPr lang="ko-KR" altLang="en-US" sz="2000" smtClean="0"/>
          </a:p>
          <a:p>
            <a:pPr marL="609600" indent="-609600" eaLnBrk="1" hangingPunct="1">
              <a:buFontTx/>
              <a:buNone/>
            </a:pPr>
            <a:r>
              <a:rPr lang="en-US" altLang="ko-KR" sz="2600" smtClean="0">
                <a:solidFill>
                  <a:schemeClr val="accent1"/>
                </a:solidFill>
              </a:rPr>
              <a:t>2. </a:t>
            </a:r>
            <a:r>
              <a:rPr lang="ko-KR" altLang="en-US" sz="2600" smtClean="0">
                <a:solidFill>
                  <a:schemeClr val="accent1"/>
                </a:solidFill>
              </a:rPr>
              <a:t>강제적인 가족계획</a:t>
            </a:r>
          </a:p>
          <a:p>
            <a:pPr marL="609600" indent="-609600" eaLnBrk="1" hangingPunct="1">
              <a:buFontTx/>
              <a:buNone/>
            </a:pPr>
            <a:endParaRPr lang="ko-KR" altLang="en-US" sz="1000" smtClean="0">
              <a:solidFill>
                <a:schemeClr val="accent1"/>
              </a:solidFill>
            </a:endParaRPr>
          </a:p>
          <a:p>
            <a:pPr marL="990600" lvl="1" indent="-541338" eaLnBrk="1" hangingPunct="1">
              <a:buClr>
                <a:schemeClr val="tx1"/>
              </a:buClr>
              <a:buFontTx/>
              <a:buAutoNum type="circleNumDbPlain"/>
            </a:pPr>
            <a:r>
              <a:rPr lang="ko-KR" altLang="en-US" sz="2200" smtClean="0"/>
              <a:t>유산의 합법화</a:t>
            </a:r>
          </a:p>
          <a:p>
            <a:pPr marL="990600" lvl="1" indent="-541338" eaLnBrk="1" hangingPunct="1">
              <a:buClr>
                <a:schemeClr val="tx1"/>
              </a:buClr>
              <a:buFontTx/>
              <a:buAutoNum type="circleNumDbPlain"/>
            </a:pPr>
            <a:r>
              <a:rPr lang="ko-KR" altLang="en-US" sz="2200" smtClean="0"/>
              <a:t>여성의 교육 및 고용기회의 증대</a:t>
            </a:r>
          </a:p>
          <a:p>
            <a:pPr marL="990600" lvl="1" indent="-541338" eaLnBrk="1" hangingPunct="1">
              <a:buClr>
                <a:schemeClr val="tx1"/>
              </a:buClr>
              <a:buFontTx/>
              <a:buAutoNum type="circleNumDbPlain"/>
            </a:pPr>
            <a:r>
              <a:rPr lang="ko-KR" altLang="en-US" sz="2200" smtClean="0"/>
              <a:t>경제적 수단에 의한 억제책</a:t>
            </a:r>
          </a:p>
          <a:p>
            <a:pPr marL="990600" lvl="1" indent="-541338" eaLnBrk="1" hangingPunct="1">
              <a:buFontTx/>
              <a:buNone/>
            </a:pPr>
            <a:r>
              <a:rPr lang="ko-KR" altLang="en-US" sz="2200" smtClean="0"/>
              <a:t>     </a:t>
            </a:r>
            <a:r>
              <a:rPr lang="en-US" altLang="ko-KR" sz="2200" smtClean="0"/>
              <a:t>(</a:t>
            </a:r>
            <a:r>
              <a:rPr lang="ko-KR" altLang="en-US" sz="2200" smtClean="0"/>
              <a:t>세금 감면</a:t>
            </a:r>
            <a:r>
              <a:rPr lang="en-US" altLang="ko-KR" sz="2200" smtClean="0"/>
              <a:t>, </a:t>
            </a:r>
            <a:r>
              <a:rPr lang="ko-KR" altLang="en-US" sz="2200" smtClean="0"/>
              <a:t>취업 제한</a:t>
            </a:r>
            <a:r>
              <a:rPr lang="en-US" altLang="ko-KR" sz="2200" smtClean="0"/>
              <a:t>, </a:t>
            </a:r>
            <a:r>
              <a:rPr lang="ko-KR" altLang="en-US" sz="2200" smtClean="0"/>
              <a:t>교육비 감면</a:t>
            </a:r>
            <a:r>
              <a:rPr lang="en-US" altLang="ko-KR" sz="2200" smtClean="0"/>
              <a:t>)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solidFill>
                  <a:schemeClr val="tx1"/>
                </a:solidFill>
                <a:ea typeface="한컴바탕" pitchFamily="18" charset="2"/>
                <a:cs typeface="한컴바탕" pitchFamily="18" charset="2"/>
              </a:rPr>
              <a:t>3. </a:t>
            </a:r>
            <a:r>
              <a:rPr lang="ko-KR" altLang="en-US" sz="3200" smtClean="0">
                <a:solidFill>
                  <a:schemeClr val="tx1"/>
                </a:solidFill>
                <a:ea typeface="한컴바탕" pitchFamily="18" charset="2"/>
                <a:cs typeface="한컴바탕" pitchFamily="18" charset="2"/>
              </a:rPr>
              <a:t>인구증가와 식량문제</a:t>
            </a:r>
            <a:r>
              <a:rPr lang="ko-KR" altLang="en-US" sz="2800" smtClean="0">
                <a:solidFill>
                  <a:schemeClr val="tx1"/>
                </a:solidFill>
                <a:ea typeface="한컴바탕" pitchFamily="18" charset="2"/>
                <a:cs typeface="한컴바탕" pitchFamily="18" charset="2"/>
              </a:rPr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ko-KR" sz="2100" b="1" smtClean="0">
                <a:solidFill>
                  <a:srgbClr val="000000"/>
                </a:solidFill>
              </a:rPr>
              <a:t>     “</a:t>
            </a:r>
            <a:r>
              <a:rPr lang="ko-KR" altLang="en-US" sz="2100" b="1" smtClean="0">
                <a:solidFill>
                  <a:srgbClr val="000000"/>
                </a:solidFill>
              </a:rPr>
              <a:t>인류가 사용할 수 있는 자원과 지구의 면적은 한정되어 있다”</a:t>
            </a:r>
            <a:r>
              <a:rPr lang="en-US" altLang="ko-KR" sz="2100" b="1" smtClean="0">
                <a:solidFill>
                  <a:srgbClr val="000000"/>
                </a:solidFill>
              </a:rPr>
              <a:t>. </a:t>
            </a:r>
          </a:p>
          <a:p>
            <a:pPr algn="just"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ko-KR" sz="2100" b="1" smtClean="0">
                <a:solidFill>
                  <a:srgbClr val="000000"/>
                </a:solidFill>
              </a:rPr>
              <a:t>                      </a:t>
            </a:r>
          </a:p>
          <a:p>
            <a:pPr algn="just"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ko-KR" sz="2100" smtClean="0">
                <a:solidFill>
                  <a:srgbClr val="000000"/>
                </a:solidFill>
              </a:rPr>
              <a:t>  </a:t>
            </a:r>
            <a:r>
              <a:rPr lang="en-US" altLang="ko-KR" sz="2100" smtClean="0">
                <a:solidFill>
                  <a:schemeClr val="accent1"/>
                </a:solidFill>
              </a:rPr>
              <a:t>1) </a:t>
            </a:r>
            <a:r>
              <a:rPr lang="ko-KR" altLang="en-US" sz="2100" smtClean="0">
                <a:solidFill>
                  <a:schemeClr val="accent1"/>
                </a:solidFill>
              </a:rPr>
              <a:t>인간의 지속적인 성장 </a:t>
            </a:r>
            <a:r>
              <a:rPr lang="en-US" altLang="ko-KR" sz="2100" smtClean="0">
                <a:solidFill>
                  <a:schemeClr val="accent1"/>
                </a:solidFill>
              </a:rPr>
              <a:t>3</a:t>
            </a:r>
            <a:r>
              <a:rPr lang="ko-KR" altLang="en-US" sz="2100" smtClean="0">
                <a:solidFill>
                  <a:schemeClr val="accent1"/>
                </a:solidFill>
              </a:rPr>
              <a:t>단계</a:t>
            </a:r>
            <a:r>
              <a:rPr lang="ko-KR" altLang="en-US" sz="2100" b="1" smtClean="0">
                <a:solidFill>
                  <a:schemeClr val="accent1"/>
                </a:solidFill>
              </a:rPr>
              <a:t> </a:t>
            </a:r>
          </a:p>
          <a:p>
            <a:pPr algn="just"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None/>
            </a:pPr>
            <a:endParaRPr lang="ko-KR" altLang="en-US" sz="2100" b="1" smtClean="0">
              <a:solidFill>
                <a:schemeClr val="accent1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ko-KR" altLang="en-US" sz="2100" smtClean="0">
                <a:solidFill>
                  <a:srgbClr val="000000"/>
                </a:solidFill>
              </a:rPr>
              <a:t>    </a:t>
            </a:r>
            <a:r>
              <a:rPr lang="en-US" altLang="en-US" sz="2100" smtClean="0">
                <a:solidFill>
                  <a:srgbClr val="000000"/>
                </a:solidFill>
              </a:rPr>
              <a:t>*</a:t>
            </a:r>
            <a:r>
              <a:rPr lang="ko-KR" altLang="en-US" sz="2100" smtClean="0">
                <a:solidFill>
                  <a:srgbClr val="000000"/>
                </a:solidFill>
              </a:rPr>
              <a:t> </a:t>
            </a:r>
            <a:r>
              <a:rPr lang="en-US" altLang="ko-KR" sz="2100" smtClean="0">
                <a:solidFill>
                  <a:srgbClr val="000000"/>
                </a:solidFill>
              </a:rPr>
              <a:t>1</a:t>
            </a:r>
            <a:r>
              <a:rPr lang="ko-KR" altLang="en-US" sz="2100" smtClean="0">
                <a:solidFill>
                  <a:srgbClr val="000000"/>
                </a:solidFill>
              </a:rPr>
              <a:t>단계 </a:t>
            </a:r>
            <a:r>
              <a:rPr lang="en-US" altLang="ko-KR" sz="2100" smtClean="0">
                <a:solidFill>
                  <a:srgbClr val="000000"/>
                </a:solidFill>
              </a:rPr>
              <a:t>: </a:t>
            </a:r>
            <a:r>
              <a:rPr lang="ko-KR" altLang="en-US" sz="2100" smtClean="0">
                <a:solidFill>
                  <a:srgbClr val="000000"/>
                </a:solidFill>
              </a:rPr>
              <a:t>도구의 사용</a:t>
            </a:r>
            <a:r>
              <a:rPr lang="en-US" altLang="ko-KR" sz="2100" smtClean="0">
                <a:solidFill>
                  <a:srgbClr val="000000"/>
                </a:solidFill>
              </a:rPr>
              <a:t>(</a:t>
            </a:r>
            <a:r>
              <a:rPr lang="ko-KR" altLang="en-US" sz="2100" smtClean="0">
                <a:solidFill>
                  <a:srgbClr val="000000"/>
                </a:solidFill>
              </a:rPr>
              <a:t>火포함</a:t>
            </a:r>
            <a:r>
              <a:rPr lang="en-US" altLang="ko-KR" sz="2100" smtClean="0">
                <a:solidFill>
                  <a:srgbClr val="000000"/>
                </a:solidFill>
              </a:rPr>
              <a:t>) </a:t>
            </a:r>
          </a:p>
          <a:p>
            <a:pPr algn="just"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None/>
            </a:pPr>
            <a:endParaRPr lang="en-US" altLang="ko-KR" sz="2100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ko-KR" sz="2100" smtClean="0">
                <a:solidFill>
                  <a:srgbClr val="000000"/>
                </a:solidFill>
              </a:rPr>
              <a:t>    * 2</a:t>
            </a:r>
            <a:r>
              <a:rPr lang="ko-KR" altLang="en-US" sz="2100" smtClean="0">
                <a:solidFill>
                  <a:srgbClr val="000000"/>
                </a:solidFill>
              </a:rPr>
              <a:t>단계 </a:t>
            </a:r>
            <a:r>
              <a:rPr lang="en-US" altLang="ko-KR" sz="2100" smtClean="0">
                <a:solidFill>
                  <a:srgbClr val="000000"/>
                </a:solidFill>
              </a:rPr>
              <a:t>: </a:t>
            </a:r>
            <a:r>
              <a:rPr lang="ko-KR" altLang="en-US" sz="2100" smtClean="0">
                <a:solidFill>
                  <a:srgbClr val="000000"/>
                </a:solidFill>
              </a:rPr>
              <a:t>농작물의 경작과 동물 사육 </a:t>
            </a:r>
          </a:p>
          <a:p>
            <a:pPr algn="just"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ko-KR" altLang="en-US" sz="2100" smtClean="0">
                <a:solidFill>
                  <a:srgbClr val="000000"/>
                </a:solidFill>
              </a:rPr>
              <a:t>                 </a:t>
            </a:r>
            <a:r>
              <a:rPr lang="en-US" altLang="ko-KR" sz="2100" smtClean="0">
                <a:solidFill>
                  <a:srgbClr val="000000"/>
                </a:solidFill>
              </a:rPr>
              <a:t>(</a:t>
            </a:r>
            <a:r>
              <a:rPr lang="ko-KR" altLang="en-US" sz="2100" smtClean="0">
                <a:solidFill>
                  <a:srgbClr val="000000"/>
                </a:solidFill>
              </a:rPr>
              <a:t>가축화되지 않았으면 멸종되었을 것임 </a:t>
            </a:r>
            <a:r>
              <a:rPr lang="en-US" altLang="ko-KR" sz="2100" smtClean="0">
                <a:solidFill>
                  <a:srgbClr val="000000"/>
                </a:solidFill>
              </a:rPr>
              <a:t>: </a:t>
            </a:r>
            <a:r>
              <a:rPr lang="ko-KR" altLang="en-US" sz="2100" smtClean="0">
                <a:solidFill>
                  <a:srgbClr val="000000"/>
                </a:solidFill>
              </a:rPr>
              <a:t>수렵의 한계</a:t>
            </a:r>
            <a:r>
              <a:rPr lang="en-US" altLang="ko-KR" sz="2100" smtClean="0">
                <a:solidFill>
                  <a:srgbClr val="000000"/>
                </a:solidFill>
              </a:rPr>
              <a:t>)</a:t>
            </a:r>
          </a:p>
          <a:p>
            <a:pPr algn="just"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None/>
            </a:pPr>
            <a:endParaRPr lang="en-US" altLang="ko-KR" sz="2100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ko-KR" sz="2100" smtClean="0">
                <a:solidFill>
                  <a:srgbClr val="000000"/>
                </a:solidFill>
              </a:rPr>
              <a:t>    * 3</a:t>
            </a:r>
            <a:r>
              <a:rPr lang="ko-KR" altLang="en-US" sz="2100" smtClean="0">
                <a:solidFill>
                  <a:srgbClr val="000000"/>
                </a:solidFill>
              </a:rPr>
              <a:t>단계 </a:t>
            </a:r>
            <a:r>
              <a:rPr lang="en-US" altLang="ko-KR" sz="2100" smtClean="0">
                <a:solidFill>
                  <a:srgbClr val="000000"/>
                </a:solidFill>
              </a:rPr>
              <a:t>: </a:t>
            </a:r>
            <a:r>
              <a:rPr lang="ko-KR" altLang="en-US" sz="2100" smtClean="0">
                <a:solidFill>
                  <a:srgbClr val="000000"/>
                </a:solidFill>
              </a:rPr>
              <a:t>산업혁명</a:t>
            </a:r>
            <a:r>
              <a:rPr lang="en-US" altLang="ko-KR" sz="2100" smtClean="0">
                <a:solidFill>
                  <a:srgbClr val="000000"/>
                </a:solidFill>
              </a:rPr>
              <a:t>(1850</a:t>
            </a:r>
            <a:r>
              <a:rPr lang="ko-KR" altLang="en-US" sz="2100" smtClean="0">
                <a:solidFill>
                  <a:srgbClr val="000000"/>
                </a:solidFill>
              </a:rPr>
              <a:t>년경</a:t>
            </a:r>
            <a:r>
              <a:rPr lang="en-US" altLang="ko-KR" sz="2100" smtClean="0">
                <a:solidFill>
                  <a:srgbClr val="000000"/>
                </a:solidFill>
              </a:rPr>
              <a:t>) → </a:t>
            </a:r>
            <a:r>
              <a:rPr lang="ko-KR" altLang="en-US" sz="2100" smtClean="0">
                <a:solidFill>
                  <a:srgbClr val="000000"/>
                </a:solidFill>
              </a:rPr>
              <a:t>의</a:t>
            </a:r>
            <a:r>
              <a:rPr lang="en-US" altLang="ko-KR" sz="2100" smtClean="0">
                <a:solidFill>
                  <a:srgbClr val="000000"/>
                </a:solidFill>
              </a:rPr>
              <a:t>․</a:t>
            </a:r>
            <a:r>
              <a:rPr lang="ko-KR" altLang="en-US" sz="2100" smtClean="0">
                <a:solidFill>
                  <a:srgbClr val="000000"/>
                </a:solidFill>
              </a:rPr>
              <a:t>식</a:t>
            </a:r>
            <a:r>
              <a:rPr lang="en-US" altLang="ko-KR" sz="2100" smtClean="0">
                <a:solidFill>
                  <a:srgbClr val="000000"/>
                </a:solidFill>
              </a:rPr>
              <a:t>․</a:t>
            </a:r>
            <a:r>
              <a:rPr lang="ko-KR" altLang="en-US" sz="2100" smtClean="0">
                <a:solidFill>
                  <a:srgbClr val="000000"/>
                </a:solidFill>
              </a:rPr>
              <a:t>주에 치명타 </a:t>
            </a:r>
          </a:p>
          <a:p>
            <a:pPr algn="just"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ko-KR" altLang="en-US" sz="2100" smtClean="0">
                <a:solidFill>
                  <a:srgbClr val="000000"/>
                </a:solidFill>
              </a:rPr>
              <a:t>                 </a:t>
            </a:r>
            <a:r>
              <a:rPr lang="en-US" altLang="ko-KR" sz="2100" smtClean="0">
                <a:solidFill>
                  <a:srgbClr val="000000"/>
                </a:solidFill>
              </a:rPr>
              <a:t>(</a:t>
            </a:r>
            <a:r>
              <a:rPr lang="ko-KR" altLang="en-US" sz="2100" smtClean="0">
                <a:solidFill>
                  <a:srgbClr val="000000"/>
                </a:solidFill>
              </a:rPr>
              <a:t>공장과 창고를 위한 토지가 필요</a:t>
            </a:r>
            <a:r>
              <a:rPr lang="en-US" altLang="ko-KR" sz="2100" smtClean="0">
                <a:solidFill>
                  <a:srgbClr val="000000"/>
                </a:solidFill>
              </a:rPr>
              <a:t>) 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en-US" altLang="ko-KR" sz="2100" smtClean="0"/>
              <a:t>                   </a:t>
            </a:r>
            <a:r>
              <a:rPr lang="ko-KR" altLang="en-US" sz="2100" smtClean="0"/>
              <a:t>즉</a:t>
            </a:r>
            <a:r>
              <a:rPr lang="en-US" altLang="ko-KR" sz="2100" smtClean="0"/>
              <a:t>, </a:t>
            </a:r>
            <a:r>
              <a:rPr lang="ko-KR" altLang="en-US" sz="2100" smtClean="0"/>
              <a:t>인간의 지속적 성장으로 먹이 사슬의 불균형 초래</a:t>
            </a:r>
            <a:r>
              <a:rPr lang="ko-KR" altLang="en-US" sz="2100" smtClean="0">
                <a:ea typeface="바탕" pitchFamily="18" charset="-127"/>
              </a:rPr>
              <a:t> 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713788" cy="6264275"/>
          </a:xfrm>
        </p:spPr>
        <p:txBody>
          <a:bodyPr/>
          <a:lstStyle/>
          <a:p>
            <a:pPr marL="609600" indent="-609600">
              <a:buFontTx/>
              <a:buNone/>
            </a:pPr>
            <a:endParaRPr lang="en-US" altLang="ko-KR" sz="2400" b="1" smtClean="0"/>
          </a:p>
          <a:p>
            <a:pPr marL="609600" indent="-609600">
              <a:buFontTx/>
              <a:buNone/>
            </a:pPr>
            <a:r>
              <a:rPr lang="en-US" altLang="ko-KR" sz="2800" smtClean="0"/>
              <a:t>3. </a:t>
            </a:r>
            <a:r>
              <a:rPr lang="ko-KR" altLang="en-US" sz="2800" smtClean="0"/>
              <a:t>인구 증가와 식량부족</a:t>
            </a:r>
          </a:p>
          <a:p>
            <a:pPr marL="609600" indent="-609600">
              <a:buFontTx/>
              <a:buNone/>
            </a:pPr>
            <a:endParaRPr lang="ko-KR" altLang="en-US" sz="2800" smtClean="0"/>
          </a:p>
          <a:p>
            <a:pPr marL="609600" indent="-609600">
              <a:buFontTx/>
              <a:buNone/>
            </a:pPr>
            <a:r>
              <a:rPr lang="ko-KR" altLang="en-US" sz="1800" smtClean="0"/>
              <a:t>    지구의 면적</a:t>
            </a:r>
            <a:r>
              <a:rPr lang="en-US" altLang="ko-KR" sz="1800" smtClean="0"/>
              <a:t>, </a:t>
            </a:r>
            <a:r>
              <a:rPr lang="ko-KR" altLang="en-US" sz="1800" smtClean="0"/>
              <a:t>자원 </a:t>
            </a:r>
            <a:r>
              <a:rPr lang="en-US" altLang="ko-KR" sz="1800" smtClean="0"/>
              <a:t>: </a:t>
            </a:r>
            <a:r>
              <a:rPr lang="ko-KR" altLang="en-US" sz="1800" smtClean="0"/>
              <a:t>일정</a:t>
            </a:r>
            <a:r>
              <a:rPr lang="en-US" altLang="ko-KR" sz="1800" smtClean="0"/>
              <a:t>, </a:t>
            </a:r>
            <a:r>
              <a:rPr lang="ko-KR" altLang="en-US" sz="1800" smtClean="0"/>
              <a:t>한정 </a:t>
            </a:r>
          </a:p>
          <a:p>
            <a:pPr marL="609600" indent="-609600">
              <a:buFontTx/>
              <a:buNone/>
            </a:pPr>
            <a:r>
              <a:rPr lang="ko-KR" altLang="en-US" sz="1800" b="1" smtClean="0"/>
              <a:t>    생물적 자원</a:t>
            </a:r>
            <a:r>
              <a:rPr lang="en-US" altLang="ko-KR" sz="1800" b="1" smtClean="0"/>
              <a:t>: </a:t>
            </a:r>
            <a:r>
              <a:rPr lang="ko-KR" altLang="en-US" sz="1800" b="1" smtClean="0"/>
              <a:t>생산성 향상 → 식량증산 → 식량부족 해결</a:t>
            </a:r>
          </a:p>
          <a:p>
            <a:pPr marL="609600" indent="-609600">
              <a:buFontTx/>
              <a:buNone/>
            </a:pPr>
            <a:endParaRPr lang="ko-KR" altLang="en-US" sz="1800" smtClean="0"/>
          </a:p>
          <a:p>
            <a:pPr marL="609600" indent="-609600">
              <a:buFontTx/>
              <a:buNone/>
            </a:pPr>
            <a:r>
              <a:rPr lang="ko-KR" altLang="en-US" sz="1800" smtClean="0"/>
              <a:t>  </a:t>
            </a:r>
            <a:r>
              <a:rPr lang="en-US" altLang="ko-KR" sz="2400" smtClean="0"/>
              <a:t>1) </a:t>
            </a:r>
            <a:r>
              <a:rPr lang="ko-KR" altLang="en-US" sz="2400" smtClean="0"/>
              <a:t>인류의 지속적인 성장 </a:t>
            </a:r>
            <a:r>
              <a:rPr lang="en-US" altLang="ko-KR" sz="2400" smtClean="0"/>
              <a:t>3</a:t>
            </a:r>
            <a:r>
              <a:rPr lang="ko-KR" altLang="en-US" sz="2400" smtClean="0"/>
              <a:t>단계</a:t>
            </a:r>
          </a:p>
          <a:p>
            <a:pPr marL="609600" indent="-609600">
              <a:buFontTx/>
              <a:buNone/>
            </a:pPr>
            <a:endParaRPr lang="ko-KR" altLang="en-US" sz="2400" smtClean="0"/>
          </a:p>
          <a:p>
            <a:pPr marL="609600" indent="-609600">
              <a:buFontTx/>
              <a:buNone/>
            </a:pPr>
            <a:r>
              <a:rPr lang="ko-KR" altLang="en-US" sz="1800" smtClean="0"/>
              <a:t>     </a:t>
            </a:r>
            <a:r>
              <a:rPr lang="en-US" altLang="ko-KR" sz="1800" smtClean="0"/>
              <a:t>1</a:t>
            </a:r>
            <a:r>
              <a:rPr lang="ko-KR" altLang="en-US" sz="1800" smtClean="0"/>
              <a:t>단계 </a:t>
            </a:r>
            <a:r>
              <a:rPr lang="en-US" altLang="ko-KR" sz="1800" smtClean="0"/>
              <a:t>(</a:t>
            </a:r>
            <a:r>
              <a:rPr lang="ko-KR" altLang="en-US" sz="1800" smtClean="0"/>
              <a:t>구석기 시대</a:t>
            </a:r>
            <a:r>
              <a:rPr lang="en-US" altLang="ko-KR" sz="1800" smtClean="0"/>
              <a:t>) : </a:t>
            </a:r>
            <a:r>
              <a:rPr lang="ko-KR" altLang="en-US" sz="1800" smtClean="0"/>
              <a:t>불의 발견</a:t>
            </a:r>
            <a:r>
              <a:rPr lang="en-US" altLang="ko-KR" sz="1800" smtClean="0"/>
              <a:t>, </a:t>
            </a:r>
            <a:r>
              <a:rPr lang="ko-KR" altLang="en-US" sz="1800" smtClean="0"/>
              <a:t>도구 사용</a:t>
            </a:r>
            <a:r>
              <a:rPr lang="en-US" altLang="ko-KR" sz="1800" smtClean="0"/>
              <a:t>(</a:t>
            </a:r>
            <a:r>
              <a:rPr lang="ko-KR" altLang="en-US" sz="1800" smtClean="0"/>
              <a:t>수렵</a:t>
            </a:r>
            <a:r>
              <a:rPr lang="en-US" altLang="ko-KR" sz="1800" smtClean="0"/>
              <a:t>, </a:t>
            </a:r>
            <a:r>
              <a:rPr lang="ko-KR" altLang="en-US" sz="1800" smtClean="0"/>
              <a:t>채집</a:t>
            </a:r>
            <a:r>
              <a:rPr lang="en-US" altLang="ko-KR" sz="1800" smtClean="0"/>
              <a:t>)</a:t>
            </a:r>
          </a:p>
          <a:p>
            <a:pPr marL="609600" indent="-609600">
              <a:buFontTx/>
              <a:buNone/>
            </a:pPr>
            <a:r>
              <a:rPr lang="en-US" altLang="ko-KR" sz="1800" smtClean="0"/>
              <a:t>     2</a:t>
            </a:r>
            <a:r>
              <a:rPr lang="ko-KR" altLang="en-US" sz="1800" smtClean="0"/>
              <a:t>단계 </a:t>
            </a:r>
            <a:r>
              <a:rPr lang="en-US" altLang="ko-KR" sz="1800" smtClean="0"/>
              <a:t>(</a:t>
            </a:r>
            <a:r>
              <a:rPr lang="ko-KR" altLang="en-US" sz="1800" smtClean="0"/>
              <a:t>신석기 시대</a:t>
            </a:r>
            <a:r>
              <a:rPr lang="en-US" altLang="ko-KR" sz="1800" smtClean="0"/>
              <a:t>) : </a:t>
            </a:r>
            <a:r>
              <a:rPr lang="ko-KR" altLang="en-US" sz="1800" smtClean="0"/>
              <a:t>경종 농업</a:t>
            </a:r>
            <a:r>
              <a:rPr lang="en-US" altLang="ko-KR" sz="1800" smtClean="0"/>
              <a:t>, </a:t>
            </a:r>
            <a:r>
              <a:rPr lang="ko-KR" altLang="en-US" sz="1800" smtClean="0"/>
              <a:t>가축화 → 여유시간 → 경쟁</a:t>
            </a:r>
            <a:r>
              <a:rPr lang="en-US" altLang="ko-KR" sz="1800" smtClean="0"/>
              <a:t>(</a:t>
            </a:r>
            <a:r>
              <a:rPr lang="ko-KR" altLang="en-US" sz="1800" smtClean="0"/>
              <a:t>식민지</a:t>
            </a:r>
            <a:r>
              <a:rPr lang="en-US" altLang="ko-KR" sz="1800" smtClean="0"/>
              <a:t>)</a:t>
            </a:r>
          </a:p>
          <a:p>
            <a:pPr marL="609600" indent="-609600">
              <a:buFontTx/>
              <a:buNone/>
            </a:pPr>
            <a:r>
              <a:rPr lang="en-US" altLang="ko-KR" sz="1800" smtClean="0"/>
              <a:t>     3</a:t>
            </a:r>
            <a:r>
              <a:rPr lang="ko-KR" altLang="en-US" sz="1800" smtClean="0"/>
              <a:t>단계 </a:t>
            </a:r>
            <a:r>
              <a:rPr lang="en-US" altLang="ko-KR" sz="1800" smtClean="0"/>
              <a:t>(</a:t>
            </a:r>
            <a:r>
              <a:rPr lang="ko-KR" altLang="en-US" sz="1800" smtClean="0"/>
              <a:t>산업 혁명</a:t>
            </a:r>
            <a:r>
              <a:rPr lang="en-US" altLang="ko-KR" sz="1800" smtClean="0"/>
              <a:t>)    : </a:t>
            </a:r>
            <a:r>
              <a:rPr lang="ko-KR" altLang="en-US" sz="1800" smtClean="0"/>
              <a:t>공산품의 대량 생산</a:t>
            </a:r>
            <a:r>
              <a:rPr lang="en-US" altLang="ko-KR" sz="1800" smtClean="0"/>
              <a:t>, </a:t>
            </a:r>
            <a:r>
              <a:rPr lang="ko-KR" altLang="en-US" sz="1800" smtClean="0"/>
              <a:t>자원 부족 →전쟁</a:t>
            </a:r>
          </a:p>
          <a:p>
            <a:pPr marL="609600" indent="-609600">
              <a:buFontTx/>
              <a:buNone/>
            </a:pPr>
            <a:r>
              <a:rPr lang="ko-KR" altLang="en-US" sz="1800" smtClean="0"/>
              <a:t>                                   경작지 → 공장</a:t>
            </a:r>
            <a:r>
              <a:rPr lang="en-US" altLang="ko-KR" sz="1800" smtClean="0"/>
              <a:t>, </a:t>
            </a:r>
            <a:r>
              <a:rPr lang="ko-KR" altLang="en-US" sz="1800" smtClean="0"/>
              <a:t>주택</a:t>
            </a:r>
            <a:r>
              <a:rPr lang="en-US" altLang="ko-KR" sz="1800" smtClean="0"/>
              <a:t>, </a:t>
            </a:r>
            <a:r>
              <a:rPr lang="ko-KR" altLang="en-US" sz="1800" smtClean="0"/>
              <a:t>창고</a:t>
            </a:r>
          </a:p>
          <a:p>
            <a:pPr marL="609600" indent="-609600">
              <a:buFontTx/>
              <a:buNone/>
            </a:pPr>
            <a:r>
              <a:rPr lang="ko-KR" altLang="en-US" sz="1800" smtClean="0"/>
              <a:t>                                   노동생산성↑→ </a:t>
            </a:r>
            <a:r>
              <a:rPr lang="en-US" altLang="ko-KR" sz="1800" smtClean="0"/>
              <a:t>3</a:t>
            </a:r>
            <a:r>
              <a:rPr lang="ko-KR" altLang="en-US" sz="1800" smtClean="0"/>
              <a:t>차 산업의 수요 급증 </a:t>
            </a:r>
            <a:r>
              <a:rPr lang="en-US" altLang="ko-KR" sz="1800" smtClean="0"/>
              <a:t>(</a:t>
            </a:r>
            <a:r>
              <a:rPr lang="ko-KR" altLang="en-US" sz="1800" smtClean="0"/>
              <a:t>소비 산업↑</a:t>
            </a:r>
            <a:r>
              <a:rPr lang="en-US" altLang="ko-KR" sz="1800" smtClean="0"/>
              <a:t>)</a:t>
            </a:r>
          </a:p>
          <a:p>
            <a:pPr marL="609600" indent="-609600">
              <a:buFontTx/>
              <a:buNone/>
            </a:pPr>
            <a:r>
              <a:rPr lang="en-US" altLang="ko-KR" sz="1800" smtClean="0"/>
              <a:t>                                   </a:t>
            </a:r>
            <a:r>
              <a:rPr lang="ko-KR" altLang="en-US" sz="1800" smtClean="0"/>
              <a:t>육체노동 → 정신노동 </a:t>
            </a:r>
          </a:p>
          <a:p>
            <a:pPr marL="609600" indent="-609600">
              <a:buFontTx/>
              <a:buNone/>
            </a:pPr>
            <a:r>
              <a:rPr lang="ko-KR" altLang="en-US" sz="1800" smtClean="0"/>
              <a:t>                                   소비산업 발달</a:t>
            </a:r>
            <a:r>
              <a:rPr lang="en-US" altLang="ko-KR" sz="1800" smtClean="0"/>
              <a:t>(</a:t>
            </a:r>
            <a:r>
              <a:rPr lang="ko-KR" altLang="en-US" sz="1800" smtClean="0"/>
              <a:t>교육</a:t>
            </a:r>
            <a:r>
              <a:rPr lang="en-US" altLang="ko-KR" sz="1800" smtClean="0"/>
              <a:t>, </a:t>
            </a:r>
            <a:r>
              <a:rPr lang="ko-KR" altLang="en-US" sz="1800" smtClean="0"/>
              <a:t>의료</a:t>
            </a:r>
            <a:r>
              <a:rPr lang="en-US" altLang="ko-KR" sz="1800" smtClean="0"/>
              <a:t>, </a:t>
            </a:r>
            <a:r>
              <a:rPr lang="ko-KR" altLang="en-US" sz="1800" smtClean="0"/>
              <a:t>무역</a:t>
            </a:r>
            <a:r>
              <a:rPr lang="en-US" altLang="ko-KR" sz="1800" smtClean="0"/>
              <a:t>) → </a:t>
            </a:r>
            <a:r>
              <a:rPr lang="ko-KR" altLang="en-US" sz="1800" smtClean="0"/>
              <a:t>인구폭발</a:t>
            </a:r>
            <a:r>
              <a:rPr lang="en-US" altLang="ko-KR" sz="1800" smtClean="0"/>
              <a:t>(</a:t>
            </a:r>
            <a:r>
              <a:rPr lang="ko-KR" altLang="en-US" sz="1800" smtClean="0"/>
              <a:t>평균수명↑</a:t>
            </a:r>
            <a:r>
              <a:rPr lang="en-US" altLang="ko-KR" sz="1800" smtClean="0"/>
              <a:t>)</a:t>
            </a:r>
          </a:p>
          <a:p>
            <a:pPr marL="609600" indent="-609600">
              <a:buFontTx/>
              <a:buNone/>
            </a:pPr>
            <a:r>
              <a:rPr lang="en-US" altLang="ko-KR" sz="1800" smtClean="0"/>
              <a:t>                                   </a:t>
            </a:r>
            <a:r>
              <a:rPr lang="ko-KR" altLang="en-US" sz="1800" smtClean="0"/>
              <a:t>먹이사슬의 불균형 </a:t>
            </a:r>
            <a:r>
              <a:rPr lang="en-US" altLang="ko-KR" sz="1800" smtClean="0"/>
              <a:t>: </a:t>
            </a:r>
            <a:r>
              <a:rPr lang="ko-KR" altLang="en-US" sz="1800" smtClean="0"/>
              <a:t>약육강식 → 자기 합리화의 궤변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628775"/>
            <a:ext cx="80645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459787" cy="57340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ko-KR" sz="2400" smtClean="0"/>
              <a:t>2)</a:t>
            </a:r>
            <a:r>
              <a:rPr lang="ko-KR" altLang="en-US" sz="2400" smtClean="0"/>
              <a:t>식량부족의 해결노력</a:t>
            </a:r>
          </a:p>
          <a:p>
            <a:pPr>
              <a:buFontTx/>
              <a:buNone/>
            </a:pPr>
            <a:endParaRPr lang="ko-KR" altLang="en-US" sz="2400" smtClean="0"/>
          </a:p>
          <a:p>
            <a:pPr>
              <a:buFontTx/>
              <a:buNone/>
            </a:pPr>
            <a:r>
              <a:rPr lang="ko-KR" altLang="en-US" sz="1800" smtClean="0"/>
              <a:t>   식량 증산 </a:t>
            </a:r>
            <a:r>
              <a:rPr lang="en-US" altLang="ko-KR" sz="1800" smtClean="0"/>
              <a:t>: </a:t>
            </a:r>
            <a:r>
              <a:rPr lang="ko-KR" altLang="en-US" sz="1800" smtClean="0"/>
              <a:t>토지의 생산성 확대</a:t>
            </a:r>
            <a:r>
              <a:rPr lang="en-US" altLang="ko-KR" sz="1800" smtClean="0"/>
              <a:t>, </a:t>
            </a:r>
            <a:r>
              <a:rPr lang="ko-KR" altLang="en-US" sz="1800" smtClean="0"/>
              <a:t>농업기술의 발달</a:t>
            </a:r>
            <a:r>
              <a:rPr lang="en-US" altLang="ko-KR" sz="1800" smtClean="0"/>
              <a:t>, </a:t>
            </a:r>
            <a:r>
              <a:rPr lang="ko-KR" altLang="en-US" sz="1800" smtClean="0"/>
              <a:t>종자개량 → 한계</a:t>
            </a:r>
          </a:p>
          <a:p>
            <a:pPr>
              <a:buFontTx/>
              <a:buNone/>
            </a:pPr>
            <a:r>
              <a:rPr lang="ko-KR" altLang="en-US" sz="1800" smtClean="0"/>
              <a:t>   전쟁 </a:t>
            </a:r>
            <a:r>
              <a:rPr lang="en-US" altLang="ko-KR" sz="1800" smtClean="0"/>
              <a:t>: </a:t>
            </a:r>
            <a:r>
              <a:rPr lang="ko-KR" altLang="en-US" sz="1800" smtClean="0"/>
              <a:t>식량 확보</a:t>
            </a:r>
            <a:r>
              <a:rPr lang="en-US" altLang="ko-KR" sz="1800" smtClean="0"/>
              <a:t>, </a:t>
            </a:r>
            <a:r>
              <a:rPr lang="ko-KR" altLang="en-US" sz="1800" smtClean="0"/>
              <a:t>노동력 확보</a:t>
            </a:r>
            <a:r>
              <a:rPr lang="en-US" altLang="ko-KR" sz="1800" smtClean="0"/>
              <a:t>, </a:t>
            </a:r>
            <a:r>
              <a:rPr lang="ko-KR" altLang="en-US" sz="1800" smtClean="0"/>
              <a:t>자원 확보</a:t>
            </a:r>
          </a:p>
          <a:p>
            <a:pPr>
              <a:buFontTx/>
              <a:buNone/>
            </a:pPr>
            <a:r>
              <a:rPr lang="ko-KR" altLang="en-US" sz="1800" smtClean="0"/>
              <a:t>   곡물수출국</a:t>
            </a:r>
            <a:r>
              <a:rPr lang="en-US" altLang="ko-KR" sz="1800" smtClean="0"/>
              <a:t>(1940</a:t>
            </a:r>
            <a:r>
              <a:rPr lang="ko-KR" altLang="en-US" sz="1800" smtClean="0"/>
              <a:t>년 </a:t>
            </a:r>
            <a:r>
              <a:rPr lang="en-US" altLang="ko-KR" sz="1800" smtClean="0"/>
              <a:t>: </a:t>
            </a:r>
            <a:r>
              <a:rPr lang="ko-KR" altLang="en-US" sz="1800" smtClean="0"/>
              <a:t>아시아</a:t>
            </a:r>
            <a:r>
              <a:rPr lang="en-US" altLang="ko-KR" sz="1800" smtClean="0"/>
              <a:t>, </a:t>
            </a:r>
            <a:r>
              <a:rPr lang="ko-KR" altLang="en-US" sz="1800" smtClean="0"/>
              <a:t>아프리카</a:t>
            </a:r>
            <a:r>
              <a:rPr lang="en-US" altLang="ko-KR" sz="1800" smtClean="0"/>
              <a:t>, </a:t>
            </a:r>
            <a:r>
              <a:rPr lang="ko-KR" altLang="en-US" sz="1800" smtClean="0"/>
              <a:t>남미</a:t>
            </a:r>
            <a:r>
              <a:rPr lang="en-US" altLang="ko-KR" sz="1800" smtClean="0"/>
              <a:t>) → </a:t>
            </a:r>
            <a:r>
              <a:rPr lang="ko-KR" altLang="en-US" sz="1800" smtClean="0"/>
              <a:t>곡물수입국</a:t>
            </a:r>
            <a:r>
              <a:rPr lang="en-US" altLang="ko-KR" sz="1800" smtClean="0"/>
              <a:t>(1965</a:t>
            </a:r>
            <a:r>
              <a:rPr lang="ko-KR" altLang="en-US" sz="1800" smtClean="0"/>
              <a:t>년</a:t>
            </a:r>
            <a:r>
              <a:rPr lang="en-US" altLang="ko-KR" sz="1800" smtClean="0"/>
              <a:t>)</a:t>
            </a:r>
          </a:p>
          <a:p>
            <a:pPr>
              <a:buFontTx/>
              <a:buNone/>
            </a:pPr>
            <a:r>
              <a:rPr lang="en-US" altLang="ko-KR" sz="1800" smtClean="0"/>
              <a:t>   </a:t>
            </a:r>
            <a:r>
              <a:rPr lang="ko-KR" altLang="en-US" sz="1800" smtClean="0"/>
              <a:t>개발도상국 </a:t>
            </a:r>
            <a:r>
              <a:rPr lang="en-US" altLang="ko-KR" sz="1800" smtClean="0"/>
              <a:t>: </a:t>
            </a:r>
            <a:r>
              <a:rPr lang="ko-KR" altLang="en-US" sz="1800" smtClean="0"/>
              <a:t>영양실조</a:t>
            </a:r>
            <a:r>
              <a:rPr lang="en-US" altLang="ko-KR" sz="1800" smtClean="0"/>
              <a:t>(</a:t>
            </a:r>
            <a:r>
              <a:rPr lang="ko-KR" altLang="en-US" sz="1800" smtClean="0"/>
              <a:t>약 </a:t>
            </a:r>
            <a:r>
              <a:rPr lang="en-US" altLang="ko-KR" sz="1800" smtClean="0"/>
              <a:t>10</a:t>
            </a:r>
            <a:r>
              <a:rPr lang="ko-KR" altLang="en-US" sz="1800" smtClean="0"/>
              <a:t>억 명</a:t>
            </a:r>
            <a:r>
              <a:rPr lang="en-US" altLang="ko-KR" sz="1800" smtClean="0"/>
              <a:t>, </a:t>
            </a:r>
            <a:r>
              <a:rPr lang="ko-KR" altLang="en-US" sz="1800" smtClean="0"/>
              <a:t>어린이</a:t>
            </a:r>
            <a:r>
              <a:rPr lang="en-US" altLang="ko-KR" sz="1800" smtClean="0"/>
              <a:t>), </a:t>
            </a:r>
            <a:r>
              <a:rPr lang="ko-KR" altLang="en-US" sz="1800" smtClean="0"/>
              <a:t>단백질 부족 → 정상적 성장 저해</a:t>
            </a:r>
          </a:p>
          <a:p>
            <a:pPr>
              <a:buFontTx/>
              <a:buNone/>
            </a:pPr>
            <a:r>
              <a:rPr lang="ko-KR" altLang="en-US" sz="1800" smtClean="0"/>
              <a:t>   육지 면적 </a:t>
            </a:r>
            <a:r>
              <a:rPr lang="en-US" altLang="ko-KR" sz="1800" smtClean="0"/>
              <a:t>: 130</a:t>
            </a:r>
            <a:r>
              <a:rPr lang="ko-KR" altLang="en-US" sz="1800" smtClean="0"/>
              <a:t>억 </a:t>
            </a:r>
            <a:r>
              <a:rPr lang="en-US" altLang="ko-KR" sz="1800" smtClean="0"/>
              <a:t>ha(</a:t>
            </a:r>
            <a:r>
              <a:rPr lang="ko-KR" altLang="en-US" sz="1800" smtClean="0"/>
              <a:t>지구표면의 </a:t>
            </a:r>
            <a:r>
              <a:rPr lang="en-US" altLang="ko-KR" sz="1800" smtClean="0"/>
              <a:t>1/3)</a:t>
            </a:r>
          </a:p>
          <a:p>
            <a:pPr>
              <a:buFontTx/>
              <a:buNone/>
            </a:pPr>
            <a:r>
              <a:rPr lang="en-US" altLang="ko-KR" sz="1800" smtClean="0"/>
              <a:t>   </a:t>
            </a:r>
            <a:r>
              <a:rPr lang="ko-KR" altLang="en-US" sz="1800" smtClean="0"/>
              <a:t>농경지 면적 </a:t>
            </a:r>
            <a:r>
              <a:rPr lang="en-US" altLang="ko-KR" sz="1800" smtClean="0"/>
              <a:t>: 14.3</a:t>
            </a:r>
            <a:r>
              <a:rPr lang="ko-KR" altLang="en-US" sz="1800" smtClean="0"/>
              <a:t>억 </a:t>
            </a:r>
            <a:r>
              <a:rPr lang="en-US" altLang="ko-KR" sz="1800" smtClean="0"/>
              <a:t>ha (11%) → 1980</a:t>
            </a:r>
            <a:r>
              <a:rPr lang="ko-KR" altLang="en-US" sz="1800" smtClean="0"/>
              <a:t>년대 이후 감소</a:t>
            </a:r>
          </a:p>
          <a:p>
            <a:pPr>
              <a:buFontTx/>
              <a:buNone/>
            </a:pPr>
            <a:r>
              <a:rPr lang="ko-KR" altLang="en-US" sz="1800" smtClean="0"/>
              <a:t>   인구 급증 → 식량부족 → 전쟁</a:t>
            </a:r>
            <a:r>
              <a:rPr lang="en-US" altLang="ko-KR" sz="1800" smtClean="0"/>
              <a:t>(</a:t>
            </a:r>
            <a:r>
              <a:rPr lang="ko-KR" altLang="en-US" sz="1800" smtClean="0"/>
              <a:t>식민지 쟁탈</a:t>
            </a:r>
            <a:r>
              <a:rPr lang="en-US" altLang="ko-KR" sz="1800" smtClean="0"/>
              <a:t>)</a:t>
            </a:r>
          </a:p>
          <a:p>
            <a:pPr>
              <a:buFontTx/>
              <a:buNone/>
            </a:pPr>
            <a:r>
              <a:rPr lang="en-US" altLang="ko-KR" sz="1800" smtClean="0"/>
              <a:t>   </a:t>
            </a:r>
          </a:p>
          <a:p>
            <a:pPr>
              <a:buFontTx/>
              <a:buNone/>
            </a:pPr>
            <a:r>
              <a:rPr lang="en-US" altLang="ko-KR" sz="1800" smtClean="0"/>
              <a:t> </a:t>
            </a:r>
            <a:r>
              <a:rPr lang="en-US" altLang="ko-KR" sz="2400" smtClean="0"/>
              <a:t>※</a:t>
            </a:r>
            <a:r>
              <a:rPr lang="ko-KR" altLang="en-US" sz="2400" smtClean="0"/>
              <a:t>식량문제 해결 방안</a:t>
            </a:r>
          </a:p>
          <a:p>
            <a:pPr>
              <a:buFontTx/>
              <a:buNone/>
            </a:pPr>
            <a:endParaRPr lang="ko-KR" altLang="en-US" sz="2400" smtClean="0"/>
          </a:p>
          <a:p>
            <a:pPr>
              <a:buFontTx/>
              <a:buNone/>
            </a:pPr>
            <a:r>
              <a:rPr lang="ko-KR" altLang="en-US" sz="1800" smtClean="0"/>
              <a:t>   현재 </a:t>
            </a:r>
            <a:r>
              <a:rPr lang="en-US" altLang="ko-KR" sz="1800" smtClean="0"/>
              <a:t>: </a:t>
            </a:r>
            <a:r>
              <a:rPr lang="ko-KR" altLang="en-US" sz="1800" smtClean="0"/>
              <a:t>경작지 증가</a:t>
            </a:r>
            <a:r>
              <a:rPr lang="en-US" altLang="ko-KR" sz="1800" smtClean="0"/>
              <a:t>, </a:t>
            </a:r>
            <a:r>
              <a:rPr lang="ko-KR" altLang="en-US" sz="1800" smtClean="0"/>
              <a:t>농업 기술 발달</a:t>
            </a:r>
            <a:r>
              <a:rPr lang="en-US" altLang="ko-KR" sz="1800" smtClean="0"/>
              <a:t>, </a:t>
            </a:r>
            <a:r>
              <a:rPr lang="ko-KR" altLang="en-US" sz="1800" smtClean="0"/>
              <a:t>병충해 방제 → 수확량 증가</a:t>
            </a:r>
          </a:p>
          <a:p>
            <a:pPr>
              <a:buFontTx/>
              <a:buNone/>
            </a:pPr>
            <a:r>
              <a:rPr lang="ko-KR" altLang="en-US" sz="1800" smtClean="0"/>
              <a:t>   장래 </a:t>
            </a:r>
            <a:r>
              <a:rPr lang="en-US" altLang="ko-KR" sz="1800" smtClean="0"/>
              <a:t>: </a:t>
            </a:r>
            <a:r>
              <a:rPr lang="ko-KR" altLang="en-US" sz="1800" smtClean="0"/>
              <a:t>채식의 장려</a:t>
            </a:r>
            <a:r>
              <a:rPr lang="en-US" altLang="ko-KR" sz="1800" smtClean="0"/>
              <a:t>, </a:t>
            </a:r>
            <a:r>
              <a:rPr lang="ko-KR" altLang="en-US" sz="1800" smtClean="0"/>
              <a:t>어획고 증가</a:t>
            </a:r>
            <a:r>
              <a:rPr lang="en-US" altLang="ko-KR" sz="1800" smtClean="0"/>
              <a:t>, </a:t>
            </a:r>
            <a:r>
              <a:rPr lang="ko-KR" altLang="en-US" sz="1800" smtClean="0"/>
              <a:t>단세포녹조류단백질</a:t>
            </a:r>
            <a:r>
              <a:rPr lang="en-US" altLang="ko-KR" sz="1800" smtClean="0"/>
              <a:t>(</a:t>
            </a:r>
            <a:r>
              <a:rPr lang="ko-KR" altLang="en-US" sz="1800" smtClean="0"/>
              <a:t>클로렐라</a:t>
            </a:r>
            <a:r>
              <a:rPr lang="en-US" altLang="ko-KR" sz="1800" smtClean="0"/>
              <a:t>)</a:t>
            </a:r>
            <a:r>
              <a:rPr lang="ko-KR" altLang="en-US" sz="1800" smtClean="0"/>
              <a:t>개발 </a:t>
            </a:r>
          </a:p>
          <a:p>
            <a:pPr>
              <a:buFontTx/>
              <a:buNone/>
            </a:pPr>
            <a:r>
              <a:rPr lang="ko-KR" altLang="en-US" sz="1800" smtClean="0"/>
              <a:t>            식량수요 억제</a:t>
            </a:r>
            <a:r>
              <a:rPr lang="en-US" altLang="ko-KR" sz="1800" smtClean="0"/>
              <a:t>(</a:t>
            </a:r>
            <a:r>
              <a:rPr lang="ko-KR" altLang="en-US" sz="1800" smtClean="0"/>
              <a:t>산아제한</a:t>
            </a:r>
            <a:r>
              <a:rPr lang="en-US" altLang="ko-KR" sz="1800" smtClean="0"/>
              <a:t>), </a:t>
            </a:r>
            <a:r>
              <a:rPr lang="ko-KR" altLang="en-US" sz="1800" smtClean="0"/>
              <a:t>지하수 보존</a:t>
            </a:r>
            <a:r>
              <a:rPr lang="en-US" altLang="ko-KR" sz="1800" smtClean="0"/>
              <a:t>(</a:t>
            </a:r>
            <a:r>
              <a:rPr lang="ko-KR" altLang="en-US" sz="1800" smtClean="0"/>
              <a:t>관개기술 개발</a:t>
            </a:r>
            <a:r>
              <a:rPr lang="en-US" altLang="ko-KR" sz="1800" smtClean="0"/>
              <a:t>), </a:t>
            </a:r>
          </a:p>
          <a:p>
            <a:pPr>
              <a:buFontTx/>
              <a:buNone/>
            </a:pPr>
            <a:r>
              <a:rPr lang="en-US" altLang="ko-KR" sz="1800" smtClean="0"/>
              <a:t>            </a:t>
            </a:r>
            <a:r>
              <a:rPr lang="ko-KR" altLang="en-US" sz="1800" smtClean="0"/>
              <a:t>신기술 개발</a:t>
            </a:r>
            <a:r>
              <a:rPr lang="en-US" altLang="ko-KR" sz="1800" smtClean="0"/>
              <a:t>(</a:t>
            </a:r>
            <a:r>
              <a:rPr lang="ko-KR" altLang="en-US" sz="1800" smtClean="0"/>
              <a:t>유전공학 이용</a:t>
            </a:r>
            <a:r>
              <a:rPr lang="en-US" altLang="ko-KR" sz="1800" smtClean="0"/>
              <a:t>), </a:t>
            </a:r>
            <a:r>
              <a:rPr lang="ko-KR" altLang="en-US" sz="1800" smtClean="0"/>
              <a:t>축산물 소비량 감소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0" y="476250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3200" dirty="0">
                <a:latin typeface="+mj-lt"/>
                <a:ea typeface="한컴바탕" pitchFamily="18" charset="2"/>
                <a:cs typeface="한컴바탕" pitchFamily="18" charset="2"/>
              </a:rPr>
              <a:t>과거 </a:t>
            </a:r>
            <a:r>
              <a:rPr lang="en-US" altLang="ko-KR" sz="3200" dirty="0">
                <a:latin typeface="+mj-lt"/>
                <a:ea typeface="한컴바탕" pitchFamily="18" charset="2"/>
                <a:cs typeface="한컴바탕" pitchFamily="18" charset="2"/>
              </a:rPr>
              <a:t>10,000</a:t>
            </a:r>
            <a:r>
              <a:rPr lang="ko-KR" altLang="en-US" sz="3200" dirty="0">
                <a:latin typeface="+mj-lt"/>
                <a:ea typeface="한컴바탕" pitchFamily="18" charset="2"/>
                <a:cs typeface="한컴바탕" pitchFamily="18" charset="2"/>
              </a:rPr>
              <a:t>년간의 인구증가</a:t>
            </a:r>
            <a:r>
              <a:rPr lang="ko-KR" altLang="en-US" sz="3500" dirty="0">
                <a:latin typeface="+mj-lt"/>
                <a:ea typeface="한컴바탕" pitchFamily="18" charset="2"/>
                <a:cs typeface="한컴바탕" pitchFamily="18" charset="2"/>
              </a:rPr>
              <a:t> </a:t>
            </a:r>
            <a:endParaRPr lang="ko-KR" altLang="en-US" sz="3500" dirty="0">
              <a:latin typeface="+mj-lt"/>
            </a:endParaRPr>
          </a:p>
        </p:txBody>
      </p:sp>
      <p:pic>
        <p:nvPicPr>
          <p:cNvPr id="11267" name="Picture 2" descr="C:\WINDOWS\TEMP\Hnc\BinData\EMB09c7.BMP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403350" y="1484313"/>
            <a:ext cx="6624638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8625" y="571500"/>
            <a:ext cx="8229600" cy="57594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ko-KR" sz="2400" b="1" smtClean="0"/>
              <a:t>2) </a:t>
            </a:r>
            <a:r>
              <a:rPr lang="ko-KR" altLang="en-US" sz="2400" b="1" smtClean="0"/>
              <a:t>선진국과 개발도상국의 인구증가</a:t>
            </a:r>
          </a:p>
          <a:p>
            <a:pPr>
              <a:buFontTx/>
              <a:buNone/>
            </a:pPr>
            <a:endParaRPr lang="ko-KR" altLang="en-US" sz="2400" smtClean="0"/>
          </a:p>
          <a:p>
            <a:pPr>
              <a:buFontTx/>
              <a:buNone/>
            </a:pPr>
            <a:r>
              <a:rPr lang="ko-KR" altLang="en-US" sz="1800" smtClean="0"/>
              <a:t>     선진국 </a:t>
            </a:r>
            <a:r>
              <a:rPr lang="en-US" altLang="ko-KR" sz="1800" smtClean="0"/>
              <a:t>: </a:t>
            </a:r>
            <a:r>
              <a:rPr lang="ko-KR" altLang="en-US" sz="1800" smtClean="0"/>
              <a:t>정체</a:t>
            </a:r>
            <a:r>
              <a:rPr lang="en-US" altLang="ko-KR" sz="1800" smtClean="0"/>
              <a:t>(</a:t>
            </a:r>
            <a:r>
              <a:rPr lang="ko-KR" altLang="en-US" sz="1800" smtClean="0"/>
              <a:t>미국</a:t>
            </a:r>
            <a:r>
              <a:rPr lang="en-US" altLang="ko-KR" sz="1800" smtClean="0"/>
              <a:t>, </a:t>
            </a:r>
            <a:r>
              <a:rPr lang="ko-KR" altLang="en-US" sz="1800" smtClean="0"/>
              <a:t>유럽</a:t>
            </a:r>
            <a:r>
              <a:rPr lang="en-US" altLang="ko-KR" sz="1800" smtClean="0"/>
              <a:t>, </a:t>
            </a:r>
            <a:r>
              <a:rPr lang="ko-KR" altLang="en-US" sz="1800" smtClean="0"/>
              <a:t>일본</a:t>
            </a:r>
            <a:r>
              <a:rPr lang="en-US" altLang="ko-KR" sz="1800" smtClean="0"/>
              <a:t>)</a:t>
            </a:r>
          </a:p>
          <a:p>
            <a:pPr>
              <a:buFontTx/>
              <a:buNone/>
            </a:pPr>
            <a:r>
              <a:rPr lang="en-US" altLang="ko-KR" sz="1800" smtClean="0"/>
              <a:t>     </a:t>
            </a:r>
            <a:r>
              <a:rPr lang="ko-KR" altLang="en-US" sz="1800" smtClean="0"/>
              <a:t>후진국 </a:t>
            </a:r>
            <a:r>
              <a:rPr lang="en-US" altLang="ko-KR" sz="1800" smtClean="0"/>
              <a:t>: </a:t>
            </a:r>
            <a:r>
              <a:rPr lang="ko-KR" altLang="en-US" sz="1800" smtClean="0"/>
              <a:t>급성장</a:t>
            </a:r>
            <a:r>
              <a:rPr lang="en-US" altLang="ko-KR" sz="1800" smtClean="0"/>
              <a:t>(</a:t>
            </a:r>
            <a:r>
              <a:rPr lang="ko-KR" altLang="en-US" sz="1800" smtClean="0"/>
              <a:t>아시아</a:t>
            </a:r>
            <a:r>
              <a:rPr lang="en-US" altLang="ko-KR" sz="1800" smtClean="0"/>
              <a:t>, </a:t>
            </a:r>
            <a:r>
              <a:rPr lang="ko-KR" altLang="en-US" sz="1800" smtClean="0"/>
              <a:t>아프리카</a:t>
            </a:r>
            <a:r>
              <a:rPr lang="en-US" altLang="ko-KR" sz="1800" smtClean="0"/>
              <a:t>, </a:t>
            </a:r>
            <a:r>
              <a:rPr lang="ko-KR" altLang="en-US" sz="1800" smtClean="0"/>
              <a:t>남미</a:t>
            </a:r>
            <a:r>
              <a:rPr lang="en-US" altLang="ko-KR" sz="1800" smtClean="0"/>
              <a:t>)</a:t>
            </a:r>
          </a:p>
          <a:p>
            <a:pPr>
              <a:buFontTx/>
              <a:buNone/>
            </a:pPr>
            <a:endParaRPr lang="en-US" altLang="ko-KR" sz="1800" b="1" smtClean="0"/>
          </a:p>
          <a:p>
            <a:pPr>
              <a:buFontTx/>
              <a:buNone/>
            </a:pPr>
            <a:r>
              <a:rPr lang="en-US" altLang="ko-KR" sz="1800" b="1" smtClean="0"/>
              <a:t>   ⋅</a:t>
            </a:r>
            <a:r>
              <a:rPr lang="ko-KR" altLang="en-US" sz="1800" smtClean="0"/>
              <a:t>인구 </a:t>
            </a:r>
            <a:r>
              <a:rPr lang="en-US" altLang="ko-KR" sz="1800" smtClean="0"/>
              <a:t>2</a:t>
            </a:r>
            <a:r>
              <a:rPr lang="ko-KR" altLang="en-US" sz="1800" smtClean="0"/>
              <a:t>배 소요기간</a:t>
            </a:r>
          </a:p>
          <a:p>
            <a:pPr>
              <a:buFontTx/>
              <a:buNone/>
            </a:pPr>
            <a:r>
              <a:rPr lang="ko-KR" altLang="en-US" sz="1800" smtClean="0"/>
              <a:t>     미국 </a:t>
            </a:r>
            <a:r>
              <a:rPr lang="en-US" altLang="ko-KR" sz="1800" smtClean="0"/>
              <a:t>: 70</a:t>
            </a:r>
            <a:r>
              <a:rPr lang="ko-KR" altLang="en-US" sz="1800" smtClean="0"/>
              <a:t>년</a:t>
            </a:r>
            <a:r>
              <a:rPr lang="en-US" altLang="ko-KR" sz="1800" smtClean="0"/>
              <a:t>, </a:t>
            </a:r>
            <a:r>
              <a:rPr lang="ko-KR" altLang="en-US" sz="1800" smtClean="0"/>
              <a:t>일본 </a:t>
            </a:r>
            <a:r>
              <a:rPr lang="en-US" altLang="ko-KR" sz="1800" smtClean="0"/>
              <a:t>: 63</a:t>
            </a:r>
            <a:r>
              <a:rPr lang="ko-KR" altLang="en-US" sz="1800" smtClean="0"/>
              <a:t>년</a:t>
            </a:r>
            <a:r>
              <a:rPr lang="en-US" altLang="ko-KR" sz="1800" smtClean="0"/>
              <a:t>, </a:t>
            </a:r>
            <a:r>
              <a:rPr lang="ko-KR" altLang="en-US" sz="1800" smtClean="0"/>
              <a:t>영국 </a:t>
            </a:r>
            <a:r>
              <a:rPr lang="en-US" altLang="ko-KR" sz="1800" smtClean="0"/>
              <a:t>: 140</a:t>
            </a:r>
            <a:r>
              <a:rPr lang="ko-KR" altLang="en-US" sz="1800" smtClean="0"/>
              <a:t>년</a:t>
            </a:r>
          </a:p>
          <a:p>
            <a:pPr>
              <a:buFontTx/>
              <a:buNone/>
            </a:pPr>
            <a:r>
              <a:rPr lang="ko-KR" altLang="en-US" sz="1800" smtClean="0"/>
              <a:t>     멕시코 </a:t>
            </a:r>
            <a:r>
              <a:rPr lang="en-US" altLang="ko-KR" sz="1800" smtClean="0"/>
              <a:t>: 20</a:t>
            </a:r>
            <a:r>
              <a:rPr lang="ko-KR" altLang="en-US" sz="1800" smtClean="0"/>
              <a:t>년</a:t>
            </a:r>
            <a:r>
              <a:rPr lang="en-US" altLang="ko-KR" sz="1800" smtClean="0"/>
              <a:t>, </a:t>
            </a:r>
            <a:r>
              <a:rPr lang="ko-KR" altLang="en-US" sz="1800" smtClean="0"/>
              <a:t>브라질 </a:t>
            </a:r>
            <a:r>
              <a:rPr lang="en-US" altLang="ko-KR" sz="1800" smtClean="0"/>
              <a:t>: 22</a:t>
            </a:r>
            <a:r>
              <a:rPr lang="ko-KR" altLang="en-US" sz="1800" smtClean="0"/>
              <a:t>년</a:t>
            </a:r>
            <a:r>
              <a:rPr lang="en-US" altLang="ko-KR" sz="1800" smtClean="0"/>
              <a:t>, </a:t>
            </a:r>
            <a:r>
              <a:rPr lang="ko-KR" altLang="en-US" sz="1800" smtClean="0"/>
              <a:t>인도 </a:t>
            </a:r>
            <a:r>
              <a:rPr lang="en-US" altLang="ko-KR" sz="1800" smtClean="0"/>
              <a:t>: 28</a:t>
            </a:r>
            <a:r>
              <a:rPr lang="ko-KR" altLang="en-US" sz="1800" smtClean="0"/>
              <a:t>년</a:t>
            </a:r>
          </a:p>
          <a:p>
            <a:pPr>
              <a:buFontTx/>
              <a:buNone/>
            </a:pPr>
            <a:endParaRPr lang="ko-KR" altLang="en-US" sz="1800" smtClean="0"/>
          </a:p>
          <a:p>
            <a:pPr>
              <a:buFontTx/>
              <a:buNone/>
            </a:pPr>
            <a:r>
              <a:rPr lang="en-US" altLang="ko-KR" sz="2400" b="1" smtClean="0"/>
              <a:t>3) </a:t>
            </a:r>
            <a:r>
              <a:rPr lang="ko-KR" altLang="en-US" sz="2400" b="1" smtClean="0"/>
              <a:t>인구증가의 원인 </a:t>
            </a:r>
            <a:r>
              <a:rPr lang="en-US" altLang="ko-KR" sz="2400" b="1" smtClean="0"/>
              <a:t>: </a:t>
            </a:r>
            <a:r>
              <a:rPr lang="ko-KR" altLang="en-US" sz="2400" b="1" smtClean="0"/>
              <a:t>출생률과 사망률</a:t>
            </a:r>
          </a:p>
          <a:p>
            <a:pPr>
              <a:buFontTx/>
              <a:buNone/>
            </a:pPr>
            <a:endParaRPr lang="ko-KR" altLang="en-US" sz="2400" smtClean="0"/>
          </a:p>
          <a:p>
            <a:pPr>
              <a:buFontTx/>
              <a:buNone/>
            </a:pPr>
            <a:r>
              <a:rPr lang="en-US" altLang="ko-KR" sz="2400" b="1" smtClean="0"/>
              <a:t>4) </a:t>
            </a:r>
            <a:r>
              <a:rPr lang="ko-KR" altLang="en-US" sz="2400" b="1" smtClean="0"/>
              <a:t>인구구조  </a:t>
            </a:r>
            <a:r>
              <a:rPr lang="en-US" altLang="ko-KR" sz="2400" b="1" smtClean="0"/>
              <a:t>: </a:t>
            </a:r>
            <a:r>
              <a:rPr lang="ko-KR" altLang="en-US" sz="2400" b="1" smtClean="0"/>
              <a:t>피라미드 구조</a:t>
            </a:r>
            <a:r>
              <a:rPr lang="en-US" altLang="ko-KR" sz="2400" smtClean="0"/>
              <a:t>(</a:t>
            </a:r>
            <a:r>
              <a:rPr lang="ko-KR" altLang="en-US" sz="2400" smtClean="0"/>
              <a:t>장래의 인구 추정이 가능</a:t>
            </a:r>
            <a:r>
              <a:rPr lang="en-US" altLang="ko-KR" sz="2400" smtClean="0"/>
              <a:t>)</a:t>
            </a:r>
          </a:p>
          <a:p>
            <a:pPr>
              <a:buFontTx/>
              <a:buNone/>
            </a:pPr>
            <a:endParaRPr lang="en-US" altLang="ko-KR" sz="2400" smtClean="0"/>
          </a:p>
          <a:p>
            <a:pPr>
              <a:buFontTx/>
              <a:buNone/>
            </a:pPr>
            <a:r>
              <a:rPr lang="en-US" altLang="ko-KR" sz="1800" smtClean="0"/>
              <a:t>     </a:t>
            </a:r>
            <a:r>
              <a:rPr lang="ko-KR" altLang="en-US" sz="1800" smtClean="0"/>
              <a:t>후진국 </a:t>
            </a:r>
            <a:r>
              <a:rPr lang="en-US" altLang="ko-KR" sz="1800" smtClean="0"/>
              <a:t>: </a:t>
            </a:r>
            <a:r>
              <a:rPr lang="ko-KR" altLang="en-US" sz="1800" smtClean="0"/>
              <a:t>피라미드 구조</a:t>
            </a:r>
          </a:p>
          <a:p>
            <a:pPr>
              <a:buFontTx/>
              <a:buNone/>
            </a:pPr>
            <a:r>
              <a:rPr lang="ko-KR" altLang="en-US" sz="1800" smtClean="0"/>
              <a:t>     선진국 </a:t>
            </a:r>
            <a:r>
              <a:rPr lang="en-US" altLang="ko-KR" sz="1800" smtClean="0"/>
              <a:t>: </a:t>
            </a:r>
            <a:r>
              <a:rPr lang="ko-KR" altLang="en-US" sz="1800" smtClean="0"/>
              <a:t>항아리 형</a:t>
            </a:r>
            <a:endParaRPr lang="ko-KR" altLang="en-US" sz="1800" b="1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937</Words>
  <Application>Microsoft Office PowerPoint</Application>
  <PresentationFormat>화면 슬라이드 쇼(4:3)</PresentationFormat>
  <Paragraphs>208</Paragraphs>
  <Slides>37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38" baseType="lpstr">
      <vt:lpstr>Office 테마</vt:lpstr>
      <vt:lpstr>제 5 장 인구증가와 식량자원 </vt:lpstr>
      <vt:lpstr>인구증가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인구증가에 영향을 미치는 요인 </vt:lpstr>
      <vt:lpstr>국민 평균 수명, 평균 연령과 인구</vt:lpstr>
      <vt:lpstr>슬라이드 25</vt:lpstr>
      <vt:lpstr>슬라이드 26</vt:lpstr>
      <vt:lpstr>슬라이드 27</vt:lpstr>
      <vt:lpstr>인구 조절방법</vt:lpstr>
      <vt:lpstr>슬라이드 29</vt:lpstr>
      <vt:lpstr>슬라이드 30</vt:lpstr>
      <vt:lpstr>슬라이드 31</vt:lpstr>
      <vt:lpstr>슬라이드 32</vt:lpstr>
      <vt:lpstr>3. 인구증가와 식량문제 </vt:lpstr>
      <vt:lpstr>슬라이드 34</vt:lpstr>
      <vt:lpstr>슬라이드 35</vt:lpstr>
      <vt:lpstr>슬라이드 36</vt:lpstr>
      <vt:lpstr>슬라이드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 5 장 인구증가와 식량자원 </dc:title>
  <dc:creator>user</dc:creator>
  <cp:lastModifiedBy>user</cp:lastModifiedBy>
  <cp:revision>1</cp:revision>
  <dcterms:created xsi:type="dcterms:W3CDTF">2010-06-11T07:50:21Z</dcterms:created>
  <dcterms:modified xsi:type="dcterms:W3CDTF">2010-06-11T07:51:00Z</dcterms:modified>
</cp:coreProperties>
</file>